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4bb641f6fb400a" /><Relationship Type="http://schemas.openxmlformats.org/officeDocument/2006/relationships/extended-properties" Target="/docProps/app.xml" Id="R5350c952836f4893" /><Relationship Type="http://schemas.openxmlformats.org/officeDocument/2006/relationships/officeDocument" Target="/ppt/presentation.xml" Id="Rb83b34c6769d47d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a38d2a1f934880"/>
  </p:sldMasterIdLst>
  <p:notesMasterIdLst>
    <p:notesMasterId xmlns:r="http://schemas.openxmlformats.org/officeDocument/2006/relationships" r:id="Re4c6c0d792a24efd"/>
  </p:notesMasterIdLst>
  <p:sldIdLst>
    <p:sldId xmlns:r="http://schemas.openxmlformats.org/officeDocument/2006/relationships" id="256" r:id="R3d932ff3cc354b7c"/>
    <p:sldId xmlns:r="http://schemas.openxmlformats.org/officeDocument/2006/relationships" id="257" r:id="Rf2723b53280e43f4"/>
    <p:sldId xmlns:r="http://schemas.openxmlformats.org/officeDocument/2006/relationships" id="258" r:id="R6ce702b9c18e4675"/>
    <p:sldId xmlns:r="http://schemas.openxmlformats.org/officeDocument/2006/relationships" id="259" r:id="R8167eafb65114894"/>
    <p:sldId xmlns:r="http://schemas.openxmlformats.org/officeDocument/2006/relationships" id="260" r:id="Rb616ce5d965a4c7f"/>
    <p:sldId xmlns:r="http://schemas.openxmlformats.org/officeDocument/2006/relationships" id="261" r:id="Rd6f4f11e4d914536"/>
    <p:sldId xmlns:r="http://schemas.openxmlformats.org/officeDocument/2006/relationships" id="262" r:id="R897f3edbb6d74a2b"/>
    <p:sldId xmlns:r="http://schemas.openxmlformats.org/officeDocument/2006/relationships" id="263" r:id="Rbd80ac0d45844689"/>
    <p:sldId xmlns:r="http://schemas.openxmlformats.org/officeDocument/2006/relationships" id="264" r:id="R5186fb79e3f24ead"/>
    <p:sldId xmlns:r="http://schemas.openxmlformats.org/officeDocument/2006/relationships" id="265" r:id="R39ba0e461a574167"/>
    <p:sldId xmlns:r="http://schemas.openxmlformats.org/officeDocument/2006/relationships" id="266" r:id="Ra72637090a144344"/>
    <p:sldId xmlns:r="http://schemas.openxmlformats.org/officeDocument/2006/relationships" id="267" r:id="Rf0275dde79aa496e"/>
    <p:sldId xmlns:r="http://schemas.openxmlformats.org/officeDocument/2006/relationships" id="268" r:id="R1c39f1b771934ebf"/>
    <p:sldId xmlns:r="http://schemas.openxmlformats.org/officeDocument/2006/relationships" id="269" r:id="R6b48498655de46c6"/>
    <p:sldId xmlns:r="http://schemas.openxmlformats.org/officeDocument/2006/relationships" id="270" r:id="R8f267a57d13a4177"/>
    <p:sldId xmlns:r="http://schemas.openxmlformats.org/officeDocument/2006/relationships" id="271" r:id="R496d45e123514047"/>
    <p:sldId xmlns:r="http://schemas.openxmlformats.org/officeDocument/2006/relationships" id="272" r:id="Rebb79607232843c8"/>
    <p:sldId xmlns:r="http://schemas.openxmlformats.org/officeDocument/2006/relationships" id="273" r:id="R65c76d3795c645f0"/>
    <p:sldId xmlns:r="http://schemas.openxmlformats.org/officeDocument/2006/relationships" id="274" r:id="R1445d6d7f1784a15"/>
    <p:sldId xmlns:r="http://schemas.openxmlformats.org/officeDocument/2006/relationships" id="275" r:id="R140cafeaaf4142e7"/>
    <p:sldId xmlns:r="http://schemas.openxmlformats.org/officeDocument/2006/relationships" id="276" r:id="Re2cf34c2f7ea4c65"/>
    <p:sldId xmlns:r="http://schemas.openxmlformats.org/officeDocument/2006/relationships" id="277" r:id="Rd79d92b53cce4443"/>
    <p:sldId xmlns:r="http://schemas.openxmlformats.org/officeDocument/2006/relationships" id="278" r:id="R59054d2309244ab8"/>
    <p:sldId xmlns:r="http://schemas.openxmlformats.org/officeDocument/2006/relationships" id="279" r:id="R5988b85de9a5457e"/>
    <p:sldId xmlns:r="http://schemas.openxmlformats.org/officeDocument/2006/relationships" id="280" r:id="Rcaf66a489af54224"/>
    <p:sldId xmlns:r="http://schemas.openxmlformats.org/officeDocument/2006/relationships" id="281" r:id="Rb883c8b520064701"/>
    <p:sldId xmlns:r="http://schemas.openxmlformats.org/officeDocument/2006/relationships" id="282" r:id="Reae329e1135440e4"/>
    <p:sldId xmlns:r="http://schemas.openxmlformats.org/officeDocument/2006/relationships" id="283" r:id="R1d6df60e86c44900"/>
    <p:sldId xmlns:r="http://schemas.openxmlformats.org/officeDocument/2006/relationships" id="284" r:id="R2aa2feeb7b474b19"/>
    <p:sldId xmlns:r="http://schemas.openxmlformats.org/officeDocument/2006/relationships" id="285" r:id="Rdafd6da01b2f4404"/>
    <p:sldId xmlns:r="http://schemas.openxmlformats.org/officeDocument/2006/relationships" id="286" r:id="R98c64ff536404f50"/>
    <p:sldId xmlns:r="http://schemas.openxmlformats.org/officeDocument/2006/relationships" id="287" r:id="R4c7eb2752ab34a1b"/>
    <p:sldId xmlns:r="http://schemas.openxmlformats.org/officeDocument/2006/relationships" id="288" r:id="R9a4e64019c3b47b6"/>
    <p:sldId xmlns:r="http://schemas.openxmlformats.org/officeDocument/2006/relationships" id="289" r:id="R60fb743ebb1b4088"/>
    <p:sldId xmlns:r="http://schemas.openxmlformats.org/officeDocument/2006/relationships" id="290" r:id="Rf0911ec9114d477c"/>
    <p:sldId xmlns:r="http://schemas.openxmlformats.org/officeDocument/2006/relationships" id="291" r:id="R2a79035b18c44ae3"/>
    <p:sldId xmlns:r="http://schemas.openxmlformats.org/officeDocument/2006/relationships" id="292" r:id="R565927c8cab4440a"/>
    <p:sldId xmlns:r="http://schemas.openxmlformats.org/officeDocument/2006/relationships" id="293" r:id="R225ec18396de48b6"/>
    <p:sldId xmlns:r="http://schemas.openxmlformats.org/officeDocument/2006/relationships" id="294" r:id="Rd6da679c99e54050"/>
    <p:sldId xmlns:r="http://schemas.openxmlformats.org/officeDocument/2006/relationships" id="295" r:id="Rb5af5107271c44f4"/>
    <p:sldId xmlns:r="http://schemas.openxmlformats.org/officeDocument/2006/relationships" id="296" r:id="Rbce0dad431a94e00"/>
    <p:sldId xmlns:r="http://schemas.openxmlformats.org/officeDocument/2006/relationships" id="297" r:id="R581b73e18eb24d49"/>
    <p:sldId xmlns:r="http://schemas.openxmlformats.org/officeDocument/2006/relationships" id="298" r:id="Rdc5fb4c032c3403a"/>
    <p:sldId xmlns:r="http://schemas.openxmlformats.org/officeDocument/2006/relationships" id="299" r:id="R7bd6a299cc8e488d"/>
    <p:sldId xmlns:r="http://schemas.openxmlformats.org/officeDocument/2006/relationships" id="300" r:id="R07c26fd00ea44666"/>
    <p:sldId xmlns:r="http://schemas.openxmlformats.org/officeDocument/2006/relationships" id="301" r:id="R163926f8b4f04a95"/>
    <p:sldId xmlns:r="http://schemas.openxmlformats.org/officeDocument/2006/relationships" id="302" r:id="R85b227142c6140a8"/>
    <p:sldId xmlns:r="http://schemas.openxmlformats.org/officeDocument/2006/relationships" id="303" r:id="Rc52cd29078284b5e"/>
    <p:sldId xmlns:r="http://schemas.openxmlformats.org/officeDocument/2006/relationships" id="304" r:id="Rd422732eb0114f9d"/>
    <p:sldId xmlns:r="http://schemas.openxmlformats.org/officeDocument/2006/relationships" id="305" r:id="R511a5474575a47e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4154f0c96ac45cd" /><Relationship Type="http://schemas.openxmlformats.org/officeDocument/2006/relationships/slideMaster" Target="/ppt/slideMasters/slideMaster1.xml" Id="Rd9a38d2a1f934880" /><Relationship Type="http://schemas.openxmlformats.org/officeDocument/2006/relationships/notesMaster" Target="/ppt/notesMasters/notesMaster1.xml" Id="Re4c6c0d792a24efd" /><Relationship Type="http://schemas.openxmlformats.org/officeDocument/2006/relationships/presProps" Target="/ppt/presProps.xml" Id="R2507edee8bf542c5" /><Relationship Type="http://schemas.openxmlformats.org/officeDocument/2006/relationships/tableStyles" Target="/ppt/tableStyles.xml" Id="Rb1719f7e9d2841b5" /><Relationship Type="http://schemas.openxmlformats.org/officeDocument/2006/relationships/slide" Target="/ppt/slides/slide1.xml" Id="R3d932ff3cc354b7c" /><Relationship Type="http://schemas.openxmlformats.org/officeDocument/2006/relationships/slide" Target="/ppt/slides/slide2.xml" Id="Rf2723b53280e43f4" /><Relationship Type="http://schemas.openxmlformats.org/officeDocument/2006/relationships/slide" Target="/ppt/slides/slide3.xml" Id="R6ce702b9c18e4675" /><Relationship Type="http://schemas.openxmlformats.org/officeDocument/2006/relationships/slide" Target="/ppt/slides/slide4.xml" Id="R8167eafb65114894" /><Relationship Type="http://schemas.openxmlformats.org/officeDocument/2006/relationships/slide" Target="/ppt/slides/slide5.xml" Id="Rb616ce5d965a4c7f" /><Relationship Type="http://schemas.openxmlformats.org/officeDocument/2006/relationships/slide" Target="/ppt/slides/slide6.xml" Id="Rd6f4f11e4d914536" /><Relationship Type="http://schemas.openxmlformats.org/officeDocument/2006/relationships/slide" Target="/ppt/slides/slide7.xml" Id="R897f3edbb6d74a2b" /><Relationship Type="http://schemas.openxmlformats.org/officeDocument/2006/relationships/slide" Target="/ppt/slides/slide8.xml" Id="Rbd80ac0d45844689" /><Relationship Type="http://schemas.openxmlformats.org/officeDocument/2006/relationships/slide" Target="/ppt/slides/slide9.xml" Id="R5186fb79e3f24ead" /><Relationship Type="http://schemas.openxmlformats.org/officeDocument/2006/relationships/slide" Target="/ppt/slides/slide10.xml" Id="R39ba0e461a574167" /><Relationship Type="http://schemas.openxmlformats.org/officeDocument/2006/relationships/slide" Target="/ppt/slides/slide11.xml" Id="Ra72637090a144344" /><Relationship Type="http://schemas.openxmlformats.org/officeDocument/2006/relationships/slide" Target="/ppt/slides/slide12.xml" Id="Rf0275dde79aa496e" /><Relationship Type="http://schemas.openxmlformats.org/officeDocument/2006/relationships/slide" Target="/ppt/slides/slide13.xml" Id="R1c39f1b771934ebf" /><Relationship Type="http://schemas.openxmlformats.org/officeDocument/2006/relationships/slide" Target="/ppt/slides/slide14.xml" Id="R6b48498655de46c6" /><Relationship Type="http://schemas.openxmlformats.org/officeDocument/2006/relationships/slide" Target="/ppt/slides/slide15.xml" Id="R8f267a57d13a4177" /><Relationship Type="http://schemas.openxmlformats.org/officeDocument/2006/relationships/slide" Target="/ppt/slides/slide16.xml" Id="R496d45e123514047" /><Relationship Type="http://schemas.openxmlformats.org/officeDocument/2006/relationships/slide" Target="/ppt/slides/slide17.xml" Id="Rebb79607232843c8" /><Relationship Type="http://schemas.openxmlformats.org/officeDocument/2006/relationships/slide" Target="/ppt/slides/slide18.xml" Id="R65c76d3795c645f0" /><Relationship Type="http://schemas.openxmlformats.org/officeDocument/2006/relationships/slide" Target="/ppt/slides/slide19.xml" Id="R1445d6d7f1784a15" /><Relationship Type="http://schemas.openxmlformats.org/officeDocument/2006/relationships/slide" Target="/ppt/slides/slide20.xml" Id="R140cafeaaf4142e7" /><Relationship Type="http://schemas.openxmlformats.org/officeDocument/2006/relationships/slide" Target="/ppt/slides/slide21.xml" Id="Re2cf34c2f7ea4c65" /><Relationship Type="http://schemas.openxmlformats.org/officeDocument/2006/relationships/slide" Target="/ppt/slides/slide22.xml" Id="Rd79d92b53cce4443" /><Relationship Type="http://schemas.openxmlformats.org/officeDocument/2006/relationships/slide" Target="/ppt/slides/slide23.xml" Id="R59054d2309244ab8" /><Relationship Type="http://schemas.openxmlformats.org/officeDocument/2006/relationships/slide" Target="/ppt/slides/slide24.xml" Id="R5988b85de9a5457e" /><Relationship Type="http://schemas.openxmlformats.org/officeDocument/2006/relationships/slide" Target="/ppt/slides/slide25.xml" Id="Rcaf66a489af54224" /><Relationship Type="http://schemas.openxmlformats.org/officeDocument/2006/relationships/slide" Target="/ppt/slides/slide26.xml" Id="Rb883c8b520064701" /><Relationship Type="http://schemas.openxmlformats.org/officeDocument/2006/relationships/slide" Target="/ppt/slides/slide27.xml" Id="Reae329e1135440e4" /><Relationship Type="http://schemas.openxmlformats.org/officeDocument/2006/relationships/slide" Target="/ppt/slides/slide28.xml" Id="R1d6df60e86c44900" /><Relationship Type="http://schemas.openxmlformats.org/officeDocument/2006/relationships/slide" Target="/ppt/slides/slide29.xml" Id="R2aa2feeb7b474b19" /><Relationship Type="http://schemas.openxmlformats.org/officeDocument/2006/relationships/slide" Target="/ppt/slides/slide30.xml" Id="Rdafd6da01b2f4404" /><Relationship Type="http://schemas.openxmlformats.org/officeDocument/2006/relationships/slide" Target="/ppt/slides/slide31.xml" Id="R98c64ff536404f50" /><Relationship Type="http://schemas.openxmlformats.org/officeDocument/2006/relationships/slide" Target="/ppt/slides/slide32.xml" Id="R4c7eb2752ab34a1b" /><Relationship Type="http://schemas.openxmlformats.org/officeDocument/2006/relationships/slide" Target="/ppt/slides/slide33.xml" Id="R9a4e64019c3b47b6" /><Relationship Type="http://schemas.openxmlformats.org/officeDocument/2006/relationships/slide" Target="/ppt/slides/slide34.xml" Id="R60fb743ebb1b4088" /><Relationship Type="http://schemas.openxmlformats.org/officeDocument/2006/relationships/slide" Target="/ppt/slides/slide35.xml" Id="Rf0911ec9114d477c" /><Relationship Type="http://schemas.openxmlformats.org/officeDocument/2006/relationships/slide" Target="/ppt/slides/slide36.xml" Id="R2a79035b18c44ae3" /><Relationship Type="http://schemas.openxmlformats.org/officeDocument/2006/relationships/slide" Target="/ppt/slides/slide37.xml" Id="R565927c8cab4440a" /><Relationship Type="http://schemas.openxmlformats.org/officeDocument/2006/relationships/slide" Target="/ppt/slides/slide38.xml" Id="R225ec18396de48b6" /><Relationship Type="http://schemas.openxmlformats.org/officeDocument/2006/relationships/slide" Target="/ppt/slides/slide39.xml" Id="Rd6da679c99e54050" /><Relationship Type="http://schemas.openxmlformats.org/officeDocument/2006/relationships/slide" Target="/ppt/slides/slide40.xml" Id="Rb5af5107271c44f4" /><Relationship Type="http://schemas.openxmlformats.org/officeDocument/2006/relationships/slide" Target="/ppt/slides/slide41.xml" Id="Rbce0dad431a94e00" /><Relationship Type="http://schemas.openxmlformats.org/officeDocument/2006/relationships/slide" Target="/ppt/slides/slide42.xml" Id="R581b73e18eb24d49" /><Relationship Type="http://schemas.openxmlformats.org/officeDocument/2006/relationships/slide" Target="/ppt/slides/slide43.xml" Id="Rdc5fb4c032c3403a" /><Relationship Type="http://schemas.openxmlformats.org/officeDocument/2006/relationships/slide" Target="/ppt/slides/slide44.xml" Id="R7bd6a299cc8e488d" /><Relationship Type="http://schemas.openxmlformats.org/officeDocument/2006/relationships/slide" Target="/ppt/slides/slide45.xml" Id="R07c26fd00ea44666" /><Relationship Type="http://schemas.openxmlformats.org/officeDocument/2006/relationships/slide" Target="/ppt/slides/slide46.xml" Id="R163926f8b4f04a95" /><Relationship Type="http://schemas.openxmlformats.org/officeDocument/2006/relationships/slide" Target="/ppt/slides/slide47.xml" Id="R85b227142c6140a8" /><Relationship Type="http://schemas.openxmlformats.org/officeDocument/2006/relationships/slide" Target="/ppt/slides/slide48.xml" Id="Rc52cd29078284b5e" /><Relationship Type="http://schemas.openxmlformats.org/officeDocument/2006/relationships/slide" Target="/ppt/slides/slide49.xml" Id="Rd422732eb0114f9d" /><Relationship Type="http://schemas.openxmlformats.org/officeDocument/2006/relationships/slide" Target="/ppt/slides/slide50.xml" Id="R511a5474575a47e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b6ef661be94b5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efb46c9e2c64ea8" /><Relationship Type="http://schemas.openxmlformats.org/officeDocument/2006/relationships/notesMaster" Target="/ppt/notesMasters/notesMaster1.xml" Id="Re31ac0173acb4ea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c39946b7fc54e79" /><Relationship Type="http://schemas.openxmlformats.org/officeDocument/2006/relationships/notesMaster" Target="/ppt/notesMasters/notesMaster1.xml" Id="R28badf6dd9a744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99da355c31c45ad" /><Relationship Type="http://schemas.openxmlformats.org/officeDocument/2006/relationships/notesMaster" Target="/ppt/notesMasters/notesMaster1.xml" Id="R012ef2aedfa94a7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322c3d3c12a47e8" /><Relationship Type="http://schemas.openxmlformats.org/officeDocument/2006/relationships/notesMaster" Target="/ppt/notesMasters/notesMaster1.xml" Id="Rbcf34b7b88344ae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d5f2ca708d948cf" /><Relationship Type="http://schemas.openxmlformats.org/officeDocument/2006/relationships/notesMaster" Target="/ppt/notesMasters/notesMaster1.xml" Id="R8014863748d44e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14eba3119894b98" /><Relationship Type="http://schemas.openxmlformats.org/officeDocument/2006/relationships/notesMaster" Target="/ppt/notesMasters/notesMaster1.xml" Id="R5fd14698c16947e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0ff56f2411a4feb" /><Relationship Type="http://schemas.openxmlformats.org/officeDocument/2006/relationships/notesMaster" Target="/ppt/notesMasters/notesMaster1.xml" Id="R73a1b26e015044b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edd2a5950134f11" /><Relationship Type="http://schemas.openxmlformats.org/officeDocument/2006/relationships/notesMaster" Target="/ppt/notesMasters/notesMaster1.xml" Id="Rbacc06c87f2a49e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4deff2a96a044bf" /><Relationship Type="http://schemas.openxmlformats.org/officeDocument/2006/relationships/notesMaster" Target="/ppt/notesMasters/notesMaster1.xml" Id="Rd0c5b94bb91b44b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290f80794ae4f56" /><Relationship Type="http://schemas.openxmlformats.org/officeDocument/2006/relationships/notesMaster" Target="/ppt/notesMasters/notesMaster1.xml" Id="R4a76eb4d692147c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9bf03dad19842b2" /><Relationship Type="http://schemas.openxmlformats.org/officeDocument/2006/relationships/notesMaster" Target="/ppt/notesMasters/notesMaster1.xml" Id="R8df0c89014f8472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d6107af60b146bf" /><Relationship Type="http://schemas.openxmlformats.org/officeDocument/2006/relationships/notesMaster" Target="/ppt/notesMasters/notesMaster1.xml" Id="R92a482fc33b049f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1d67b79c4f3404f" /><Relationship Type="http://schemas.openxmlformats.org/officeDocument/2006/relationships/notesMaster" Target="/ppt/notesMasters/notesMaster1.xml" Id="R75e7a56aaaa0433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f65342523404e82" /><Relationship Type="http://schemas.openxmlformats.org/officeDocument/2006/relationships/notesMaster" Target="/ppt/notesMasters/notesMaster1.xml" Id="R73fecc9851a9499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ecc85a555914324" /><Relationship Type="http://schemas.openxmlformats.org/officeDocument/2006/relationships/notesMaster" Target="/ppt/notesMasters/notesMaster1.xml" Id="Rae2a3e396e8e41b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08079d83b0a4908" /><Relationship Type="http://schemas.openxmlformats.org/officeDocument/2006/relationships/notesMaster" Target="/ppt/notesMasters/notesMaster1.xml" Id="R42460ca9acc34f8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4149bd6ad1e4c73" /><Relationship Type="http://schemas.openxmlformats.org/officeDocument/2006/relationships/notesMaster" Target="/ppt/notesMasters/notesMaster1.xml" Id="R74c50bc54f5f45e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e1d1ea2296c4b82" /><Relationship Type="http://schemas.openxmlformats.org/officeDocument/2006/relationships/notesMaster" Target="/ppt/notesMasters/notesMaster1.xml" Id="Re9043ad92f1c49d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4cd773c70a74d49" /><Relationship Type="http://schemas.openxmlformats.org/officeDocument/2006/relationships/notesMaster" Target="/ppt/notesMasters/notesMaster1.xml" Id="R3bf14c436f5f433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a52506acc8f47ca" /><Relationship Type="http://schemas.openxmlformats.org/officeDocument/2006/relationships/notesMaster" Target="/ppt/notesMasters/notesMaster1.xml" Id="R66649ef22a0e426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e51c94cb80a4fc6" /><Relationship Type="http://schemas.openxmlformats.org/officeDocument/2006/relationships/notesMaster" Target="/ppt/notesMasters/notesMaster1.xml" Id="Ra05827094d43471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13b70ba9bb3459b" /><Relationship Type="http://schemas.openxmlformats.org/officeDocument/2006/relationships/notesMaster" Target="/ppt/notesMasters/notesMaster1.xml" Id="R8bce2c410a33403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66a61772f7645eb" /><Relationship Type="http://schemas.openxmlformats.org/officeDocument/2006/relationships/notesMaster" Target="/ppt/notesMasters/notesMaster1.xml" Id="R3d322c9de927439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10e4038e75d472e" /><Relationship Type="http://schemas.openxmlformats.org/officeDocument/2006/relationships/notesMaster" Target="/ppt/notesMasters/notesMaster1.xml" Id="R031b6b6bf5e2479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519a8a2857d435e" /><Relationship Type="http://schemas.openxmlformats.org/officeDocument/2006/relationships/notesMaster" Target="/ppt/notesMasters/notesMaster1.xml" Id="Rd5b3ebbe5fbc4cc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e2dc5be44204974" /><Relationship Type="http://schemas.openxmlformats.org/officeDocument/2006/relationships/notesMaster" Target="/ppt/notesMasters/notesMaster1.xml" Id="R989c7a55d112410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e8ea7e3f37b483c" /><Relationship Type="http://schemas.openxmlformats.org/officeDocument/2006/relationships/notesMaster" Target="/ppt/notesMasters/notesMaster1.xml" Id="R7033499a5a2c479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1ccea16afc142af" /><Relationship Type="http://schemas.openxmlformats.org/officeDocument/2006/relationships/notesMaster" Target="/ppt/notesMasters/notesMaster1.xml" Id="Rea8290053ee5429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55028ea03ae4bf8" /><Relationship Type="http://schemas.openxmlformats.org/officeDocument/2006/relationships/notesMaster" Target="/ppt/notesMasters/notesMaster1.xml" Id="R2096e012f7b349e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39f555bc2d54d04" /><Relationship Type="http://schemas.openxmlformats.org/officeDocument/2006/relationships/notesMaster" Target="/ppt/notesMasters/notesMaster1.xml" Id="R05dea1cdfe5b4bea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34beb4e5875745fb" /><Relationship Type="http://schemas.openxmlformats.org/officeDocument/2006/relationships/notesMaster" Target="/ppt/notesMasters/notesMaster1.xml" Id="Re224b4ca393f4527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3cc45709cbe4122" /><Relationship Type="http://schemas.openxmlformats.org/officeDocument/2006/relationships/notesMaster" Target="/ppt/notesMasters/notesMaster1.xml" Id="R28f199d24b644690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5ec7ef5b048a4089" /><Relationship Type="http://schemas.openxmlformats.org/officeDocument/2006/relationships/notesMaster" Target="/ppt/notesMasters/notesMaster1.xml" Id="R672bb7c317b04c07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cd52b7d361b4e06" /><Relationship Type="http://schemas.openxmlformats.org/officeDocument/2006/relationships/notesMaster" Target="/ppt/notesMasters/notesMaster1.xml" Id="R2ac91bfab92b416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a101f93e839d4777" /><Relationship Type="http://schemas.openxmlformats.org/officeDocument/2006/relationships/notesMaster" Target="/ppt/notesMasters/notesMaster1.xml" Id="R001aa566a3e746c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819db5dad4b24535" /><Relationship Type="http://schemas.openxmlformats.org/officeDocument/2006/relationships/notesMaster" Target="/ppt/notesMasters/notesMaster1.xml" Id="R18070106c4d84736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cd885f5e27034873" /><Relationship Type="http://schemas.openxmlformats.org/officeDocument/2006/relationships/notesMaster" Target="/ppt/notesMasters/notesMaster1.xml" Id="R2b51379d7eaf4769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23a0c29c25fa4df9" /><Relationship Type="http://schemas.openxmlformats.org/officeDocument/2006/relationships/notesMaster" Target="/ppt/notesMasters/notesMaster1.xml" Id="R19855ce00dd248db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44ed8db4822b409e" /><Relationship Type="http://schemas.openxmlformats.org/officeDocument/2006/relationships/notesMaster" Target="/ppt/notesMasters/notesMaster1.xml" Id="R33407997f6894036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7348f608683842dc" /><Relationship Type="http://schemas.openxmlformats.org/officeDocument/2006/relationships/notesMaster" Target="/ppt/notesMasters/notesMaster1.xml" Id="Rd01ee1db5adf422b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33267f00149b4f84" /><Relationship Type="http://schemas.openxmlformats.org/officeDocument/2006/relationships/notesMaster" Target="/ppt/notesMasters/notesMaster1.xml" Id="Re49c4cd70010444a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02c5fc3565214400" /><Relationship Type="http://schemas.openxmlformats.org/officeDocument/2006/relationships/notesMaster" Target="/ppt/notesMasters/notesMaster1.xml" Id="Rb5ea4a330b6941ab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eaadb76860e840ac" /><Relationship Type="http://schemas.openxmlformats.org/officeDocument/2006/relationships/notesMaster" Target="/ppt/notesMasters/notesMaster1.xml" Id="Rc322c1a9683246d7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369b2646c2c344a6" /><Relationship Type="http://schemas.openxmlformats.org/officeDocument/2006/relationships/notesMaster" Target="/ppt/notesMasters/notesMaster1.xml" Id="Rae685b67586e4813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558dedd1ecd44e7e" /><Relationship Type="http://schemas.openxmlformats.org/officeDocument/2006/relationships/notesMaster" Target="/ppt/notesMasters/notesMaster1.xml" Id="R46061edec90542c2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d3a43899c1044caa" /><Relationship Type="http://schemas.openxmlformats.org/officeDocument/2006/relationships/notesMaster" Target="/ppt/notesMasters/notesMaster1.xml" Id="Rb48692152e5c4479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f9d8084b1bd2477b" /><Relationship Type="http://schemas.openxmlformats.org/officeDocument/2006/relationships/notesMaster" Target="/ppt/notesMasters/notesMaster1.xml" Id="R23e2075e321f4dbd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8334d60c28a94099" /><Relationship Type="http://schemas.openxmlformats.org/officeDocument/2006/relationships/notesMaster" Target="/ppt/notesMasters/notesMaster1.xml" Id="R82d0077f72e445b0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07f8095a50a7480a" /><Relationship Type="http://schemas.openxmlformats.org/officeDocument/2006/relationships/notesMaster" Target="/ppt/notesMasters/notesMaster1.xml" Id="R30fad1bc304d4184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1b306e72c6014b32" /><Relationship Type="http://schemas.openxmlformats.org/officeDocument/2006/relationships/notesMaster" Target="/ppt/notesMasters/notesMaster1.xml" Id="Re5a634528375461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Kurz smeruje od pojmov k vlastnému odborovému projektu. Nehodnotí počet použitých aplikácií; dôležitý je bezpečný postup, vecná správnosť a dôkaz samostatného rozhodovania v konkrétnej situácii. AI podporuje prácu, ale nenahrádza odborný úsudok. Výsledok musíš vedieť vysvetliť a skontrolovať. Fiktívny príklad: študent cestovného ruchu porovná návrhy programu a overí dostupnosť jednotlivých miest. Cvičenie: Vyber odbornú zručnosť, ktorú chceš vedieť preukázať.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študent cestovného ruchu porovná návrhy programu a overí dostupnosť jednotlivých miest.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Rôzne úlohy potrebujú rôzne postupy. Pri pevnom výpočte môže stačiť pravidlo, pri triedení model a pri návrhu textu generovanie; vhodnosť sa posudzuje podľa účelu a následkov chyby. Pravidlo človek zadá priamo; model sa učí vzory. Generovanie vytvára návrh, nie automaticky dôkaz. Fiktívny príklad: výpočet ceny, triedenie správ a návrh oznamu nemusia používať rovnaký typ nástroja. Cvičenie: Priraď tri postupy k pripraveným úlohám.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výpočet ceny, triedenie správ a návrh oznamu nemusia používať rovnaký typ nástroja.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Papierová simulácia ukáže, že voľba údajov ovplyvňuje výsledok. Zvolené vlastnosti nemusia zachytiť všetko dôležité; cieľové označenie tiež môže obsahovať ľudskú chybu alebo predpojatosť. Vlastnosti opisujú príklad použitý pri učení. Označenie vyjadruje, čo sa model učí predpovedať. Fiktívny príklad: hmotnosť, rozmery a krehkosť zásielky pomáhajú triediť spôsob manipulácie. Cvičenie: Priprav tri neosobné vlastnosti modelovej zásielky.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hmotnosť, rozmery a krehkosť zásielky pomáhajú triediť spôsob manipulácie.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Kvalita sady nie je iba počet riadkov. Treba preskúmať pôvod, chýbajúce prípady a nesprávne označenia; dobrý výsledok na jednej úzkej skupine nezaručuje úspech inde. Sada má pokryť relevantné situácie. Nezastúpený prípad môže byť pre model problém. Fiktívny príklad: sada bez krehkého tovaru neposkytuje dostatočnú skúšku bezpečnej manipulácie. Cvičenie: Nájdi chýbajúci typ zásielky v pripravenej sade.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sada bez krehkého tovaru neposkytuje dostatočnú skúšku bezpečnej manipulácie.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Oddelenie dát pomáha zistiť, či model zvláda nové prípady. Ak si vopred prezrie skúšobné odpovede, vyhodnotenie môže vyzerať dobre a napriek tomu nehovoriť nič o skutočnej použiteľnosti. Skúšobné príklady nepatria do tréningovej sady. Známu odpoveď nesmieš prepašovať do vstupu. Fiktívny príklad: názov kategórie sa pred predpoveďou zakryje a odhalí až pri kontrole. Cvičenie: Rozdeľ pripravené kartičky na učenie a skúšku.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názov kategórie sa pred predpoveďou zakryje a odhalí až pri kontrole.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Jediné celkové číslo môže zakryť dôležitý problém. Rozlišuj falošný poplach a prehliadnutie skutočného prípadu; výber kritéria musí zohľadniť odborový účel a ľudskú kontrolu. Sleduj aj to, ktoré prípady sa pomýlili. Rôzne chyby môžu mať rozdielne následky. Fiktívny príklad: prehliadnutie krehkej zásielky a zbytočné opatrné označenie nemajú rovnaký dôsledok. Cvičenie: Roztrieď štyri modelové výsledky podľa druhu chyby.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prehliadnutie krehkej zásielky a zbytočné opatrné označenie nemajú rovnaký dôsledok.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Generovaný text môže napodobniť odborný štýl aj tam, kde nemá spoľahlivú oporu. Bez overenia môže doplniť falošný názov, číslo alebo citáciu; kontrola sa sústreďuje na podstatné tvrdenia. Plynulý jazyk nevytvára záruku faktickej správnosti. Chýbajúce informácie treba označiť, nie vymyslieť. Fiktívny príklad: návod obsahuje vymyslený názov normy, preto sa neprevezme do projektu. Cvičenie: Označ časti pripravenej odpovede, ktoré vyžadujú zdroj.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návod obsahuje vymyslený názov normy, preto sa neprevezme do projektu.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Rozhranie môže používať rôzne modely a doplnkové nástroje. Neodhaduj ich schopnosti podľa reklamy; pri práci zaznamenaj, čo bolo skutočne dostupné a ktoré zdroje si nezávisle otvoril. Výsledok závisí od zadania aj dodaného materiálu. Nie každý chat vyhľadáva aktuálne zdroje. Fiktívny príklad: model vie zhrnúť dodaný cestovný poriadok, ale nemá automaticky overenú jeho aktuálnosť. Cvičenie: Porovnaj odpoveď bez podkladu a s pripraveným podkladom.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model vie zhrnúť dodaný cestovný poriadok, ale nemá automaticky overenú jeho aktuálnosť.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Nástroj má riešiť problém primerane, nie vytvárať nový. Pevné pravidlo je pri jasnej podmienke ľahšie kontrolovateľné; generovanie má zmysel tam, kde sa tvorí variant vyžadujúci úsudok. Kalkulácia a validácia často nepotrebujú AI. Automatizáciu posudzuj podľa spoľahlivosti a účelu. Fiktívny príklad: súčet cien rieši tabuľka; návrh zrozumiteľného sprievodného textu môže podporiť AI. Cvičenie: Vyber pravidlo alebo AI pre päť modelových krokov.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súčet cien rieši tabuľka; návrh zrozumiteľného sprievodného textu môže podporiť AI.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Mapa má vysvetliť vzťahy medzi pojmami na vlastnom príklade. Nestačí zoznam slov; každá šípka vyjadruje konkrétny krok a pri rizikovom mieste uvedieš, kto výsledok preverí. Spoj dáta, učenie, použitie a kontrolu. Zaznač miesto, kde môže vzniknúť chyba. Fiktívny príklad: údaje zásielok, modelové pravidlo, nová zásielka a ľudská kontrola kategórie. Cvičenie: Nakresli štyri kroky modelovej klasifikácie.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údaje zásielok, modelové pravidlo, nová zásielka a ľudská kontrola kategórie.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Dobrý výskumný začiatok určuje, čo hľadáš a podľa čoho budeš odpoveď posudzovať. Vágny cieľ vedie k všeobecnému textu; primerané zúženie uľahčuje kontrolu a porovnanie zdrojov. Otázku zúž na konkrétnu tému a rozsah. Rozlišuj faktickú otázku od hodnotového rozhodnutia. Fiktívny príklad: namiesto „je doprava dobrá“ sa porovná dostupnosť dvoch trás pre školský výlet. Cvičenie: Uprav všeobecnú otázku na overiteľnú odborovú otázku.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namiesto „je doprava dobrá“ sa porovná dostupnosť dvoch trás pre školský výlet.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 dôležitom tvrdení sa vráť k pôvodnému podkladu. Sprostredkovaný text môže pomôcť orientovať sa, ale treba vidieť definície, dátum a podmienky, ktoré do krátkeho zhrnutia nevošli. Pôvodný dokument overuje, čo autor skutočne uviedol. Komentár alebo titulok môže zjednodušiť záver. Fiktívny príklad: samotný cestovný poriadok podporuje čas odchodu lepšie než komentár v diskusii. Cvičenie: Označ primárny zdroj v pripravenej dvojici materiálov.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samotný cestovný poriadok podporuje čas odchodu lepšie než komentár v diskusii.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Vymyslená citácia môže pôsobiť profesionálne. Overovanie pokračuje až pri skutočnom dokumente a pasáži podporujúcej tvrdenie; nenájdený zdroj sa neprezentuje ako odborný dôkaz v projekte. Over autora, názov a skutočný obsah zdroja. Cituj len zdroj, ktorý si naozaj skontroloval. Fiktívny príklad: názov článku existuje, ale neobsahuje číslo, ktoré mu AI pripisuje. Cvičenie: Skontroluj pripravenú citáciu proti reálnemu dokumentu.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názov článku existuje, ale neobsahuje číslo, ktoré mu AI pripisuje.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Dôkazová tabuľka bráni tomu, aby všeobecný zoznam zdrojov zakryl neoverené tvrdenia. Uveď tvrdenie, miesto v zdroji, dátum a záver; nesúlad opíš vecne a nevymýšľaj riešenie. Každé kľúčové tvrdenie priraď ku konkrétnej opore. Neistota má vlastný stav a ďalší krok. Fiktívny príklad: dve tvrdenia sú doložené, tretie čaká na aktuálny údaj od prevádzkovateľa. Cvičenie: Vyplň tri riadky tabuľky pre pripravené zhrnutie.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dve tvrdenia sú doložené, tretie čaká na aktuálny údaj od prevádzkovateľa.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Nesúlad môže vzniknúť z iných definícií alebo zmenených okolností. Keď nevieš rozdiel vysvetliť, označ ho a urč konkrétny krok; pri dôležitom rozhodnutí nepokračuj na neoverenom predpoklade. Porovnaj obdobie, jednotky a rozsah údajov. Rozdiel neskrývaj výberom pohodlnejšej odpovede. Fiktívny príklad: minuloročný harmonogram a aktuálny oznam prevádzkovateľa opisujú odlišnú situáciu. Cvičenie: Vypíš možné dôvody dvoch rozdielnych údajov.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minuloročný harmonogram a aktuálny oznam prevádzkovateľa opisujú odlišnú situáciu.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 môže vytvoriť prehľadný obrázok z nesprávnych údajov. Pred interpretáciou skontroluj, čo bolo merané a či zvolený rozsah nepreháňa rozdiel; čísla porovnaj s pôvodnou tabuľkou. Kontroluj os, jednotku a pôvod údajov. Vzhľad grafu nie je dôkaz správneho porovnania. Fiktívny príklad: malý rozdiel cien vyzerá obrovský, keď graf nezačína pri primerane vysvetlenej hodnote. Cvičenie: Nájdi zavádzajúcu os v pripravenom grafe.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malý rozdiel cien vyzerá obrovský, keď graf nezačína pri primerane vysvetlenej hodnote.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 prekvapivej ukážke nevyvodzuj záver len podľa vzhľadu či hlasu. Over pôvodné publikovanie a súvislosti; tento kurz neslúži na výrobu podvodných materiálov ani napodobňovanie konkrétnych ľudí. Médium môže byť vytvorené alebo upravené. Pôvod a kontext sú dôležitejšie než dojem pravosti. Fiktívny príklad: modelový obrázok továrne je označený ilustrácia a nepredstiera skutočný incident. Cvičenie: Napíš bezpečné označenie umelej ilustračnej ukážky.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modelový obrázok továrne je označený ilustrácia a nepredstiera skutočný incident.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Projekt môže obsahovať neistotu, ak ju nezakrýva. Jasné rozdelenie umožňuje čitateľovi zmeniť predpoklad a pochopiť, prečo by sa zmenil záver; neurčitý tón nie je náhradou zdroja. Označ, čo je doložené a čo iba odhadnuté. Odporúčanie musí uviesť svoje podmienky. Fiktívny príklad: cena je doložená, budúci dopyt je odhad a nákup je odporúčanie s podmienkami. Cvičenie: Farebne rozdeľ tri typy viet v pripravenom návrhu.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cena je doložená, budúci dopyt je odhad a nákup je odporúčanie s podmienkami.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Audit znamená systematickú kontrolu, nie iba dojem. Vyber niekoľko kritérií podľa úlohy a zaznamenaj výsledok; ak je podstatný údaj neoverený, výstup nie je pripravený na použitie. Kontroluj úplnosť, zdroje, čísla a riziká. Nájdená chyba musí viesť ku konkrétnej oprave. Fiktívny príklad: text vynechal obmedzenie dostupnosti služby a doplní sa pred odovzdaním. Cvičenie: Prejdi kontrolný hárok pri pripravenom odborovom texte.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text vynechal obmedzenie dostupnosti služby a doplní sa pred odovzdaním.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Čitateľ potrebuje vedieť, na čo sa dá spoľahnúť a kde zostáva otvorená otázka. Namiesto presného percenta bez opory použi konkrétne pomenovanie dôkazu a jeho obmedzení v danom prípade. Istotu vyjadri podľa dôkazov, nie podľa tónu modelu. Povedz, čo ešte treba overiť. Fiktívny príklad: trasa je potvrdená, ale aktuálna dostupnosť vstupu čaká na odpoveď organizátora. Cvičenie: Napíš opatrný záver k čiastočne overenému podkladu.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trasa je potvrdená, ale aktuálna dostupnosť vstupu čaká na odpoveď organizátora.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Poctivá práca sa začína jasnými očakávaniami. Jedna úloha môže povoľovať návrh osnovy, iná samostatné riešenie bez AI; nepredpokladaj rovnaké pravidlo pre všetky predmety alebo školy. Povolenie AI závisí od konkrétnej úlohy a školy. Nejasnú hranicu si vyjasni pred odovzdaním. Fiktívny príklad: študent sa pýta, či smie použiť jazykovú úpravu a aký záznam má odovzdať. Cvičenie: Spíš dve otázky pre učiteľa k modelovému zadaniu.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študent sa pýta, či smie použiť jazykovú úpravu a aký záznam má odovzdať.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Osnova pomáha organizovať text, ale môže navrhnúť nepodložený záver. Vlastný argument musí spojiť otázku, dôkaz a vysvetlenie; autor zodpovedá za to, čo do finálnej práce ponechá. AI návrh osnovy nie je hotový dôkaz. Vyber poradie a zdôvodni hlavné tvrdenie. Fiktívny príklad: študent odmietne kapitolu, ktorá nesúvisí s otázkou jeho odborového projektu. Cvičenie: Porovnaj vlastnú a pripravenú AI osnovu.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študent odmietne kapitolu, ktorá nesúvisí s otázkou jeho odborového projektu.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Pracovný brief má znížiť nejasnosti a vytvoriť kontrolovateľný návrh. Nevkladá osobné údaje, nepotrebné dokumenty ani tajomstvá; požaduje oddelenie doložených faktov od predpokladov a konkrétny ďalší krok. Uveď cieľ, podklad, formát a pravidlá. Prikáž označiť chýbajúce údaje, nie ich dopĺňať. Fiktívny príklad: výstup má tri body, používa iba dodaný rozvrh a označí chýbajúce miesto stretnutia. Cvičenie: Napíš bezpečný brief pre návrh modelového oznamu.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výstup má tri body, používa iba dodaný rozvrh a označí chýbajúce miesto stretnutia.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Postupné zlepšovanie je kontrolovateľnejšie než neustále generovanie celého textu. Porovnaj predchádzajúcu a novú verziu; zlepšenie štýlu nesmie potichu zmeniť číslo, význam ani podmienku v zdroji. Meň jednu podstatnú časť naraz. Zaznamenaj dôvod a dopad úpravy. Fiktívny príklad: veta sa skráti, ale zostane v nej dôležitá výnimka a pôvodná jednotka. Cvičenie: Uprav jeden odsek bez zmeny jeho doložených faktov.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veta sa skráti, ale zostane v nej dôležitá výnimka a pôvodná jednotka.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Denník nemusí kopírovať každú vetu rozhovoru. Má preukázať, na čo pomôcka slúžila, čo si overil a prečo si návrh prijal či odmietol; stručnosť môže byť prehľadnejšia. Zapisuj významné použitie AI a vlastné úpravy. Nevkladaj do denníka heslá ani údaje o ľuďoch. Fiktívny príklad: návrh osnovy bol použitý, neoverená citácia odmietnutá a záver napísaný samostatne. Cvičenie: Vyplň dva záznamy k pripravenej revízii textu.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návrh osnovy bol použitý, neoverená citácia odmietnutá a záver napísaný samostatne.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Transparentné vyhlásenie má umožniť pochopiť proces bez preháňania. Nehovorí, že AI zaručila správnosť; uvedie významné použitie, overenie a samostatný prínos autora v súlade so zadaním. Pomenuj úlohu nástroja aj vlastnú zodpovednosť. Dodrž konkrétne pravidlá učiteľa alebo školy. Fiktívny príklad: „AI pomohla s osnovou; údaje a citácie som overil a záver som formuloval sám.“ Cvičenie: Napíš krátke vyhlásenie k modelovému projektu.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„AI pomohla s osnovou; údaje a citácie som overil a záver som formuloval sám.“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Zdroje majú byť dohľadateľné a primerane použité. Nepreberaj dlhé pasáže bez označenia; parafráza stále potrebuje zdroj, ak vyjadruje prevzatú myšlienku, a musí zachovať pôvodný význam. Citácia podporuje konkrétne tvrdenie. Vlastné vysvetlenie oddeľ od cudzieho textu. Fiktívny príklad: údaj sa odkáže na pôvodný dokument, nie na všeobecnú titulnú stránku služby. Cvičenie: Priraď dve citácie ku konkrétnym vetám.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údaj sa odkáže na pôvodný dokument, nie na všeobecnú titulnú stránku služby.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Aj krátky vzorec môže vykonať neželanú operáciu alebo spracovať údaj nesprávne. Pri práci používaj bezpečné pripravené prostredie a neosobné údaje; učiteľ určí, čo možno spustiť a preveriť. Výstup otestuj na známej aj hraničnej hodnote. Neznámy kód nespúšťaj bez vhodnej kontroly. Fiktívny príklad: súčet cien sa skúsi aj pri nule a desatinnom čísle, bez prístupu ku školskému účtu. Cvičenie: Skontroluj vzorec na troch jednoduchých vstupoch.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súčet cien sa skúsi aj pri nule a desatinnom čísle, bez prístupu ku školskému účtu.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Projekt má ukázať spoluprácu aj zodpovednosť. Každý člen vie vysvetliť svoju časť a podstatné spoločné rozhodnutie; AI môže podporiť návrh, ale nenahrádza dohodu medzi ľuďmi. Rozdeľ roly a zaznamenaj vlastné príspevky. Tímová dohoda nesmie zakrývať prácu jedného člena. Fiktívny príklad: jeden člen overuje zdroje, druhý pripraví graf a tretí kontroluje formuláciu záveru. Cvičenie: Priprav rozdelenie rolí a jednu spoločnú kontrolu.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jeden člen overuje zdroje, druhý pripraví graf a tretí kontroluje formuláciu záveru.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Obhajoba preveruje porozumenie, nie pamäť na text pomôcky. Autor má rozumieť podkladom a hraniciam; ak nevie vysvetliť číslo alebo citáciu, treba sa vrátiť ku kontrole. Vysvetli jednu odmietnutú možnosť a dôvod. Ukáž, ako sa výsledok zmení pri inom predpoklade. Fiktívny príklad: študent vysvetlí, prečo vybral lacnejšiu trasu len pri konkrétnom počte účastníkov. Cvičenie: Priprav odpoveď na dve otázky ku svojmu návrhu.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študent vysvetlí, prečo vybral lacnejšiu trasu len pri konkrétnom počte účastníkov.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Všeobecné tvrdenie, že AI všetko zrýchli, sa nedá dobre otestovať. Úzky proces ukáže, kde sa tvorí návrh, kde treba pevné pravidlo a kde rozhoduje odborník alebo zodpovedný človek. Rozdeľ úlohu na vstup, kroky, kontrolu a výstup. Prínos AI hľadaj v konkrétnej časti práce. Fiktívny príklad: prijatie modelového dopytu, triedenie, návrh odpovede a schválenie učiteľom. Cvičenie: Nakresli štyri kroky vybraného odborového procesu.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prijatie modelového dopytu, triedenie, návrh odpovede a schválenie učiteľom.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 službách je dôležitá presnosť podmienok a vhodný tón. Návrh nesmie vymyslieť cenu, dostupnosť ani záväzok; v školskom projekte zostáva simuláciou bez skutočného odoslania zákazníkovi. Model pripraví text z overených vstupov. Sľub, objednávku a odoslanie schvaľuje človek. Fiktívny príklad: odpoveď požiada o termín a cenu označí ako údaj čakajúci na potvrdenie. Cvičenie: Navrhni odpoveď na fiktívny dopyt s chýbajúcou cenou.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odpoveď požiada o termín a cenu označí ako údaj čakajúci na potvrdenie.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 strojoch, elektrine alebo výrobe má chyba vážny dôsledok. AI návrh môže pomôcť s vysvetlením dokumentácie, ale praktický postup schvaľuje kvalifikovaný človek a platné pravidlá pracoviska. Bezpečnostné pokyny overuj v schválenom podklade. Nebezpečné zásahy neuskutočňuj podľa generovaného návodu. Fiktívny príklad: študent pripraví slovník pojmov, nie neoverený návod na zásah do elektrického zariadenia. Cvičenie: Označ krok, ktorý musí preveriť odborný učiteľ.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študent pripraví slovník pojmov, nie neoverený návod na zásah do elektrického zariadenia.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Školský projekt nemá vytvárať diagnózu alebo rozhodovať o podpore skutočnej osoby. Pri zdravotnej či sociálnej téme rozlišuj vzdelávacie vysvetlenie od odborného posúdenia, ktoré patrí kompetentnému človeku. Citlivé posúdenie človeka neprenechávaj modelu. Používaj modelové neidentifikujúce prípady. Fiktívny príklad: porovnanie verejných informačných letákov nahradí hodnotenie zdravotného záznamu spolužiaka. Cvičenie: Uprav citlivý námet na bezpečný vzdelávací príklad.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porovnanie verejných informačných letákov nahradí hodnotenie zdravotného záznamu spolužiaka.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Marketingový projekt môže byť tvorivý a zároveň poctivý. Použi označený vymyslený produkt; oddeľ jeho zadané vlastnosti od doplnenej fantázie a nepredstieraj reálnu zákaznícku skúsenosť alebo úspech. Návrh obsahu musí rešpektovať skutočné vlastnosti. Nevytváraj falošné recenzie ani zavádzajúci dôkaz. Fiktívny príklad: modelová kaviareň neuvádza „najlepšia v meste“, ak pre to nemá žiadny dôkaz. Cvičenie: Oprav pripravený reklamný text s nepodloženým sľubom.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modelová kaviareň neuvádza „najlepšia v meste“, ak pre to nemá žiadny dôkaz.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Skutočné školské a firemné dokumenty môžu obsahovať údaje, ktoré nemáš oprávnenie poslať nástroju. V tomto kurze pracuj so simuláciou; pseudonym neodstráni všetky riziká identifikácie a úniku. Na prototyp stačia fiktívne alebo vhodne schválené údaje. Heslá a citlivé záznamy do zadania nevkladaj. Fiktívny príklad: vymyslená zákazka s osobou X nahradí skutočnú faktúru alebo zákaznícky kontakt. Cvičenie: Odstráň nepotrebné identifikujúce detaily z briefu.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vymyslená zákazka s osobou X nahradí skutočnú faktúru alebo zákaznícky kontakt.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Návrh môže vynechať potreby určitej skupiny alebo použiť nevhodný zástupný znak. Posudzuj konkrétnu úlohu a dopad; AI nemá v projekte hodnotiť spolužiakov, kandidátov ani ich osobné vlastnosti. Skontroluj, komu môže rozhodnutie pomôcť alebo uškodiť. Citlivé poradie či hodnotenie ľudí neautomatizuj. Fiktívny príklad: plán výletu zohľadní dostupnosť trasy, nie modelový odhad schopností konkrétneho žiaka. Cvičenie: Napíš riziko pre jednu dotknutú skupinu a prevenciu.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plán výletu zohľadní dostupnosť trasy, nie modelový odhad schopností konkrétneho žiaka.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Dokument môže obsahovať vetu, ktorá sa snaží meniť zadanie alebo žiada citlivý údaj. Ber ju ako obsah na skúmanie; nepokúšaj sa útočiť na cudziu službu ani obchádzať jej ochranu. Analyzovaný obsah nie je oprávnenie meniť pravidlá. Podozrivý príkaz odmietni a izoluj. Fiktívny príklad: text žiada zverejniť školské heslo, čo sa označí ako neprípustné a neuskutoční. Cvičenie: V ukážke oddeľ pôvodné zadanie od škodlivej vety.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text žiada zverejniť školské heslo, čo sa označí ako neprípustné a neuskutoční.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Rýchly prvý návrh nemusí znamenať úsporu celého procesu. Zaznamenaj prípravu, kontrolu aj opravy; neprepočítavaj uvoľnený čas automaticky na hotovostnú úsporu bez reálnej zmeny nákladov. Meraj čas vrátane kontroly a opráv. Lepší výsledok musí spĺňať rovnaké kritériá. Fiktívny príklad: návrh trvá kratšie, ale ďalšia kontrola odhalí chýbajúce údaje a zaberie čas. Cvičenie: Navrhni porovnanie jedného modelového kroku s AI a bez nej.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návrh trvá kratšie, ale ďalšia kontrola odhalí chýbajúce údaje a zaberie čas.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Bezpečnosť a vecná správnosť sú základná hranica. Ak návrh odhalí údaje, vymyslí záväzok alebo dá nebezpečný návod, projekt sa upraví či obmedzí bez ohľadu na pekný vzhľad a rýchlosť. Urči podmienku prijateľnosti pred skúškou. Pri kritickej chybe nepoužívaj priemerné skóre ako výhovorku. Fiktívny príklad: návrh správ funguje iba ako neodoslaný podklad so schválením učiteľa. Cvičenie: Napíš jednu podmienku pokračovania a jednu stop podmienku.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návrh správ funguje iba ako neodoslaný podklad so schválením učiteľa.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Dobrý brief určuje, čo projekt rieši a čo nerobí. Začiatočnícky prototyp nesľubuje autonómne firemné nasadenie; má ukázať bezpečný návrh, jeho prínos a presne pomenované obmedzenia. Pomenuj problém, používateľa, výstup a hranice. Zvoľ malý prípad, ktorý dokážeš overiť. Fiktívny príklad: návrh odpovede na modelový dopyt bez odoslania, skutočných kontaktov a platobného záväzku. Cvičenie: Vyplň päť bodov briefu pre svoj odbor.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návrh odpovede na modelový dopyt bez odoslania, skutočných kontaktov a platobného záväzku.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Čistá vstupná sada umožňuje kontrolovať výsledok a reprodukovať skúšku. Neopisuje reálnych klientov; u každého dokumentu rozlíš, či je faktickým zdrojom, zadaním alebo modelovou ukážkou. Vytvor vlastné fiktívne údaje a overené verejné podklady. Zdroj a účel každého vstupu musia byť jasné. Fiktívny príklad: modelový dopyt, schválený cenník vymyslenej služby a šablóna odpovede. Cvičenie: Priprav tri vstupné materiály so stručným popisom.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modelový dopyt, schválený cenník vymyslenej služby a šablóna odpovede.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Bezpečný prototyp ukazuje tok informácie bez externého účinku. Zaznamenaj, kto preveruje údaje a čo sa stane pri neúplnom vstupe; náhľad nesmie predstierať uskutočnenú operáciu alebo objednávku. Najskôr zobraz návrh, až potom kontrolné rozhodnutie. Skutočné odoslanie alebo zápis nie je súčasťou skúšky. Fiktívny príklad: odpoveď sa zobrazí na papieri a učiteľ označí opravu pred modelovým schválením. Cvičenie: Nakresli schválenie medzi návrhom a možným použitím.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odpoveď sa zobrazí na papieri a učiteľ označí opravu pred modelovým schválením.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Skúšanie nesmie vybrať iba ľahký príklad. Pri každom vstupe napíš očakávané a zakázané správanie; kritická chyba znamená opravu, nie zmazanie nepohodlného testu z výsledkov. Zahrň úplný, chýbajúci a rozporný vstup. Over aj nevhodný požadovaný krok. Fiktívny príklad: chýbajúca cena má viesť k otázke, nie k vymyslenému číslu v ponuke. Cvičenie: Priprav štyri skúšobné prípady k prototypu.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chýbajúca cena má viesť k otázke, nie k vymyslenému číslu v ponuke.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Kontrolný záznam musí umožniť inému človeku pochopiť, čo sa naozaj testovalo. Stav opravené znamená novú skúšku, ktorá potvrdila konkrétnu opravu; nevykonaná skúška sa neoznačí ako úspešná. Zapíš vstup, výsledok, chybu a opravu. Úspech stránky alebo pekný text nie je hodnotenie správnosti. Fiktívny príklad: prototyp najprv vymyslel termín; po úprave označí chýbajúci údaj a žiada doplnenie. Cvičenie: Vyplň jeden záznam neúspešnej a opravenej skúšky.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prototyp najprv vymyslel termín; po úprave označí chýbajúci údaj a žiada doplnenie.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Malý projekt môže poskytnúť užitočný príklad, ale nie univerzálny dôkaz produktivity. Zmeraj čas a počet konkrétnych chýb; oddel modelovú úsporu od skutočne potvrdenej úspory firmy. Porovnávaj rovnakú úlohu s rovnakým kontrolným hárkom. Vysvetli obmedzenia malej školskej skúšky. Fiktívny príklad: dva modelové dopyty ukazujú výsledok skúšky, nie predpoveď úspor všetkých zákazníkov. Cvičenie: Priprav tabuľku času, kvality a opráv.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dva modelové dopyty ukazujú výsledok skúšky, nie predpoveď úspor všetkých zákazníkov.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Poster umožní rýchlo pochopiť návrh bez dlhého technického textu. Zahrň jednu mapu procesu a jedno konkrétne zistenie; neprezentuj plánované integrácie alebo nevykonané skúšky ako hotové funkcie. Ukáž problém, postup, dôkazy a hranice. Graf aj číslo musí mať jasný pôvod. Fiktívny príklad: modelový proces má štyri kroky a viditeľný bod, kde návrh schvaľuje človek. Cvičenie: Rozlož projekt do piatich vizuálnych blokov.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modelový proces má štyri kroky a viditeľný bod, kde návrh schvaľuje človek.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Balík má umožniť kolegovi alebo učiteľovi projekt skontrolovať. Neobsahuje tajomstvá ani osobné údaje; opisuje potrebné podmienky a výsledky, ktoré sa naozaj dosiahli pri pripravených skúškach. Odovzdaj zdroje, záznam AI a skúšobné výsledky. Zaznač otvorené otázky a vlastné rozhodnutia. Fiktívny príklad: denník uvádza odmietnutú citáciu, opravený údaj a nevykonanú integráciu bez prikrášlenia. Cvičenie: Skontroluj päť povinných častí projektu.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denník uvádza odmietnutú citáciu, opravený údaj a nevykonanú integráciu bez prikrášlenia.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Obhajoba ukáže, či autor chápe systém aj jeho limity. Nie je cieľom predstierať bezchybný produkt; profesionálne pôsobí konkrétny dôkaz, poctivo označená neistota a zrozumiteľné zdôvodnenie človeka v procese. Vysvetli hranicu automatizácie a význam jedného testu. Priznaj slabinu a navrhni primeranú opravu. Fiktívny príklad: študent ukáže, prečo prototyp neodosiela správy a ako overil chýbajúci údaj. Cvičenie: Priprav tri odpovede k riziku, dôkazu a ďalšiemu kroku.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študent ukáže, prečo prototyp neodosiela správy a ako overil chýbajúci údaj.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Školský projekt je bezpečná príprava, nie schválenie produkčnej služby. Záver môže odporučiť pokračovanie, úpravu alebo zastavenie; dôležité je vedieť, čo ešte chýba a kto o tom rozhoduje. Navrhni jednu konkrétnu úpravu podľa výsledkov. Ostré použitie potrebuje ďalšie oprávnenia a kontroly. Fiktívny príklad: pridanie lepšej validácie je možné, skutočná zákaznícka komunikácia vyžaduje samostatné schválenie. Cvičenie: Napíš návrh ďalšieho kroku a podmienku jeho uskutočnenia. Pri cvičení používajte pripravenú ukážku alebo fiktívne údaje. Výsledok porovnajte s vlastným postupom a zaznamenajte jedno rozhodnutie, ktoré musí urobiť človek. Na záver vysvetlite vlastnými slovami, čo sa zmenilo, prečo ste tento postup zvolili a podľa čoho by ste zistili, že výsledok treba opraviť.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Praktická aktivita: Fiktívny príklad: pridanie lepšej validácie je možné, skutočná zákaznícka komunikácia vyžaduje samostatné schválenie.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Zdroje (kontrola 2026-10-02):</a:t>
            </a:r>
          </a:p>
          <a:p xmlns:a="http://schemas.openxmlformats.org/drawingml/2006/main">
            <a:r>
              <a:t>https://www.unesco.org/en/articles/ai-competency-framework-students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Pôvodný študijný materiál Educado. Nie štátna akreditácia ani právne stanovisko.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211eb67004428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2245cb9c0714625" /><Relationship Type="http://schemas.openxmlformats.org/officeDocument/2006/relationships/slideLayout" Target="/ppt/slideLayouts/slideLayout1.xml" Id="Ra432daf2a8c0408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432daf2a8c0408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c895f91c814d62" /><Relationship Type="http://schemas.openxmlformats.org/officeDocument/2006/relationships/image" Target="/ppt/media/image.jpeg" Id="Rbfd1aad35a0b40a4" /><Relationship Type="http://schemas.openxmlformats.org/officeDocument/2006/relationships/notesSlide" Target="/ppt/notesSlides/notesSlide1.xml" Id="R49805fccfd5b4f9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0bc2e86fa64eef" /><Relationship Type="http://schemas.openxmlformats.org/officeDocument/2006/relationships/notesSlide" Target="/ppt/notesSlides/notesSlide2.xml" Id="Rd840e733837544f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eefdfa445c4f43" /><Relationship Type="http://schemas.openxmlformats.org/officeDocument/2006/relationships/notesSlide" Target="/ppt/notesSlides/notesSlide3.xml" Id="R8ce596c3960c4c4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88faf044684a31" /><Relationship Type="http://schemas.openxmlformats.org/officeDocument/2006/relationships/notesSlide" Target="/ppt/notesSlides/notesSlide4.xml" Id="R11934994153f49c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678f756b7a45a7" /><Relationship Type="http://schemas.openxmlformats.org/officeDocument/2006/relationships/notesSlide" Target="/ppt/notesSlides/notesSlide5.xml" Id="R970a95aabcc74aa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46918a461c477f" /><Relationship Type="http://schemas.openxmlformats.org/officeDocument/2006/relationships/notesSlide" Target="/ppt/notesSlides/notesSlide6.xml" Id="Rc44535845ae24aa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6479805b594399" /><Relationship Type="http://schemas.openxmlformats.org/officeDocument/2006/relationships/notesSlide" Target="/ppt/notesSlides/notesSlide7.xml" Id="Rfbf29e93577045d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4fd82707374a03" /><Relationship Type="http://schemas.openxmlformats.org/officeDocument/2006/relationships/notesSlide" Target="/ppt/notesSlides/notesSlide8.xml" Id="R2e9530c0dee1447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1d36e9d73543a0" /><Relationship Type="http://schemas.openxmlformats.org/officeDocument/2006/relationships/notesSlide" Target="/ppt/notesSlides/notesSlide9.xml" Id="R1eb88f82dd67407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8fe9364f674235" /><Relationship Type="http://schemas.openxmlformats.org/officeDocument/2006/relationships/notesSlide" Target="/ppt/notesSlides/notesSlide10.xml" Id="Ra7bac8e8a0aa4e6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2752a1877c489f" /><Relationship Type="http://schemas.openxmlformats.org/officeDocument/2006/relationships/image" Target="/ppt/media/image2.jpeg" Id="Rd49dde27c9724725" /><Relationship Type="http://schemas.openxmlformats.org/officeDocument/2006/relationships/notesSlide" Target="/ppt/notesSlides/notesSlide11.xml" Id="R2911b3dc58aa4c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55eb940c0243f5" /><Relationship Type="http://schemas.openxmlformats.org/officeDocument/2006/relationships/notesSlide" Target="/ppt/notesSlides/notesSlide12.xml" Id="R2f85cce14698414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cc78394d5c4b7b" /><Relationship Type="http://schemas.openxmlformats.org/officeDocument/2006/relationships/notesSlide" Target="/ppt/notesSlides/notesSlide13.xml" Id="R4155fdbf1e1449c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45ecec561c4f75" /><Relationship Type="http://schemas.openxmlformats.org/officeDocument/2006/relationships/notesSlide" Target="/ppt/notesSlides/notesSlide14.xml" Id="Rd4da429ed8b046e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5758d50acd4149" /><Relationship Type="http://schemas.openxmlformats.org/officeDocument/2006/relationships/notesSlide" Target="/ppt/notesSlides/notesSlide15.xml" Id="R589bf08992ac4b9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f5583ba4aa4c97" /><Relationship Type="http://schemas.openxmlformats.org/officeDocument/2006/relationships/notesSlide" Target="/ppt/notesSlides/notesSlide16.xml" Id="R6cb3fa8640ea4c5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fb160a9fea4847" /><Relationship Type="http://schemas.openxmlformats.org/officeDocument/2006/relationships/notesSlide" Target="/ppt/notesSlides/notesSlide17.xml" Id="R62e5078d25d2444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0865109803442a" /><Relationship Type="http://schemas.openxmlformats.org/officeDocument/2006/relationships/notesSlide" Target="/ppt/notesSlides/notesSlide18.xml" Id="R03a79355fecc491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f9551223d84746" /><Relationship Type="http://schemas.openxmlformats.org/officeDocument/2006/relationships/notesSlide" Target="/ppt/notesSlides/notesSlide19.xml" Id="R677c47ac808b459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a154b251234cb8" /><Relationship Type="http://schemas.openxmlformats.org/officeDocument/2006/relationships/notesSlide" Target="/ppt/notesSlides/notesSlide20.xml" Id="Rd58272ecfdad413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d68e97f6ea4567" /><Relationship Type="http://schemas.openxmlformats.org/officeDocument/2006/relationships/image" Target="/ppt/media/image3.jpeg" Id="R8d0808c6379b4e8e" /><Relationship Type="http://schemas.openxmlformats.org/officeDocument/2006/relationships/notesSlide" Target="/ppt/notesSlides/notesSlide21.xml" Id="Rd64414efb617457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0c7e020d3644d4" /><Relationship Type="http://schemas.openxmlformats.org/officeDocument/2006/relationships/notesSlide" Target="/ppt/notesSlides/notesSlide22.xml" Id="Rcb816a82a5f84cb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91b5d5df2543ab" /><Relationship Type="http://schemas.openxmlformats.org/officeDocument/2006/relationships/notesSlide" Target="/ppt/notesSlides/notesSlide23.xml" Id="R44a7dbfe7cf54a4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c95dc8401443dd" /><Relationship Type="http://schemas.openxmlformats.org/officeDocument/2006/relationships/notesSlide" Target="/ppt/notesSlides/notesSlide24.xml" Id="R6be73f85102b427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5ccf8ee56d4a02" /><Relationship Type="http://schemas.openxmlformats.org/officeDocument/2006/relationships/notesSlide" Target="/ppt/notesSlides/notesSlide25.xml" Id="R852047a9b0ac4d6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35893e0704d52" /><Relationship Type="http://schemas.openxmlformats.org/officeDocument/2006/relationships/notesSlide" Target="/ppt/notesSlides/notesSlide26.xml" Id="Ref2fe99c111845a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0ba467e137414a" /><Relationship Type="http://schemas.openxmlformats.org/officeDocument/2006/relationships/notesSlide" Target="/ppt/notesSlides/notesSlide27.xml" Id="R9ca031cfa384439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1207807aeb4833" /><Relationship Type="http://schemas.openxmlformats.org/officeDocument/2006/relationships/notesSlide" Target="/ppt/notesSlides/notesSlide28.xml" Id="Raaadd3c13cc940d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5463e5f7d54504" /><Relationship Type="http://schemas.openxmlformats.org/officeDocument/2006/relationships/notesSlide" Target="/ppt/notesSlides/notesSlide29.xml" Id="R63d8200bbeae4d7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ec406218644211" /><Relationship Type="http://schemas.openxmlformats.org/officeDocument/2006/relationships/notesSlide" Target="/ppt/notesSlides/notesSlide30.xml" Id="R5f9a69646dbb4b5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1f23185e13476c" /><Relationship Type="http://schemas.openxmlformats.org/officeDocument/2006/relationships/notesSlide" Target="/ppt/notesSlides/notesSlide31.xml" Id="R1c4d1528dc5245d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822bde00024197" /><Relationship Type="http://schemas.openxmlformats.org/officeDocument/2006/relationships/notesSlide" Target="/ppt/notesSlides/notesSlide32.xml" Id="R562fc81f18ac4ad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53be5b6604417f" /><Relationship Type="http://schemas.openxmlformats.org/officeDocument/2006/relationships/notesSlide" Target="/ppt/notesSlides/notesSlide33.xml" Id="Rf14e287146e64c2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981afb64c443fb" /><Relationship Type="http://schemas.openxmlformats.org/officeDocument/2006/relationships/notesSlide" Target="/ppt/notesSlides/notesSlide34.xml" Id="R97303c1ae9684ba1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fe53d775594101" /><Relationship Type="http://schemas.openxmlformats.org/officeDocument/2006/relationships/notesSlide" Target="/ppt/notesSlides/notesSlide35.xml" Id="Rabd035da1a2f4eee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9e83e39bf047eb" /><Relationship Type="http://schemas.openxmlformats.org/officeDocument/2006/relationships/notesSlide" Target="/ppt/notesSlides/notesSlide36.xml" Id="R34ff819f608a4bfa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7b4edd44bb4354" /><Relationship Type="http://schemas.openxmlformats.org/officeDocument/2006/relationships/notesSlide" Target="/ppt/notesSlides/notesSlide37.xml" Id="Rf45ad598c7254497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5d61e4e9554b8e" /><Relationship Type="http://schemas.openxmlformats.org/officeDocument/2006/relationships/notesSlide" Target="/ppt/notesSlides/notesSlide38.xml" Id="Rbe22383599a74b71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657efce7aa40ee" /><Relationship Type="http://schemas.openxmlformats.org/officeDocument/2006/relationships/notesSlide" Target="/ppt/notesSlides/notesSlide39.xml" Id="R70fd69da309a44bf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9a2ee527b3464d" /><Relationship Type="http://schemas.openxmlformats.org/officeDocument/2006/relationships/notesSlide" Target="/ppt/notesSlides/notesSlide40.xml" Id="R0e35d770dd954e82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7b600fadcf452d" /><Relationship Type="http://schemas.openxmlformats.org/officeDocument/2006/relationships/image" Target="/ppt/media/image4.jpeg" Id="Rf0bb815484624194" /><Relationship Type="http://schemas.openxmlformats.org/officeDocument/2006/relationships/notesSlide" Target="/ppt/notesSlides/notesSlide41.xml" Id="R286c3cf8f0114e17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3be48e3d6b4e14" /><Relationship Type="http://schemas.openxmlformats.org/officeDocument/2006/relationships/notesSlide" Target="/ppt/notesSlides/notesSlide42.xml" Id="R72237e8e0cca490d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2f3051a1d546af" /><Relationship Type="http://schemas.openxmlformats.org/officeDocument/2006/relationships/notesSlide" Target="/ppt/notesSlides/notesSlide43.xml" Id="R42da13d80e11455c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f23f61d52143c5" /><Relationship Type="http://schemas.openxmlformats.org/officeDocument/2006/relationships/notesSlide" Target="/ppt/notesSlides/notesSlide44.xml" Id="R9a44bcfe206043da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19f9297f384076" /><Relationship Type="http://schemas.openxmlformats.org/officeDocument/2006/relationships/notesSlide" Target="/ppt/notesSlides/notesSlide45.xml" Id="R5dd311142cd049cb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98bf577ec54aca" /><Relationship Type="http://schemas.openxmlformats.org/officeDocument/2006/relationships/notesSlide" Target="/ppt/notesSlides/notesSlide46.xml" Id="R944be514f1f440e2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13657156694b60" /><Relationship Type="http://schemas.openxmlformats.org/officeDocument/2006/relationships/notesSlide" Target="/ppt/notesSlides/notesSlide47.xml" Id="R99f1ccb9245649bc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50f09069d94210" /><Relationship Type="http://schemas.openxmlformats.org/officeDocument/2006/relationships/notesSlide" Target="/ppt/notesSlides/notesSlide48.xml" Id="Rc0a1ddd283d64355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7ecf9cebc946c0" /><Relationship Type="http://schemas.openxmlformats.org/officeDocument/2006/relationships/notesSlide" Target="/ppt/notesSlides/notesSlide49.xml" Id="Rd560b1bbeff4421e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9110abdfea4016" /><Relationship Type="http://schemas.openxmlformats.org/officeDocument/2006/relationships/notesSlide" Target="/ppt/notesSlides/notesSlide50.xml" Id="R7230cc2d8a2d4fc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d1aad35a0b40a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609952EA-0594-4710-89BE-481B31491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01  Modely a dáta bez mágie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2BD769E6-41CE-4503-BC68-F1E221C49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704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Zručnosť, ktorú si ponecháva človek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4C66D0BB-0C5D-4405-9AE6-DCD2A7D41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657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AI podporuje prácu, ale nenahrádza odborný úsudok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B2F613CA-BCEC-4BC1-8F1C-4976905F7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657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Výsledok musíš vedieť vysvetliť a skontrolovať</a:t>
            </a:r>
          </a:p>
        </p:txBody>
      </p:sp>
      <p:sp>
        <p:nvSpPr>
          <p:cNvPr id="6" name="text-1-4">
            <a:extLst xmlns:a="http://schemas.openxmlformats.org/drawingml/2006/main">
              <a:ext uri="{FF2B5EF4-FFF2-40B4-BE49-F238E27FC236}">
                <a16:creationId xmlns:a16="http://schemas.microsoft.com/office/drawing/2014/main" id="{630FB8BE-2A56-4A18-B710-423F8D63F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7" name="text-1-5">
            <a:extLst xmlns:a="http://schemas.openxmlformats.org/drawingml/2006/main">
              <a:ext uri="{FF2B5EF4-FFF2-40B4-BE49-F238E27FC236}">
                <a16:creationId xmlns:a16="http://schemas.microsoft.com/office/drawing/2014/main" id="{3ECD47B6-463D-43C5-8178-6443EE091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714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študent cestovného ruchu porovná návrhy programu a overí dostupnosť jednotlivých miest.</a:t>
            </a:r>
          </a:p>
        </p:txBody>
      </p:sp>
      <p:sp>
        <p:nvSpPr>
          <p:cNvPr id="8" name="text-1-6">
            <a:extLst xmlns:a="http://schemas.openxmlformats.org/drawingml/2006/main">
              <a:ext uri="{FF2B5EF4-FFF2-40B4-BE49-F238E27FC236}">
                <a16:creationId xmlns:a16="http://schemas.microsoft.com/office/drawing/2014/main" id="{614BC505-51C4-46DC-9988-8FB3E6564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9" name="text-1-7">
            <a:extLst xmlns:a="http://schemas.openxmlformats.org/drawingml/2006/main">
              <a:ext uri="{FF2B5EF4-FFF2-40B4-BE49-F238E27FC236}">
                <a16:creationId xmlns:a16="http://schemas.microsoft.com/office/drawing/2014/main" id="{51AD93B4-43C4-4D8D-8AB2-957B813F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01 / 50</a:t>
            </a:r>
          </a:p>
        </p:txBody>
      </p:sp>
    </p:spTree>
    <p:extLst>
      <p:ext uri="{BB962C8B-B14F-4D97-AF65-F5344CB8AC3E}">
        <p14:creationId xmlns:p14="http://schemas.microsoft.com/office/powerpoint/2010/main" val="20609357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2-0">
            <a:extLst xmlns:a="http://schemas.openxmlformats.org/drawingml/2006/main">
              <a:ext uri="{FF2B5EF4-FFF2-40B4-BE49-F238E27FC236}">
                <a16:creationId xmlns:a16="http://schemas.microsoft.com/office/drawing/2014/main" id="{897E7012-6825-4ECB-98DC-1B996A726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01  Modely a dáta bez mágie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EB8FB257-7D87-4953-AC77-C2CA953CC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Pravidlo, model, generovanie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6077CFA4-E1F2-4913-850C-6D3F6F084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Pravidlo človek zadá priamo; model sa učí vzory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177108E6-EE6B-4FCC-B680-D0E2EE7CB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Generovanie vytvára návrh, nie automaticky dôkaz</a:t>
            </a:r>
          </a:p>
        </p:txBody>
      </p:sp>
      <p:sp>
        <p:nvSpPr>
          <p:cNvPr id="5" name="diagram-node-2-0">
            <a:extLst xmlns:a="http://schemas.openxmlformats.org/drawingml/2006/main">
              <a:ext uri="{FF2B5EF4-FFF2-40B4-BE49-F238E27FC236}">
                <a16:creationId xmlns:a16="http://schemas.microsoft.com/office/drawing/2014/main" id="{ADB9F673-95B8-4B24-962C-F62DF9AC3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Úloha</a:t>
            </a:r>
          </a:p>
        </p:txBody>
      </p:sp>
      <p:sp>
        <p:nvSpPr>
          <p:cNvPr id="6" name="diagram-node-2-1">
            <a:extLst xmlns:a="http://schemas.openxmlformats.org/drawingml/2006/main">
              <a:ext uri="{FF2B5EF4-FFF2-40B4-BE49-F238E27FC236}">
                <a16:creationId xmlns:a16="http://schemas.microsoft.com/office/drawing/2014/main" id="{D290F52B-AF1C-410E-8DED-F5E9A6B3D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Pevné pravidlo alebo model</a:t>
            </a:r>
          </a:p>
        </p:txBody>
      </p:sp>
      <p:sp>
        <p:nvSpPr>
          <p:cNvPr id="7" name="diagram-node-2-2">
            <a:extLst xmlns:a="http://schemas.openxmlformats.org/drawingml/2006/main">
              <a:ext uri="{FF2B5EF4-FFF2-40B4-BE49-F238E27FC236}">
                <a16:creationId xmlns:a16="http://schemas.microsoft.com/office/drawing/2014/main" id="{9E3E1BC4-9881-404B-B9F2-32667FD94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Návrh</a:t>
            </a:r>
          </a:p>
        </p:txBody>
      </p:sp>
      <p:sp>
        <p:nvSpPr>
          <p:cNvPr id="8" name="diagram-node-2-3">
            <a:extLst xmlns:a="http://schemas.openxmlformats.org/drawingml/2006/main">
              <a:ext uri="{FF2B5EF4-FFF2-40B4-BE49-F238E27FC236}">
                <a16:creationId xmlns:a16="http://schemas.microsoft.com/office/drawing/2014/main" id="{7AD88BF7-36C9-4AA1-96EE-09409D2B8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0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Kontrola</a:t>
            </a:r>
          </a:p>
        </p:txBody>
      </p:sp>
      <p:cxnSp>
        <p:nvCxnSpPr>
          <p:cNvPr id="24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30861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5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57912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6" name=""/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84963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sp>
        <p:nvSpPr>
          <p:cNvPr id="12" name="text-2-11">
            <a:extLst xmlns:a="http://schemas.openxmlformats.org/drawingml/2006/main">
              <a:ext uri="{FF2B5EF4-FFF2-40B4-BE49-F238E27FC236}">
                <a16:creationId xmlns:a16="http://schemas.microsoft.com/office/drawing/2014/main" id="{DFC9B3D8-A88E-4BED-BCD2-D2748E225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13" name="text-2-12">
            <a:extLst xmlns:a="http://schemas.openxmlformats.org/drawingml/2006/main">
              <a:ext uri="{FF2B5EF4-FFF2-40B4-BE49-F238E27FC236}">
                <a16:creationId xmlns:a16="http://schemas.microsoft.com/office/drawing/2014/main" id="{3DEFCE17-F757-41CB-8CDF-4B445391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výpočet ceny, triedenie správ a návrh oznamu nemusia používať rovnaký typ nástroja.</a:t>
            </a:r>
          </a:p>
        </p:txBody>
      </p:sp>
      <p:sp>
        <p:nvSpPr>
          <p:cNvPr id="14" name="text-2-13">
            <a:extLst xmlns:a="http://schemas.openxmlformats.org/drawingml/2006/main">
              <a:ext uri="{FF2B5EF4-FFF2-40B4-BE49-F238E27FC236}">
                <a16:creationId xmlns:a16="http://schemas.microsoft.com/office/drawing/2014/main" id="{0A0E24F8-0345-4902-8929-BB0E57618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15" name="text-2-14">
            <a:extLst xmlns:a="http://schemas.openxmlformats.org/drawingml/2006/main">
              <a:ext uri="{FF2B5EF4-FFF2-40B4-BE49-F238E27FC236}">
                <a16:creationId xmlns:a16="http://schemas.microsoft.com/office/drawing/2014/main" id="{069BEDE6-1155-4DD4-8DE4-658E757CD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02 / 50</a:t>
            </a:r>
          </a:p>
        </p:txBody>
      </p:sp>
    </p:spTree>
    <p:extLst>
      <p:ext uri="{BB962C8B-B14F-4D97-AF65-F5344CB8AC3E}">
        <p14:creationId xmlns:p14="http://schemas.microsoft.com/office/powerpoint/2010/main" val="93605108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3-0">
            <a:extLst xmlns:a="http://schemas.openxmlformats.org/drawingml/2006/main">
              <a:ext uri="{FF2B5EF4-FFF2-40B4-BE49-F238E27FC236}">
                <a16:creationId xmlns:a16="http://schemas.microsoft.com/office/drawing/2014/main" id="{713DC41F-1BF6-4236-A313-2A2DA0508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01  Modely a dáta bez mágie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A2FDED6F-A3A6-4980-BC15-37190B688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Vlastnosť a cieľové označenie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6B909E77-41F2-4A54-9286-C7214888D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Vlastnosti opisujú príklad použitý pri učení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8F94C71E-34DE-40FF-887A-FA939F7A5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Označenie vyjadruje, čo sa model učí predpovedať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00FEF829-60BB-45CB-8945-96C8E9D9D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A380E11C-7CAF-4AC2-84AE-1C8FB20D9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hmotnosť, rozmery a krehkosť zásielky pomáhajú triediť spôsob manipulácie.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ACD5108B-C0D9-4B73-93AD-F46F9564E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3-7">
            <a:extLst xmlns:a="http://schemas.openxmlformats.org/drawingml/2006/main">
              <a:ext uri="{FF2B5EF4-FFF2-40B4-BE49-F238E27FC236}">
                <a16:creationId xmlns:a16="http://schemas.microsoft.com/office/drawing/2014/main" id="{95C34D6B-E814-4591-901B-5ADCF5283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03 / 50</a:t>
            </a:r>
          </a:p>
        </p:txBody>
      </p:sp>
    </p:spTree>
    <p:extLst>
      <p:ext uri="{BB962C8B-B14F-4D97-AF65-F5344CB8AC3E}">
        <p14:creationId xmlns:p14="http://schemas.microsoft.com/office/powerpoint/2010/main" val="14047593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4-0">
            <a:extLst xmlns:a="http://schemas.openxmlformats.org/drawingml/2006/main">
              <a:ext uri="{FF2B5EF4-FFF2-40B4-BE49-F238E27FC236}">
                <a16:creationId xmlns:a16="http://schemas.microsoft.com/office/drawing/2014/main" id="{7BA09BB1-9842-4847-BF34-83FC20910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01  Modely a dáta bez mágie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03609A94-142E-4779-8F12-01A8E2165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Reprezentatívne príklady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91454DA6-8F28-4A73-B31F-DCD90BCDF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Sada má pokryť relevantné situácie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410F2C80-228E-4784-8925-551A84F5A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Nezastúpený prípad môže byť pre model problém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904041B5-CE34-48C4-A074-697DA89CA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9C6AC5CC-0424-421A-A180-9E869571E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sada bez krehkého tovaru neposkytuje dostatočnú skúšku bezpečnej manipulácie.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D49EEED7-765B-48CF-86BB-F72C13FB5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813B9E0D-DB43-46D0-851A-2CB8CE310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04 / 50</a:t>
            </a:r>
          </a:p>
        </p:txBody>
      </p:sp>
    </p:spTree>
    <p:extLst>
      <p:ext uri="{BB962C8B-B14F-4D97-AF65-F5344CB8AC3E}">
        <p14:creationId xmlns:p14="http://schemas.microsoft.com/office/powerpoint/2010/main" val="17962683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5-0">
            <a:extLst xmlns:a="http://schemas.openxmlformats.org/drawingml/2006/main">
              <a:ext uri="{FF2B5EF4-FFF2-40B4-BE49-F238E27FC236}">
                <a16:creationId xmlns:a16="http://schemas.microsoft.com/office/drawing/2014/main" id="{5BCB5814-3508-4680-97CA-460758388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01  Modely a dáta bez mágie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5FC93C16-0002-4EB3-BE18-77FB6AB6A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Tréning a nezávislá skúška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F665CE1A-9F00-4E16-9F2F-3E713C7AB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Skúšobné príklady nepatria do tréningovej sady</a:t>
            </a:r>
          </a:p>
        </p:txBody>
      </p:sp>
      <p:sp>
        <p:nvSpPr>
          <p:cNvPr id="4" name="text-5-3">
            <a:extLst xmlns:a="http://schemas.openxmlformats.org/drawingml/2006/main">
              <a:ext uri="{FF2B5EF4-FFF2-40B4-BE49-F238E27FC236}">
                <a16:creationId xmlns:a16="http://schemas.microsoft.com/office/drawing/2014/main" id="{0D38C6FB-6ACB-4092-8173-EB10E1E4A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Známu odpoveď nesmieš prepašovať do vstupu</a:t>
            </a:r>
          </a:p>
        </p:txBody>
      </p:sp>
      <p:sp>
        <p:nvSpPr>
          <p:cNvPr id="5" name="diagram-node-5-0">
            <a:extLst xmlns:a="http://schemas.openxmlformats.org/drawingml/2006/main">
              <a:ext uri="{FF2B5EF4-FFF2-40B4-BE49-F238E27FC236}">
                <a16:creationId xmlns:a16="http://schemas.microsoft.com/office/drawing/2014/main" id="{2B7E0315-0E93-496F-B297-40857C0D7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Tréningová sada</a:t>
            </a:r>
          </a:p>
        </p:txBody>
      </p:sp>
      <p:sp>
        <p:nvSpPr>
          <p:cNvPr id="6" name="diagram-node-5-1">
            <a:extLst xmlns:a="http://schemas.openxmlformats.org/drawingml/2006/main">
              <a:ext uri="{FF2B5EF4-FFF2-40B4-BE49-F238E27FC236}">
                <a16:creationId xmlns:a16="http://schemas.microsoft.com/office/drawing/2014/main" id="{7440B099-8FA7-4259-A0B8-FD3550CB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Učenie</a:t>
            </a:r>
          </a:p>
        </p:txBody>
      </p:sp>
      <p:sp>
        <p:nvSpPr>
          <p:cNvPr id="7" name="diagram-node-5-2">
            <a:extLst xmlns:a="http://schemas.openxmlformats.org/drawingml/2006/main">
              <a:ext uri="{FF2B5EF4-FFF2-40B4-BE49-F238E27FC236}">
                <a16:creationId xmlns:a16="http://schemas.microsoft.com/office/drawing/2014/main" id="{DAD51405-5561-4C94-9241-035A48BE3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Oddelená skúška</a:t>
            </a:r>
          </a:p>
        </p:txBody>
      </p:sp>
      <p:sp>
        <p:nvSpPr>
          <p:cNvPr id="8" name="diagram-node-5-3">
            <a:extLst xmlns:a="http://schemas.openxmlformats.org/drawingml/2006/main">
              <a:ext uri="{FF2B5EF4-FFF2-40B4-BE49-F238E27FC236}">
                <a16:creationId xmlns:a16="http://schemas.microsoft.com/office/drawing/2014/main" id="{4570E671-1C5A-4991-B252-6EABA2170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0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Vyhodnotenie</a:t>
            </a:r>
          </a:p>
        </p:txBody>
      </p:sp>
      <p:cxnSp>
        <p:nvCxnSpPr>
          <p:cNvPr id="24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30861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5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57912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6" name=""/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84963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sp>
        <p:nvSpPr>
          <p:cNvPr id="12" name="text-5-11">
            <a:extLst xmlns:a="http://schemas.openxmlformats.org/drawingml/2006/main">
              <a:ext uri="{FF2B5EF4-FFF2-40B4-BE49-F238E27FC236}">
                <a16:creationId xmlns:a16="http://schemas.microsoft.com/office/drawing/2014/main" id="{0ED63D0E-FB80-42FC-8D10-ED304FCF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13" name="text-5-12">
            <a:extLst xmlns:a="http://schemas.openxmlformats.org/drawingml/2006/main">
              <a:ext uri="{FF2B5EF4-FFF2-40B4-BE49-F238E27FC236}">
                <a16:creationId xmlns:a16="http://schemas.microsoft.com/office/drawing/2014/main" id="{2557EF16-6641-4C62-B2A8-57D5C9967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názov kategórie sa pred predpoveďou zakryje a odhalí až pri kontrole.</a:t>
            </a:r>
          </a:p>
        </p:txBody>
      </p:sp>
      <p:sp>
        <p:nvSpPr>
          <p:cNvPr id="14" name="text-5-13">
            <a:extLst xmlns:a="http://schemas.openxmlformats.org/drawingml/2006/main">
              <a:ext uri="{FF2B5EF4-FFF2-40B4-BE49-F238E27FC236}">
                <a16:creationId xmlns:a16="http://schemas.microsoft.com/office/drawing/2014/main" id="{7A1F8896-56F3-4C6C-9D84-12CB628D9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15" name="text-5-14">
            <a:extLst xmlns:a="http://schemas.openxmlformats.org/drawingml/2006/main">
              <a:ext uri="{FF2B5EF4-FFF2-40B4-BE49-F238E27FC236}">
                <a16:creationId xmlns:a16="http://schemas.microsoft.com/office/drawing/2014/main" id="{B06AE6FC-3152-4582-900D-BBA6500E1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05 / 50</a:t>
            </a:r>
          </a:p>
        </p:txBody>
      </p:sp>
    </p:spTree>
    <p:extLst>
      <p:ext uri="{BB962C8B-B14F-4D97-AF65-F5344CB8AC3E}">
        <p14:creationId xmlns:p14="http://schemas.microsoft.com/office/powerpoint/2010/main" val="13795657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6-0">
            <a:extLst xmlns:a="http://schemas.openxmlformats.org/drawingml/2006/main">
              <a:ext uri="{FF2B5EF4-FFF2-40B4-BE49-F238E27FC236}">
                <a16:creationId xmlns:a16="http://schemas.microsoft.com/office/drawing/2014/main" id="{678AAEEF-A67A-4B0F-B03D-11A3C7694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01  Modely a dáta bez mágie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50D7944B-3EF5-4ACC-B09C-BEB34D226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Presnosť a druhy omylu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BAE5FA9F-A0A4-4262-AA38-247A166C5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Sleduj aj to, ktoré prípady sa pomýlili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3719811B-99E2-48F7-B316-C7360580C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Rôzne chyby môžu mať rozdielne následky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82094698-A0D0-45A9-9ED6-F0B82C9E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30BFC447-7D23-4B37-A66D-F1481216A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prehliadnutie krehkej zásielky a zbytočné opatrné označenie nemajú rovnaký dôsledok.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C7A6B60A-95D7-41D5-A1C0-34D59460F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C63B2D9D-61C4-48DA-8D3B-C0E7F8C9F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06 / 50</a:t>
            </a:r>
          </a:p>
        </p:txBody>
      </p:sp>
    </p:spTree>
    <p:extLst>
      <p:ext uri="{BB962C8B-B14F-4D97-AF65-F5344CB8AC3E}">
        <p14:creationId xmlns:p14="http://schemas.microsoft.com/office/powerpoint/2010/main" val="11564526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7-0">
            <a:extLst xmlns:a="http://schemas.openxmlformats.org/drawingml/2006/main">
              <a:ext uri="{FF2B5EF4-FFF2-40B4-BE49-F238E27FC236}">
                <a16:creationId xmlns:a16="http://schemas.microsoft.com/office/drawing/2014/main" id="{BE4074FF-D131-4C9E-859A-079519641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01  Modely a dáta bez mágie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1E6B3AC5-F18D-4606-889B-FD965625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Prečo model dopĺňa nepravdu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F57AF316-5518-47BC-9298-71ED96819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Plynulý jazyk nevytvára záruku faktickej správnosti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763C7F7C-16A2-4AB8-8812-DEC8F44DD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Chýbajúce informácie treba označiť, nie vymyslieť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7A9ACEE5-61A8-429B-8485-F0BFC60FB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31283D7D-4C09-4D88-B3B5-08A00C06A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návod obsahuje vymyslený názov normy, preto sa neprevezme do projektu.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60E78060-025C-48A0-8F63-4A5C582BE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21F26C7C-FEAC-482B-96D8-98F91D503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07 / 50</a:t>
            </a:r>
          </a:p>
        </p:txBody>
      </p:sp>
    </p:spTree>
    <p:extLst>
      <p:ext uri="{BB962C8B-B14F-4D97-AF65-F5344CB8AC3E}">
        <p14:creationId xmlns:p14="http://schemas.microsoft.com/office/powerpoint/2010/main" val="20379678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8-0">
            <a:extLst xmlns:a="http://schemas.openxmlformats.org/drawingml/2006/main">
              <a:ext uri="{FF2B5EF4-FFF2-40B4-BE49-F238E27FC236}">
                <a16:creationId xmlns:a16="http://schemas.microsoft.com/office/drawing/2014/main" id="{37B08AA0-D6DB-45E2-8687-8CB172898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01  Modely a dáta bez mágie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B9F80C1E-A695-44AC-B1C7-7C9BF36B4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Kontext a dostupné nástroje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F195C698-A8C1-4FF2-936D-FE757188B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Výsledok závisí od zadania aj dodaného materiálu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2D54BD0E-4BE5-472E-B7F1-EA2E6176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Nie každý chat vyhľadáva aktuálne zdroje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61949CA5-D7BC-4E2E-93A4-6C335A6F3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6148EBBC-D1CE-4761-8EF5-665CD8109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model vie zhrnúť dodaný cestovný poriadok, ale nemá automaticky overenú jeho aktuálnosť.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4006ED13-2880-4ABF-9DDA-BC2606F84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A2618259-9344-4B63-8E09-0FB42A5DD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08 / 50</a:t>
            </a:r>
          </a:p>
        </p:txBody>
      </p:sp>
    </p:spTree>
    <p:extLst>
      <p:ext uri="{BB962C8B-B14F-4D97-AF65-F5344CB8AC3E}">
        <p14:creationId xmlns:p14="http://schemas.microsoft.com/office/powerpoint/2010/main" val="19304853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9-0">
            <a:extLst xmlns:a="http://schemas.openxmlformats.org/drawingml/2006/main">
              <a:ext uri="{FF2B5EF4-FFF2-40B4-BE49-F238E27FC236}">
                <a16:creationId xmlns:a16="http://schemas.microsoft.com/office/drawing/2014/main" id="{01FCA349-B73B-4022-8D76-3BFF31949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01  Modely a dáta bez mágie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138ECED8-8555-4577-A1CB-0DA11AB92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Jednoduchšia cesta môže byť lepšia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97F2819C-2C7F-4A60-BD30-3670A0E19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Kalkulácia a validácia často nepotrebujú AI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1805C0F3-A208-44EC-B1DB-C0914607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Automatizáciu posudzuj podľa spoľahlivosti a účelu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B4745CC4-C22A-468E-BDCA-2E62351D7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0ADCD71A-91E9-47FE-A416-D758871A0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súčet cien rieši tabuľka; návrh zrozumiteľného sprievodného textu môže podporiť AI.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A2A1663D-B01B-4EA6-95F6-6FBF61C31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3B6D8282-893E-4266-89CE-45336A34D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09 / 50</a:t>
            </a:r>
          </a:p>
        </p:txBody>
      </p:sp>
    </p:spTree>
    <p:extLst>
      <p:ext uri="{BB962C8B-B14F-4D97-AF65-F5344CB8AC3E}">
        <p14:creationId xmlns:p14="http://schemas.microsoft.com/office/powerpoint/2010/main" val="58416633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10-0">
            <a:extLst xmlns:a="http://schemas.openxmlformats.org/drawingml/2006/main">
              <a:ext uri="{FF2B5EF4-FFF2-40B4-BE49-F238E27FC236}">
                <a16:creationId xmlns:a16="http://schemas.microsoft.com/office/drawing/2014/main" id="{CFBD7EAE-EA61-4FEE-95B2-0C0EC61FE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01  Modely a dáta bez mágie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4F7E077A-6488-4281-A8C2-A829C8AD1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Pojmová mapa modelu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8F084393-1159-40AD-87E8-B23D2474C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Spoj dáta, učenie, použitie a kontrolu</a:t>
            </a:r>
          </a:p>
        </p:txBody>
      </p:sp>
      <p:sp>
        <p:nvSpPr>
          <p:cNvPr id="4" name="text-10-3">
            <a:extLst xmlns:a="http://schemas.openxmlformats.org/drawingml/2006/main">
              <a:ext uri="{FF2B5EF4-FFF2-40B4-BE49-F238E27FC236}">
                <a16:creationId xmlns:a16="http://schemas.microsoft.com/office/drawing/2014/main" id="{376B31A3-3214-481F-83CC-4CD5AF2B8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Zaznač miesto, kde môže vzniknúť chyba</a:t>
            </a:r>
          </a:p>
        </p:txBody>
      </p:sp>
      <p:sp>
        <p:nvSpPr>
          <p:cNvPr id="5" name="diagram-node-10-0">
            <a:extLst xmlns:a="http://schemas.openxmlformats.org/drawingml/2006/main">
              <a:ext uri="{FF2B5EF4-FFF2-40B4-BE49-F238E27FC236}">
                <a16:creationId xmlns:a16="http://schemas.microsoft.com/office/drawing/2014/main" id="{47E1D2FB-DCE7-4303-A26A-6B6435F9A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Dáta</a:t>
            </a:r>
          </a:p>
        </p:txBody>
      </p:sp>
      <p:sp>
        <p:nvSpPr>
          <p:cNvPr id="6" name="diagram-node-10-1">
            <a:extLst xmlns:a="http://schemas.openxmlformats.org/drawingml/2006/main">
              <a:ext uri="{FF2B5EF4-FFF2-40B4-BE49-F238E27FC236}">
                <a16:creationId xmlns:a16="http://schemas.microsoft.com/office/drawing/2014/main" id="{446CC7A0-779F-43E8-BBB5-E641EDDFD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Model</a:t>
            </a:r>
          </a:p>
        </p:txBody>
      </p:sp>
      <p:sp>
        <p:nvSpPr>
          <p:cNvPr id="7" name="diagram-node-10-2">
            <a:extLst xmlns:a="http://schemas.openxmlformats.org/drawingml/2006/main">
              <a:ext uri="{FF2B5EF4-FFF2-40B4-BE49-F238E27FC236}">
                <a16:creationId xmlns:a16="http://schemas.microsoft.com/office/drawing/2014/main" id="{D0313F2D-336A-43D3-868C-E4C4E9926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Použitie</a:t>
            </a:r>
          </a:p>
        </p:txBody>
      </p:sp>
      <p:sp>
        <p:nvSpPr>
          <p:cNvPr id="8" name="diagram-node-10-3">
            <a:extLst xmlns:a="http://schemas.openxmlformats.org/drawingml/2006/main">
              <a:ext uri="{FF2B5EF4-FFF2-40B4-BE49-F238E27FC236}">
                <a16:creationId xmlns:a16="http://schemas.microsoft.com/office/drawing/2014/main" id="{3140169F-94AB-43E2-A666-FDAB627D4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0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Kontrola chyby</a:t>
            </a:r>
          </a:p>
        </p:txBody>
      </p:sp>
      <p:cxnSp>
        <p:nvCxnSpPr>
          <p:cNvPr id="24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30861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5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57912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6" name=""/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84963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sp>
        <p:nvSpPr>
          <p:cNvPr id="12" name="text-10-11">
            <a:extLst xmlns:a="http://schemas.openxmlformats.org/drawingml/2006/main">
              <a:ext uri="{FF2B5EF4-FFF2-40B4-BE49-F238E27FC236}">
                <a16:creationId xmlns:a16="http://schemas.microsoft.com/office/drawing/2014/main" id="{79DDD152-B705-4684-A2D4-3A7604780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13" name="text-10-12">
            <a:extLst xmlns:a="http://schemas.openxmlformats.org/drawingml/2006/main">
              <a:ext uri="{FF2B5EF4-FFF2-40B4-BE49-F238E27FC236}">
                <a16:creationId xmlns:a16="http://schemas.microsoft.com/office/drawing/2014/main" id="{0D620E71-91B4-437E-B148-6F9D1AADB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údaje zásielok, modelové pravidlo, nová zásielka a ľudská kontrola kategórie.</a:t>
            </a:r>
          </a:p>
        </p:txBody>
      </p:sp>
      <p:sp>
        <p:nvSpPr>
          <p:cNvPr id="14" name="text-10-13">
            <a:extLst xmlns:a="http://schemas.openxmlformats.org/drawingml/2006/main">
              <a:ext uri="{FF2B5EF4-FFF2-40B4-BE49-F238E27FC236}">
                <a16:creationId xmlns:a16="http://schemas.microsoft.com/office/drawing/2014/main" id="{821FFCAF-87E5-47B8-83AF-248FE5B3F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15" name="text-10-14">
            <a:extLst xmlns:a="http://schemas.openxmlformats.org/drawingml/2006/main">
              <a:ext uri="{FF2B5EF4-FFF2-40B4-BE49-F238E27FC236}">
                <a16:creationId xmlns:a16="http://schemas.microsoft.com/office/drawing/2014/main" id="{FDA69825-D0A8-4436-A3A1-506A87114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10 / 50</a:t>
            </a:r>
          </a:p>
        </p:txBody>
      </p:sp>
    </p:spTree>
    <p:extLst>
      <p:ext uri="{BB962C8B-B14F-4D97-AF65-F5344CB8AC3E}">
        <p14:creationId xmlns:p14="http://schemas.microsoft.com/office/powerpoint/2010/main" val="6131061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9dde27c972472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1-0">
            <a:extLst xmlns:a="http://schemas.openxmlformats.org/drawingml/2006/main">
              <a:ext uri="{FF2B5EF4-FFF2-40B4-BE49-F238E27FC236}">
                <a16:creationId xmlns:a16="http://schemas.microsoft.com/office/drawing/2014/main" id="{D066B358-7F78-4CF0-B661-7E1083100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02  Overovanie a mediálna gramotnosť</a:t>
            </a:r>
          </a:p>
        </p:txBody>
      </p:sp>
      <p:sp>
        <p:nvSpPr>
          <p:cNvPr id="3" name="text-11-1">
            <a:extLst xmlns:a="http://schemas.openxmlformats.org/drawingml/2006/main">
              <a:ext uri="{FF2B5EF4-FFF2-40B4-BE49-F238E27FC236}">
                <a16:creationId xmlns:a16="http://schemas.microsoft.com/office/drawing/2014/main" id="{BC5952EC-32DB-411F-9337-09175DF19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704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Overiteľná otázka</a:t>
            </a:r>
          </a:p>
        </p:txBody>
      </p:sp>
      <p:sp>
        <p:nvSpPr>
          <p:cNvPr id="4" name="text-11-2">
            <a:extLst xmlns:a="http://schemas.openxmlformats.org/drawingml/2006/main">
              <a:ext uri="{FF2B5EF4-FFF2-40B4-BE49-F238E27FC236}">
                <a16:creationId xmlns:a16="http://schemas.microsoft.com/office/drawing/2014/main" id="{5490B79E-2075-4601-821D-407097147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657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Otázku zúž na konkrétnu tému a rozsah</a:t>
            </a:r>
          </a:p>
        </p:txBody>
      </p:sp>
      <p:sp>
        <p:nvSpPr>
          <p:cNvPr id="5" name="text-11-3">
            <a:extLst xmlns:a="http://schemas.openxmlformats.org/drawingml/2006/main">
              <a:ext uri="{FF2B5EF4-FFF2-40B4-BE49-F238E27FC236}">
                <a16:creationId xmlns:a16="http://schemas.microsoft.com/office/drawing/2014/main" id="{82E21144-80EF-4F77-BB58-F9E0CE298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657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Rozlišuj faktickú otázku od hodnotového rozhodnutia</a:t>
            </a:r>
          </a:p>
        </p:txBody>
      </p:sp>
      <p:sp>
        <p:nvSpPr>
          <p:cNvPr id="6" name="text-11-4">
            <a:extLst xmlns:a="http://schemas.openxmlformats.org/drawingml/2006/main">
              <a:ext uri="{FF2B5EF4-FFF2-40B4-BE49-F238E27FC236}">
                <a16:creationId xmlns:a16="http://schemas.microsoft.com/office/drawing/2014/main" id="{05440128-3FBE-4CA8-B33F-6D64E89C7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7" name="text-11-5">
            <a:extLst xmlns:a="http://schemas.openxmlformats.org/drawingml/2006/main">
              <a:ext uri="{FF2B5EF4-FFF2-40B4-BE49-F238E27FC236}">
                <a16:creationId xmlns:a16="http://schemas.microsoft.com/office/drawing/2014/main" id="{7439E905-2D2F-4AEF-9A0C-B22E53C4E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714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namiesto „je doprava dobrá“ sa porovná dostupnosť dvoch trás pre školský výlet.</a:t>
            </a:r>
          </a:p>
        </p:txBody>
      </p:sp>
      <p:sp>
        <p:nvSpPr>
          <p:cNvPr id="8" name="text-11-6">
            <a:extLst xmlns:a="http://schemas.openxmlformats.org/drawingml/2006/main">
              <a:ext uri="{FF2B5EF4-FFF2-40B4-BE49-F238E27FC236}">
                <a16:creationId xmlns:a16="http://schemas.microsoft.com/office/drawing/2014/main" id="{B037898D-31BA-4DF5-84E2-4C9593284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9" name="text-11-7">
            <a:extLst xmlns:a="http://schemas.openxmlformats.org/drawingml/2006/main">
              <a:ext uri="{FF2B5EF4-FFF2-40B4-BE49-F238E27FC236}">
                <a16:creationId xmlns:a16="http://schemas.microsoft.com/office/drawing/2014/main" id="{6B59EAEC-9D88-4BFD-8FDF-1156FBB98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11 / 50</a:t>
            </a:r>
          </a:p>
        </p:txBody>
      </p:sp>
    </p:spTree>
    <p:extLst>
      <p:ext uri="{BB962C8B-B14F-4D97-AF65-F5344CB8AC3E}">
        <p14:creationId xmlns:p14="http://schemas.microsoft.com/office/powerpoint/2010/main" val="153529439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2-0">
            <a:extLst xmlns:a="http://schemas.openxmlformats.org/drawingml/2006/main">
              <a:ext uri="{FF2B5EF4-FFF2-40B4-BE49-F238E27FC236}">
                <a16:creationId xmlns:a16="http://schemas.microsoft.com/office/drawing/2014/main" id="{7213C50B-3C9C-4C8F-945E-898308E3F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02  Overovanie a mediálna gramotnosť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22088B47-C1C3-4D64-9780-F07CC3C83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Primárny a sprostredkovaný zdroj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B7269FE7-E8BF-40C4-9037-35E067A7D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Pôvodný dokument overuje, čo autor skutočne uviedol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030EA7AF-2246-484D-8A13-A1BCFFEC6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Komentár alebo titulok môže zjednodušiť záver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84D7EB16-379B-4C0C-9A81-2A221C97E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9C9FEF33-7767-4034-ACA5-E188AB919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samotný cestovný poriadok podporuje čas odchodu lepšie než komentár v diskusii.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1BB1C35B-B9C1-4474-800A-C9FB530A7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12-7">
            <a:extLst xmlns:a="http://schemas.openxmlformats.org/drawingml/2006/main">
              <a:ext uri="{FF2B5EF4-FFF2-40B4-BE49-F238E27FC236}">
                <a16:creationId xmlns:a16="http://schemas.microsoft.com/office/drawing/2014/main" id="{074AFD63-F57A-43DC-8402-68576A333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12 / 50</a:t>
            </a:r>
          </a:p>
        </p:txBody>
      </p:sp>
    </p:spTree>
    <p:extLst>
      <p:ext uri="{BB962C8B-B14F-4D97-AF65-F5344CB8AC3E}">
        <p14:creationId xmlns:p14="http://schemas.microsoft.com/office/powerpoint/2010/main" val="110510399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3-0">
            <a:extLst xmlns:a="http://schemas.openxmlformats.org/drawingml/2006/main">
              <a:ext uri="{FF2B5EF4-FFF2-40B4-BE49-F238E27FC236}">
                <a16:creationId xmlns:a16="http://schemas.microsoft.com/office/drawing/2014/main" id="{62C77C95-7F24-4328-B2F2-9356D2A71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02  Overovanie a mediálna gramotnosť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C2B58D49-6A2D-44F9-8BF1-22574F458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Citácia musí existovať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E2C9B1AC-B43A-4142-9BCD-B12EB8F70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Over autora, názov a skutočný obsah zdroja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C0386539-B34C-4EB8-A795-3F01F84FD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Cituj len zdroj, ktorý si naozaj skontroloval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31E90F47-A102-4DF8-8968-C035EA3D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A117049C-A078-4AB6-A64B-5CF6D70AB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názov článku existuje, ale neobsahuje číslo, ktoré mu AI pripisuje.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479CE448-5776-4CD7-B7CF-A05E184F4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FEB74169-E192-4903-8A73-B34B64414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13 / 50</a:t>
            </a:r>
          </a:p>
        </p:txBody>
      </p:sp>
    </p:spTree>
    <p:extLst>
      <p:ext uri="{BB962C8B-B14F-4D97-AF65-F5344CB8AC3E}">
        <p14:creationId xmlns:p14="http://schemas.microsoft.com/office/powerpoint/2010/main" val="38955778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14-0">
            <a:extLst xmlns:a="http://schemas.openxmlformats.org/drawingml/2006/main">
              <a:ext uri="{FF2B5EF4-FFF2-40B4-BE49-F238E27FC236}">
                <a16:creationId xmlns:a16="http://schemas.microsoft.com/office/drawing/2014/main" id="{224D1AE1-3A1C-4DC0-A6E6-28A54A220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02  Overovanie a mediálna gramotnosť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6EDA4BFF-3295-4CB2-98DF-B39DC9B7B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Tabuľka dôkazov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590ED07D-75BC-4517-A488-495651847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Každé kľúčové tvrdenie priraď ku konkrétnej opore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7EF09A3D-E5CC-4FCD-9669-D6343A684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Neistota má vlastný stav a ďalší krok</a:t>
            </a:r>
          </a:p>
        </p:txBody>
      </p:sp>
      <p:sp>
        <p:nvSpPr>
          <p:cNvPr id="5" name="diagram-node-14-0">
            <a:extLst xmlns:a="http://schemas.openxmlformats.org/drawingml/2006/main">
              <a:ext uri="{FF2B5EF4-FFF2-40B4-BE49-F238E27FC236}">
                <a16:creationId xmlns:a16="http://schemas.microsoft.com/office/drawing/2014/main" id="{CEED9212-E304-472F-981A-D781B2B80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Tvrdenie</a:t>
            </a:r>
          </a:p>
        </p:txBody>
      </p:sp>
      <p:sp>
        <p:nvSpPr>
          <p:cNvPr id="6" name="diagram-node-14-1">
            <a:extLst xmlns:a="http://schemas.openxmlformats.org/drawingml/2006/main">
              <a:ext uri="{FF2B5EF4-FFF2-40B4-BE49-F238E27FC236}">
                <a16:creationId xmlns:a16="http://schemas.microsoft.com/office/drawing/2014/main" id="{059E99A4-3B05-4C83-B787-6E27F563A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Zdroj</a:t>
            </a:r>
          </a:p>
        </p:txBody>
      </p:sp>
      <p:sp>
        <p:nvSpPr>
          <p:cNvPr id="7" name="diagram-node-14-2">
            <a:extLst xmlns:a="http://schemas.openxmlformats.org/drawingml/2006/main">
              <a:ext uri="{FF2B5EF4-FFF2-40B4-BE49-F238E27FC236}">
                <a16:creationId xmlns:a16="http://schemas.microsoft.com/office/drawing/2014/main" id="{E4EFFDE8-3D55-4532-AD9A-71F175361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Podporné miesto</a:t>
            </a:r>
          </a:p>
        </p:txBody>
      </p:sp>
      <p:sp>
        <p:nvSpPr>
          <p:cNvPr id="8" name="diagram-node-14-3">
            <a:extLst xmlns:a="http://schemas.openxmlformats.org/drawingml/2006/main">
              <a:ext uri="{FF2B5EF4-FFF2-40B4-BE49-F238E27FC236}">
                <a16:creationId xmlns:a16="http://schemas.microsoft.com/office/drawing/2014/main" id="{74C864BA-C840-40A9-9D8C-A99D6FC81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0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Stav dôkazu</a:t>
            </a:r>
          </a:p>
        </p:txBody>
      </p:sp>
      <p:cxnSp>
        <p:nvCxnSpPr>
          <p:cNvPr id="24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30861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5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57912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6" name=""/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84963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sp>
        <p:nvSpPr>
          <p:cNvPr id="12" name="text-14-11">
            <a:extLst xmlns:a="http://schemas.openxmlformats.org/drawingml/2006/main">
              <a:ext uri="{FF2B5EF4-FFF2-40B4-BE49-F238E27FC236}">
                <a16:creationId xmlns:a16="http://schemas.microsoft.com/office/drawing/2014/main" id="{040FE961-019A-4981-A03B-6A9323779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13" name="text-14-12">
            <a:extLst xmlns:a="http://schemas.openxmlformats.org/drawingml/2006/main">
              <a:ext uri="{FF2B5EF4-FFF2-40B4-BE49-F238E27FC236}">
                <a16:creationId xmlns:a16="http://schemas.microsoft.com/office/drawing/2014/main" id="{F4A36EAD-6EB1-4C91-B9BA-BDD6F1C0A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dve tvrdenia sú doložené, tretie čaká na aktuálny údaj od prevádzkovateľa.</a:t>
            </a:r>
          </a:p>
        </p:txBody>
      </p:sp>
      <p:sp>
        <p:nvSpPr>
          <p:cNvPr id="14" name="text-14-13">
            <a:extLst xmlns:a="http://schemas.openxmlformats.org/drawingml/2006/main">
              <a:ext uri="{FF2B5EF4-FFF2-40B4-BE49-F238E27FC236}">
                <a16:creationId xmlns:a16="http://schemas.microsoft.com/office/drawing/2014/main" id="{72FF3A10-BD78-42AD-9365-58A82E041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15" name="text-14-14">
            <a:extLst xmlns:a="http://schemas.openxmlformats.org/drawingml/2006/main">
              <a:ext uri="{FF2B5EF4-FFF2-40B4-BE49-F238E27FC236}">
                <a16:creationId xmlns:a16="http://schemas.microsoft.com/office/drawing/2014/main" id="{D7E07BFE-990E-45A2-8081-22884CBB5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14 / 50</a:t>
            </a:r>
          </a:p>
        </p:txBody>
      </p:sp>
    </p:spTree>
    <p:extLst>
      <p:ext uri="{BB962C8B-B14F-4D97-AF65-F5344CB8AC3E}">
        <p14:creationId xmlns:p14="http://schemas.microsoft.com/office/powerpoint/2010/main" val="74039038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5-0">
            <a:extLst xmlns:a="http://schemas.openxmlformats.org/drawingml/2006/main">
              <a:ext uri="{FF2B5EF4-FFF2-40B4-BE49-F238E27FC236}">
                <a16:creationId xmlns:a16="http://schemas.microsoft.com/office/drawing/2014/main" id="{B3AD9FB8-A206-48BA-AE76-7A56877F7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02  Overovanie a mediálna gramotnosť</a:t>
            </a:r>
          </a:p>
        </p:txBody>
      </p:sp>
      <p:sp>
        <p:nvSpPr>
          <p:cNvPr id="2" name="text-15-1">
            <a:extLst xmlns:a="http://schemas.openxmlformats.org/drawingml/2006/main">
              <a:ext uri="{FF2B5EF4-FFF2-40B4-BE49-F238E27FC236}">
                <a16:creationId xmlns:a16="http://schemas.microsoft.com/office/drawing/2014/main" id="{9BD89967-EF5B-4376-989D-02C9A2C34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Nezhoda a zmena podmienok</a:t>
            </a:r>
          </a:p>
        </p:txBody>
      </p:sp>
      <p:sp>
        <p:nvSpPr>
          <p:cNvPr id="3" name="text-15-2">
            <a:extLst xmlns:a="http://schemas.openxmlformats.org/drawingml/2006/main">
              <a:ext uri="{FF2B5EF4-FFF2-40B4-BE49-F238E27FC236}">
                <a16:creationId xmlns:a16="http://schemas.microsoft.com/office/drawing/2014/main" id="{2569C9C5-CA8F-4109-B929-B07167F01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Porovnaj obdobie, jednotky a rozsah údajov</a:t>
            </a:r>
          </a:p>
        </p:txBody>
      </p:sp>
      <p:sp>
        <p:nvSpPr>
          <p:cNvPr id="4" name="text-15-3">
            <a:extLst xmlns:a="http://schemas.openxmlformats.org/drawingml/2006/main">
              <a:ext uri="{FF2B5EF4-FFF2-40B4-BE49-F238E27FC236}">
                <a16:creationId xmlns:a16="http://schemas.microsoft.com/office/drawing/2014/main" id="{2BECD0C3-04BC-41A7-BDA8-D3E23E336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Rozdiel neskrývaj výberom pohodlnejšej odpovede</a:t>
            </a:r>
          </a:p>
        </p:txBody>
      </p:sp>
      <p:sp>
        <p:nvSpPr>
          <p:cNvPr id="5" name="text-15-4">
            <a:extLst xmlns:a="http://schemas.openxmlformats.org/drawingml/2006/main">
              <a:ext uri="{FF2B5EF4-FFF2-40B4-BE49-F238E27FC236}">
                <a16:creationId xmlns:a16="http://schemas.microsoft.com/office/drawing/2014/main" id="{6FE705EB-833F-404E-8370-463BDC17E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15-5">
            <a:extLst xmlns:a="http://schemas.openxmlformats.org/drawingml/2006/main">
              <a:ext uri="{FF2B5EF4-FFF2-40B4-BE49-F238E27FC236}">
                <a16:creationId xmlns:a16="http://schemas.microsoft.com/office/drawing/2014/main" id="{F8422FF7-7B22-422E-A672-1D3C952AC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minuloročný harmonogram a aktuálny oznam prevádzkovateľa opisujú odlišnú situáciu.</a:t>
            </a:r>
          </a:p>
        </p:txBody>
      </p:sp>
      <p:sp>
        <p:nvSpPr>
          <p:cNvPr id="7" name="text-15-6">
            <a:extLst xmlns:a="http://schemas.openxmlformats.org/drawingml/2006/main">
              <a:ext uri="{FF2B5EF4-FFF2-40B4-BE49-F238E27FC236}">
                <a16:creationId xmlns:a16="http://schemas.microsoft.com/office/drawing/2014/main" id="{E38FE0D1-1079-4D8A-8EA5-9F47B56CF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15-7">
            <a:extLst xmlns:a="http://schemas.openxmlformats.org/drawingml/2006/main">
              <a:ext uri="{FF2B5EF4-FFF2-40B4-BE49-F238E27FC236}">
                <a16:creationId xmlns:a16="http://schemas.microsoft.com/office/drawing/2014/main" id="{7E6FE1ED-CD0E-408D-A1FD-199854F6D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15 / 50</a:t>
            </a:r>
          </a:p>
        </p:txBody>
      </p:sp>
    </p:spTree>
    <p:extLst>
      <p:ext uri="{BB962C8B-B14F-4D97-AF65-F5344CB8AC3E}">
        <p14:creationId xmlns:p14="http://schemas.microsoft.com/office/powerpoint/2010/main" val="132221207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6-0">
            <a:extLst xmlns:a="http://schemas.openxmlformats.org/drawingml/2006/main">
              <a:ext uri="{FF2B5EF4-FFF2-40B4-BE49-F238E27FC236}">
                <a16:creationId xmlns:a16="http://schemas.microsoft.com/office/drawing/2014/main" id="{80BBF32C-E365-4FE1-95F2-3C3109D59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02  Overovanie a mediálna gramotnosť</a:t>
            </a:r>
          </a:p>
        </p:txBody>
      </p:sp>
      <p:sp>
        <p:nvSpPr>
          <p:cNvPr id="2" name="text-16-1">
            <a:extLst xmlns:a="http://schemas.openxmlformats.org/drawingml/2006/main">
              <a:ext uri="{FF2B5EF4-FFF2-40B4-BE49-F238E27FC236}">
                <a16:creationId xmlns:a16="http://schemas.microsoft.com/office/drawing/2014/main" id="{F02FB008-51B4-41FE-B99E-3948B4777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Graf potrebuje základ</a:t>
            </a:r>
          </a:p>
        </p:txBody>
      </p:sp>
      <p:sp>
        <p:nvSpPr>
          <p:cNvPr id="3" name="text-16-2">
            <a:extLst xmlns:a="http://schemas.openxmlformats.org/drawingml/2006/main">
              <a:ext uri="{FF2B5EF4-FFF2-40B4-BE49-F238E27FC236}">
                <a16:creationId xmlns:a16="http://schemas.microsoft.com/office/drawing/2014/main" id="{9FA2A3C3-9EB1-41BE-9E28-88825D31C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Kontroluj os, jednotku a pôvod údajov</a:t>
            </a:r>
          </a:p>
        </p:txBody>
      </p:sp>
      <p:sp>
        <p:nvSpPr>
          <p:cNvPr id="4" name="text-16-3">
            <a:extLst xmlns:a="http://schemas.openxmlformats.org/drawingml/2006/main">
              <a:ext uri="{FF2B5EF4-FFF2-40B4-BE49-F238E27FC236}">
                <a16:creationId xmlns:a16="http://schemas.microsoft.com/office/drawing/2014/main" id="{4EB1C1B5-4D63-4035-8F50-2280A11D2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Vzhľad grafu nie je dôkaz správneho porovnania</a:t>
            </a:r>
          </a:p>
        </p:txBody>
      </p:sp>
      <p:sp>
        <p:nvSpPr>
          <p:cNvPr id="5" name="text-16-4">
            <a:extLst xmlns:a="http://schemas.openxmlformats.org/drawingml/2006/main">
              <a:ext uri="{FF2B5EF4-FFF2-40B4-BE49-F238E27FC236}">
                <a16:creationId xmlns:a16="http://schemas.microsoft.com/office/drawing/2014/main" id="{C83EDFAF-2383-4567-BBEE-2FCEF071F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16-5">
            <a:extLst xmlns:a="http://schemas.openxmlformats.org/drawingml/2006/main">
              <a:ext uri="{FF2B5EF4-FFF2-40B4-BE49-F238E27FC236}">
                <a16:creationId xmlns:a16="http://schemas.microsoft.com/office/drawing/2014/main" id="{76AE75DC-7805-4B7E-A14A-B03404582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malý rozdiel cien vyzerá obrovský, keď graf nezačína pri primerane vysvetlenej hodnote.</a:t>
            </a:r>
          </a:p>
        </p:txBody>
      </p:sp>
      <p:sp>
        <p:nvSpPr>
          <p:cNvPr id="7" name="text-16-6">
            <a:extLst xmlns:a="http://schemas.openxmlformats.org/drawingml/2006/main">
              <a:ext uri="{FF2B5EF4-FFF2-40B4-BE49-F238E27FC236}">
                <a16:creationId xmlns:a16="http://schemas.microsoft.com/office/drawing/2014/main" id="{14A53B76-3164-4FA5-9CDE-928DCC3D4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16-7">
            <a:extLst xmlns:a="http://schemas.openxmlformats.org/drawingml/2006/main">
              <a:ext uri="{FF2B5EF4-FFF2-40B4-BE49-F238E27FC236}">
                <a16:creationId xmlns:a16="http://schemas.microsoft.com/office/drawing/2014/main" id="{81F75291-BEB5-450B-A2DE-35EF05EB0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16 / 50</a:t>
            </a:r>
          </a:p>
        </p:txBody>
      </p:sp>
    </p:spTree>
    <p:extLst>
      <p:ext uri="{BB962C8B-B14F-4D97-AF65-F5344CB8AC3E}">
        <p14:creationId xmlns:p14="http://schemas.microsoft.com/office/powerpoint/2010/main" val="29252298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7-0">
            <a:extLst xmlns:a="http://schemas.openxmlformats.org/drawingml/2006/main">
              <a:ext uri="{FF2B5EF4-FFF2-40B4-BE49-F238E27FC236}">
                <a16:creationId xmlns:a16="http://schemas.microsoft.com/office/drawing/2014/main" id="{F4E00285-D6CA-4130-A6EB-A73600973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02  Overovanie a mediálna gramotnosť</a:t>
            </a:r>
          </a:p>
        </p:txBody>
      </p:sp>
      <p:sp>
        <p:nvSpPr>
          <p:cNvPr id="2" name="text-17-1">
            <a:extLst xmlns:a="http://schemas.openxmlformats.org/drawingml/2006/main">
              <a:ext uri="{FF2B5EF4-FFF2-40B4-BE49-F238E27FC236}">
                <a16:creationId xmlns:a16="http://schemas.microsoft.com/office/drawing/2014/main" id="{2985D6B5-FB52-457D-8CE1-2F59766A9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Syntetický obraz a zvuk</a:t>
            </a:r>
          </a:p>
        </p:txBody>
      </p:sp>
      <p:sp>
        <p:nvSpPr>
          <p:cNvPr id="3" name="text-17-2">
            <a:extLst xmlns:a="http://schemas.openxmlformats.org/drawingml/2006/main">
              <a:ext uri="{FF2B5EF4-FFF2-40B4-BE49-F238E27FC236}">
                <a16:creationId xmlns:a16="http://schemas.microsoft.com/office/drawing/2014/main" id="{37775E37-C15F-4D11-9422-285EB6150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Médium môže byť vytvorené alebo upravené</a:t>
            </a:r>
          </a:p>
        </p:txBody>
      </p:sp>
      <p:sp>
        <p:nvSpPr>
          <p:cNvPr id="4" name="text-17-3">
            <a:extLst xmlns:a="http://schemas.openxmlformats.org/drawingml/2006/main">
              <a:ext uri="{FF2B5EF4-FFF2-40B4-BE49-F238E27FC236}">
                <a16:creationId xmlns:a16="http://schemas.microsoft.com/office/drawing/2014/main" id="{6CB21DD0-6327-4E26-B193-F99F80FFB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Pôvod a kontext sú dôležitejšie než dojem pravosti</a:t>
            </a:r>
          </a:p>
        </p:txBody>
      </p:sp>
      <p:sp>
        <p:nvSpPr>
          <p:cNvPr id="5" name="text-17-4">
            <a:extLst xmlns:a="http://schemas.openxmlformats.org/drawingml/2006/main">
              <a:ext uri="{FF2B5EF4-FFF2-40B4-BE49-F238E27FC236}">
                <a16:creationId xmlns:a16="http://schemas.microsoft.com/office/drawing/2014/main" id="{92A1F810-3E3A-4215-877A-FA12DD2E6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17-5">
            <a:extLst xmlns:a="http://schemas.openxmlformats.org/drawingml/2006/main">
              <a:ext uri="{FF2B5EF4-FFF2-40B4-BE49-F238E27FC236}">
                <a16:creationId xmlns:a16="http://schemas.microsoft.com/office/drawing/2014/main" id="{3EB29A61-7016-49BD-B24C-577A87AAB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modelový obrázok továrne je označený ilustrácia a nepredstiera skutočný incident.</a:t>
            </a:r>
          </a:p>
        </p:txBody>
      </p:sp>
      <p:sp>
        <p:nvSpPr>
          <p:cNvPr id="7" name="text-17-6">
            <a:extLst xmlns:a="http://schemas.openxmlformats.org/drawingml/2006/main">
              <a:ext uri="{FF2B5EF4-FFF2-40B4-BE49-F238E27FC236}">
                <a16:creationId xmlns:a16="http://schemas.microsoft.com/office/drawing/2014/main" id="{48E518C6-7567-437C-A477-5DD293E16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17-7">
            <a:extLst xmlns:a="http://schemas.openxmlformats.org/drawingml/2006/main">
              <a:ext uri="{FF2B5EF4-FFF2-40B4-BE49-F238E27FC236}">
                <a16:creationId xmlns:a16="http://schemas.microsoft.com/office/drawing/2014/main" id="{F71F8DBC-CA03-4199-B6C4-F72DC7D1B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17 / 50</a:t>
            </a:r>
          </a:p>
        </p:txBody>
      </p:sp>
    </p:spTree>
    <p:extLst>
      <p:ext uri="{BB962C8B-B14F-4D97-AF65-F5344CB8AC3E}">
        <p14:creationId xmlns:p14="http://schemas.microsoft.com/office/powerpoint/2010/main" val="32773340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8-0">
            <a:extLst xmlns:a="http://schemas.openxmlformats.org/drawingml/2006/main">
              <a:ext uri="{FF2B5EF4-FFF2-40B4-BE49-F238E27FC236}">
                <a16:creationId xmlns:a16="http://schemas.microsoft.com/office/drawing/2014/main" id="{2B5BF600-A1CE-4E35-9149-5AC5DF729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02  Overovanie a mediálna gramotnosť</a:t>
            </a:r>
          </a:p>
        </p:txBody>
      </p:sp>
      <p:sp>
        <p:nvSpPr>
          <p:cNvPr id="2" name="text-18-1">
            <a:extLst xmlns:a="http://schemas.openxmlformats.org/drawingml/2006/main">
              <a:ext uri="{FF2B5EF4-FFF2-40B4-BE49-F238E27FC236}">
                <a16:creationId xmlns:a16="http://schemas.microsoft.com/office/drawing/2014/main" id="{3A92092B-B459-473B-9F15-35D0BAF30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Fakt, predpoklad a odporúčanie</a:t>
            </a:r>
          </a:p>
        </p:txBody>
      </p:sp>
      <p:sp>
        <p:nvSpPr>
          <p:cNvPr id="3" name="text-18-2">
            <a:extLst xmlns:a="http://schemas.openxmlformats.org/drawingml/2006/main">
              <a:ext uri="{FF2B5EF4-FFF2-40B4-BE49-F238E27FC236}">
                <a16:creationId xmlns:a16="http://schemas.microsoft.com/office/drawing/2014/main" id="{4CE0A307-4FC5-4922-8DAA-BF417AA07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Označ, čo je doložené a čo iba odhadnuté</a:t>
            </a:r>
          </a:p>
        </p:txBody>
      </p:sp>
      <p:sp>
        <p:nvSpPr>
          <p:cNvPr id="4" name="text-18-3">
            <a:extLst xmlns:a="http://schemas.openxmlformats.org/drawingml/2006/main">
              <a:ext uri="{FF2B5EF4-FFF2-40B4-BE49-F238E27FC236}">
                <a16:creationId xmlns:a16="http://schemas.microsoft.com/office/drawing/2014/main" id="{87F0EFFA-ED91-4C56-9C25-08134C1A2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Odporúčanie musí uviesť svoje podmienky</a:t>
            </a:r>
          </a:p>
        </p:txBody>
      </p:sp>
      <p:sp>
        <p:nvSpPr>
          <p:cNvPr id="5" name="text-18-4">
            <a:extLst xmlns:a="http://schemas.openxmlformats.org/drawingml/2006/main">
              <a:ext uri="{FF2B5EF4-FFF2-40B4-BE49-F238E27FC236}">
                <a16:creationId xmlns:a16="http://schemas.microsoft.com/office/drawing/2014/main" id="{875A044E-2615-4DB3-A71F-11429250F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18-5">
            <a:extLst xmlns:a="http://schemas.openxmlformats.org/drawingml/2006/main">
              <a:ext uri="{FF2B5EF4-FFF2-40B4-BE49-F238E27FC236}">
                <a16:creationId xmlns:a16="http://schemas.microsoft.com/office/drawing/2014/main" id="{F026B2AF-2DD1-4A22-972D-4B20FC08C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cena je doložená, budúci dopyt je odhad a nákup je odporúčanie s podmienkami.</a:t>
            </a:r>
          </a:p>
        </p:txBody>
      </p:sp>
      <p:sp>
        <p:nvSpPr>
          <p:cNvPr id="7" name="text-18-6">
            <a:extLst xmlns:a="http://schemas.openxmlformats.org/drawingml/2006/main">
              <a:ext uri="{FF2B5EF4-FFF2-40B4-BE49-F238E27FC236}">
                <a16:creationId xmlns:a16="http://schemas.microsoft.com/office/drawing/2014/main" id="{01C6AD9F-C27C-4DBB-A285-3023F51ED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18-7">
            <a:extLst xmlns:a="http://schemas.openxmlformats.org/drawingml/2006/main">
              <a:ext uri="{FF2B5EF4-FFF2-40B4-BE49-F238E27FC236}">
                <a16:creationId xmlns:a16="http://schemas.microsoft.com/office/drawing/2014/main" id="{3E77B0E6-F39D-45C0-A6B7-533CBDB7A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18 / 50</a:t>
            </a:r>
          </a:p>
        </p:txBody>
      </p:sp>
    </p:spTree>
    <p:extLst>
      <p:ext uri="{BB962C8B-B14F-4D97-AF65-F5344CB8AC3E}">
        <p14:creationId xmlns:p14="http://schemas.microsoft.com/office/powerpoint/2010/main" val="164885139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19-0">
            <a:extLst xmlns:a="http://schemas.openxmlformats.org/drawingml/2006/main">
              <a:ext uri="{FF2B5EF4-FFF2-40B4-BE49-F238E27FC236}">
                <a16:creationId xmlns:a16="http://schemas.microsoft.com/office/drawing/2014/main" id="{13D2DE86-2EA4-4964-AE0E-F6B08E561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02  Overovanie a mediálna gramotnosť</a:t>
            </a:r>
          </a:p>
        </p:txBody>
      </p:sp>
      <p:sp>
        <p:nvSpPr>
          <p:cNvPr id="2" name="text-19-1">
            <a:extLst xmlns:a="http://schemas.openxmlformats.org/drawingml/2006/main">
              <a:ext uri="{FF2B5EF4-FFF2-40B4-BE49-F238E27FC236}">
                <a16:creationId xmlns:a16="http://schemas.microsoft.com/office/drawing/2014/main" id="{37A019F4-826A-44B4-9444-7E7B7017A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Audit jednej AI odpovede</a:t>
            </a:r>
          </a:p>
        </p:txBody>
      </p:sp>
      <p:sp>
        <p:nvSpPr>
          <p:cNvPr id="3" name="text-19-2">
            <a:extLst xmlns:a="http://schemas.openxmlformats.org/drawingml/2006/main">
              <a:ext uri="{FF2B5EF4-FFF2-40B4-BE49-F238E27FC236}">
                <a16:creationId xmlns:a16="http://schemas.microsoft.com/office/drawing/2014/main" id="{97D4DAB7-AD4B-4C96-BE82-30ED44EAD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Kontroluj úplnosť, zdroje, čísla a riziká</a:t>
            </a:r>
          </a:p>
        </p:txBody>
      </p:sp>
      <p:sp>
        <p:nvSpPr>
          <p:cNvPr id="4" name="text-19-3">
            <a:extLst xmlns:a="http://schemas.openxmlformats.org/drawingml/2006/main">
              <a:ext uri="{FF2B5EF4-FFF2-40B4-BE49-F238E27FC236}">
                <a16:creationId xmlns:a16="http://schemas.microsoft.com/office/drawing/2014/main" id="{2C7A7DBE-5E67-4C1B-A7DC-76415A55E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Nájdená chyba musí viesť ku konkrétnej oprave</a:t>
            </a:r>
          </a:p>
        </p:txBody>
      </p:sp>
      <p:sp>
        <p:nvSpPr>
          <p:cNvPr id="5" name="diagram-node-19-0">
            <a:extLst xmlns:a="http://schemas.openxmlformats.org/drawingml/2006/main">
              <a:ext uri="{FF2B5EF4-FFF2-40B4-BE49-F238E27FC236}">
                <a16:creationId xmlns:a16="http://schemas.microsoft.com/office/drawing/2014/main" id="{69CF84FF-3F8E-413F-A1CA-52A9F5891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Úplnosť</a:t>
            </a:r>
          </a:p>
        </p:txBody>
      </p:sp>
      <p:sp>
        <p:nvSpPr>
          <p:cNvPr id="6" name="diagram-node-19-1">
            <a:extLst xmlns:a="http://schemas.openxmlformats.org/drawingml/2006/main">
              <a:ext uri="{FF2B5EF4-FFF2-40B4-BE49-F238E27FC236}">
                <a16:creationId xmlns:a16="http://schemas.microsoft.com/office/drawing/2014/main" id="{4C253463-C5F3-4DB9-A678-59C096550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Fakty a čísla</a:t>
            </a:r>
          </a:p>
        </p:txBody>
      </p:sp>
      <p:sp>
        <p:nvSpPr>
          <p:cNvPr id="7" name="diagram-node-19-2">
            <a:extLst xmlns:a="http://schemas.openxmlformats.org/drawingml/2006/main">
              <a:ext uri="{FF2B5EF4-FFF2-40B4-BE49-F238E27FC236}">
                <a16:creationId xmlns:a16="http://schemas.microsoft.com/office/drawing/2014/main" id="{265B1D2F-A48B-47BC-BDAC-3E659A52D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Riziká</a:t>
            </a:r>
          </a:p>
        </p:txBody>
      </p:sp>
      <p:sp>
        <p:nvSpPr>
          <p:cNvPr id="8" name="diagram-node-19-3">
            <a:extLst xmlns:a="http://schemas.openxmlformats.org/drawingml/2006/main">
              <a:ext uri="{FF2B5EF4-FFF2-40B4-BE49-F238E27FC236}">
                <a16:creationId xmlns:a16="http://schemas.microsoft.com/office/drawing/2014/main" id="{F39647FD-CB64-49EA-B334-48345847A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0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Oprava</a:t>
            </a:r>
          </a:p>
        </p:txBody>
      </p:sp>
      <p:cxnSp>
        <p:nvCxnSpPr>
          <p:cNvPr id="24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30861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5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57912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6" name=""/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84963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sp>
        <p:nvSpPr>
          <p:cNvPr id="12" name="text-19-11">
            <a:extLst xmlns:a="http://schemas.openxmlformats.org/drawingml/2006/main">
              <a:ext uri="{FF2B5EF4-FFF2-40B4-BE49-F238E27FC236}">
                <a16:creationId xmlns:a16="http://schemas.microsoft.com/office/drawing/2014/main" id="{DD00B420-28EF-4B2E-9927-3047D7040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13" name="text-19-12">
            <a:extLst xmlns:a="http://schemas.openxmlformats.org/drawingml/2006/main">
              <a:ext uri="{FF2B5EF4-FFF2-40B4-BE49-F238E27FC236}">
                <a16:creationId xmlns:a16="http://schemas.microsoft.com/office/drawing/2014/main" id="{A61B26E0-A9AA-4BA6-93CF-2FA77D884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text vynechal obmedzenie dostupnosti služby a doplní sa pred odovzdaním.</a:t>
            </a:r>
          </a:p>
        </p:txBody>
      </p:sp>
      <p:sp>
        <p:nvSpPr>
          <p:cNvPr id="14" name="text-19-13">
            <a:extLst xmlns:a="http://schemas.openxmlformats.org/drawingml/2006/main">
              <a:ext uri="{FF2B5EF4-FFF2-40B4-BE49-F238E27FC236}">
                <a16:creationId xmlns:a16="http://schemas.microsoft.com/office/drawing/2014/main" id="{859F6C5C-B843-4780-9489-DFE861FA6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15" name="text-19-14">
            <a:extLst xmlns:a="http://schemas.openxmlformats.org/drawingml/2006/main">
              <a:ext uri="{FF2B5EF4-FFF2-40B4-BE49-F238E27FC236}">
                <a16:creationId xmlns:a16="http://schemas.microsoft.com/office/drawing/2014/main" id="{9ACBFA24-3986-4AA0-B9EC-242A559EB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19 / 50</a:t>
            </a:r>
          </a:p>
        </p:txBody>
      </p:sp>
    </p:spTree>
    <p:extLst>
      <p:ext uri="{BB962C8B-B14F-4D97-AF65-F5344CB8AC3E}">
        <p14:creationId xmlns:p14="http://schemas.microsoft.com/office/powerpoint/2010/main" val="85761907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20-0">
            <a:extLst xmlns:a="http://schemas.openxmlformats.org/drawingml/2006/main">
              <a:ext uri="{FF2B5EF4-FFF2-40B4-BE49-F238E27FC236}">
                <a16:creationId xmlns:a16="http://schemas.microsoft.com/office/drawing/2014/main" id="{066AD6C8-A186-490F-B2BC-3AC77E39E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02  Overovanie a mediálna gramotnosť</a:t>
            </a:r>
          </a:p>
        </p:txBody>
      </p:sp>
      <p:sp>
        <p:nvSpPr>
          <p:cNvPr id="2" name="text-20-1">
            <a:extLst xmlns:a="http://schemas.openxmlformats.org/drawingml/2006/main">
              <a:ext uri="{FF2B5EF4-FFF2-40B4-BE49-F238E27FC236}">
                <a16:creationId xmlns:a16="http://schemas.microsoft.com/office/drawing/2014/main" id="{01E8416B-9702-456C-B751-4B287181D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Záver s mierou istoty</a:t>
            </a:r>
          </a:p>
        </p:txBody>
      </p:sp>
      <p:sp>
        <p:nvSpPr>
          <p:cNvPr id="3" name="text-20-2">
            <a:extLst xmlns:a="http://schemas.openxmlformats.org/drawingml/2006/main">
              <a:ext uri="{FF2B5EF4-FFF2-40B4-BE49-F238E27FC236}">
                <a16:creationId xmlns:a16="http://schemas.microsoft.com/office/drawing/2014/main" id="{553312ED-B941-4510-BB27-946A310A1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Istotu vyjadri podľa dôkazov, nie podľa tónu modelu</a:t>
            </a:r>
          </a:p>
        </p:txBody>
      </p:sp>
      <p:sp>
        <p:nvSpPr>
          <p:cNvPr id="4" name="text-20-3">
            <a:extLst xmlns:a="http://schemas.openxmlformats.org/drawingml/2006/main">
              <a:ext uri="{FF2B5EF4-FFF2-40B4-BE49-F238E27FC236}">
                <a16:creationId xmlns:a16="http://schemas.microsoft.com/office/drawing/2014/main" id="{AEA8A874-F68F-4ED6-88AC-209D4449D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Povedz, čo ešte treba overiť</a:t>
            </a:r>
          </a:p>
        </p:txBody>
      </p:sp>
      <p:sp>
        <p:nvSpPr>
          <p:cNvPr id="5" name="text-20-4">
            <a:extLst xmlns:a="http://schemas.openxmlformats.org/drawingml/2006/main">
              <a:ext uri="{FF2B5EF4-FFF2-40B4-BE49-F238E27FC236}">
                <a16:creationId xmlns:a16="http://schemas.microsoft.com/office/drawing/2014/main" id="{46ECA44E-08B9-4EB4-AE87-037DF6364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20-5">
            <a:extLst xmlns:a="http://schemas.openxmlformats.org/drawingml/2006/main">
              <a:ext uri="{FF2B5EF4-FFF2-40B4-BE49-F238E27FC236}">
                <a16:creationId xmlns:a16="http://schemas.microsoft.com/office/drawing/2014/main" id="{79D177FB-85C7-4210-B39A-AA02BC9E8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trasa je potvrdená, ale aktuálna dostupnosť vstupu čaká na odpoveď organizátora.</a:t>
            </a:r>
          </a:p>
        </p:txBody>
      </p:sp>
      <p:sp>
        <p:nvSpPr>
          <p:cNvPr id="7" name="text-20-6">
            <a:extLst xmlns:a="http://schemas.openxmlformats.org/drawingml/2006/main">
              <a:ext uri="{FF2B5EF4-FFF2-40B4-BE49-F238E27FC236}">
                <a16:creationId xmlns:a16="http://schemas.microsoft.com/office/drawing/2014/main" id="{A1E87834-67A7-43C8-86CC-E1D9457E1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20-7">
            <a:extLst xmlns:a="http://schemas.openxmlformats.org/drawingml/2006/main">
              <a:ext uri="{FF2B5EF4-FFF2-40B4-BE49-F238E27FC236}">
                <a16:creationId xmlns:a16="http://schemas.microsoft.com/office/drawing/2014/main" id="{3F560E61-CDB0-4B4D-93AE-418F9FD64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20 / 50</a:t>
            </a:r>
          </a:p>
        </p:txBody>
      </p:sp>
    </p:spTree>
    <p:extLst>
      <p:ext uri="{BB962C8B-B14F-4D97-AF65-F5344CB8AC3E}">
        <p14:creationId xmlns:p14="http://schemas.microsoft.com/office/powerpoint/2010/main" val="181596914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0808c6379b4e8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21-0">
            <a:extLst xmlns:a="http://schemas.openxmlformats.org/drawingml/2006/main">
              <a:ext uri="{FF2B5EF4-FFF2-40B4-BE49-F238E27FC236}">
                <a16:creationId xmlns:a16="http://schemas.microsoft.com/office/drawing/2014/main" id="{384F8AEE-5F74-409F-A5E0-E13650758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03  Poctivá tvorba s AI</a:t>
            </a:r>
          </a:p>
        </p:txBody>
      </p:sp>
      <p:sp>
        <p:nvSpPr>
          <p:cNvPr id="3" name="text-21-1">
            <a:extLst xmlns:a="http://schemas.openxmlformats.org/drawingml/2006/main">
              <a:ext uri="{FF2B5EF4-FFF2-40B4-BE49-F238E27FC236}">
                <a16:creationId xmlns:a16="http://schemas.microsoft.com/office/drawing/2014/main" id="{84748DFB-426A-48B7-973F-60BF47225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704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Pravidlá zadania pred tvorbou</a:t>
            </a:r>
          </a:p>
        </p:txBody>
      </p:sp>
      <p:sp>
        <p:nvSpPr>
          <p:cNvPr id="4" name="text-21-2">
            <a:extLst xmlns:a="http://schemas.openxmlformats.org/drawingml/2006/main">
              <a:ext uri="{FF2B5EF4-FFF2-40B4-BE49-F238E27FC236}">
                <a16:creationId xmlns:a16="http://schemas.microsoft.com/office/drawing/2014/main" id="{5FE42B83-AFBD-420F-95AB-66DE41ED9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657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Povolenie AI závisí od konkrétnej úlohy a školy</a:t>
            </a:r>
          </a:p>
        </p:txBody>
      </p:sp>
      <p:sp>
        <p:nvSpPr>
          <p:cNvPr id="5" name="text-21-3">
            <a:extLst xmlns:a="http://schemas.openxmlformats.org/drawingml/2006/main">
              <a:ext uri="{FF2B5EF4-FFF2-40B4-BE49-F238E27FC236}">
                <a16:creationId xmlns:a16="http://schemas.microsoft.com/office/drawing/2014/main" id="{E099E65F-9D6B-4750-BBF8-A8ED78B23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657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Nejasnú hranicu si vyjasni pred odovzdaním</a:t>
            </a:r>
          </a:p>
        </p:txBody>
      </p:sp>
      <p:sp>
        <p:nvSpPr>
          <p:cNvPr id="6" name="text-21-4">
            <a:extLst xmlns:a="http://schemas.openxmlformats.org/drawingml/2006/main">
              <a:ext uri="{FF2B5EF4-FFF2-40B4-BE49-F238E27FC236}">
                <a16:creationId xmlns:a16="http://schemas.microsoft.com/office/drawing/2014/main" id="{AA3DEDDA-C13C-4A44-819A-94D4875FC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7" name="text-21-5">
            <a:extLst xmlns:a="http://schemas.openxmlformats.org/drawingml/2006/main">
              <a:ext uri="{FF2B5EF4-FFF2-40B4-BE49-F238E27FC236}">
                <a16:creationId xmlns:a16="http://schemas.microsoft.com/office/drawing/2014/main" id="{5514F437-09E3-4BE2-A949-7A9C76124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714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študent sa pýta, či smie použiť jazykovú úpravu a aký záznam má odovzdať.</a:t>
            </a:r>
          </a:p>
        </p:txBody>
      </p:sp>
      <p:sp>
        <p:nvSpPr>
          <p:cNvPr id="8" name="text-21-6">
            <a:extLst xmlns:a="http://schemas.openxmlformats.org/drawingml/2006/main">
              <a:ext uri="{FF2B5EF4-FFF2-40B4-BE49-F238E27FC236}">
                <a16:creationId xmlns:a16="http://schemas.microsoft.com/office/drawing/2014/main" id="{3B36E563-9470-4EE2-900E-814D212B7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9" name="text-21-7">
            <a:extLst xmlns:a="http://schemas.openxmlformats.org/drawingml/2006/main">
              <a:ext uri="{FF2B5EF4-FFF2-40B4-BE49-F238E27FC236}">
                <a16:creationId xmlns:a16="http://schemas.microsoft.com/office/drawing/2014/main" id="{AF6396BD-70A0-4AAF-9DA4-E35CC2F8F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21 / 50</a:t>
            </a:r>
          </a:p>
        </p:txBody>
      </p:sp>
    </p:spTree>
    <p:extLst>
      <p:ext uri="{BB962C8B-B14F-4D97-AF65-F5344CB8AC3E}">
        <p14:creationId xmlns:p14="http://schemas.microsoft.com/office/powerpoint/2010/main" val="145526965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22-0">
            <a:extLst xmlns:a="http://schemas.openxmlformats.org/drawingml/2006/main">
              <a:ext uri="{FF2B5EF4-FFF2-40B4-BE49-F238E27FC236}">
                <a16:creationId xmlns:a16="http://schemas.microsoft.com/office/drawing/2014/main" id="{3EF1E688-90B9-46F2-B32B-CA3A8F9DC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03  Poctivá tvorba s AI</a:t>
            </a:r>
          </a:p>
        </p:txBody>
      </p:sp>
      <p:sp>
        <p:nvSpPr>
          <p:cNvPr id="2" name="text-22-1">
            <a:extLst xmlns:a="http://schemas.openxmlformats.org/drawingml/2006/main">
              <a:ext uri="{FF2B5EF4-FFF2-40B4-BE49-F238E27FC236}">
                <a16:creationId xmlns:a16="http://schemas.microsoft.com/office/drawing/2014/main" id="{BBE07F0E-89A8-4560-8FF6-88BA59089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Osnova a vlastný argument</a:t>
            </a:r>
          </a:p>
        </p:txBody>
      </p:sp>
      <p:sp>
        <p:nvSpPr>
          <p:cNvPr id="3" name="text-22-2">
            <a:extLst xmlns:a="http://schemas.openxmlformats.org/drawingml/2006/main">
              <a:ext uri="{FF2B5EF4-FFF2-40B4-BE49-F238E27FC236}">
                <a16:creationId xmlns:a16="http://schemas.microsoft.com/office/drawing/2014/main" id="{336AEE3A-9C9C-4798-A95F-776275879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AI návrh osnovy nie je hotový dôkaz</a:t>
            </a:r>
          </a:p>
        </p:txBody>
      </p:sp>
      <p:sp>
        <p:nvSpPr>
          <p:cNvPr id="4" name="text-22-3">
            <a:extLst xmlns:a="http://schemas.openxmlformats.org/drawingml/2006/main">
              <a:ext uri="{FF2B5EF4-FFF2-40B4-BE49-F238E27FC236}">
                <a16:creationId xmlns:a16="http://schemas.microsoft.com/office/drawing/2014/main" id="{6FFA899B-031D-4E89-BF5A-E83A90EFB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Vyber poradie a zdôvodni hlavné tvrdenie</a:t>
            </a:r>
          </a:p>
        </p:txBody>
      </p:sp>
      <p:sp>
        <p:nvSpPr>
          <p:cNvPr id="5" name="text-22-4">
            <a:extLst xmlns:a="http://schemas.openxmlformats.org/drawingml/2006/main">
              <a:ext uri="{FF2B5EF4-FFF2-40B4-BE49-F238E27FC236}">
                <a16:creationId xmlns:a16="http://schemas.microsoft.com/office/drawing/2014/main" id="{2F17B06B-EC80-4080-AB11-F9A0E68EA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22-5">
            <a:extLst xmlns:a="http://schemas.openxmlformats.org/drawingml/2006/main">
              <a:ext uri="{FF2B5EF4-FFF2-40B4-BE49-F238E27FC236}">
                <a16:creationId xmlns:a16="http://schemas.microsoft.com/office/drawing/2014/main" id="{01481827-2E6A-4D8D-BA1C-6552012FA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študent odmietne kapitolu, ktorá nesúvisí s otázkou jeho odborového projektu.</a:t>
            </a:r>
          </a:p>
        </p:txBody>
      </p:sp>
      <p:sp>
        <p:nvSpPr>
          <p:cNvPr id="7" name="text-22-6">
            <a:extLst xmlns:a="http://schemas.openxmlformats.org/drawingml/2006/main">
              <a:ext uri="{FF2B5EF4-FFF2-40B4-BE49-F238E27FC236}">
                <a16:creationId xmlns:a16="http://schemas.microsoft.com/office/drawing/2014/main" id="{9891394A-ECDB-4651-8F67-CA21A91E7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22-7">
            <a:extLst xmlns:a="http://schemas.openxmlformats.org/drawingml/2006/main">
              <a:ext uri="{FF2B5EF4-FFF2-40B4-BE49-F238E27FC236}">
                <a16:creationId xmlns:a16="http://schemas.microsoft.com/office/drawing/2014/main" id="{C45F1D65-F86E-41E7-8467-719F3BA74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22 / 50</a:t>
            </a:r>
          </a:p>
        </p:txBody>
      </p:sp>
    </p:spTree>
    <p:extLst>
      <p:ext uri="{BB962C8B-B14F-4D97-AF65-F5344CB8AC3E}">
        <p14:creationId xmlns:p14="http://schemas.microsoft.com/office/powerpoint/2010/main" val="78625309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23-0">
            <a:extLst xmlns:a="http://schemas.openxmlformats.org/drawingml/2006/main">
              <a:ext uri="{FF2B5EF4-FFF2-40B4-BE49-F238E27FC236}">
                <a16:creationId xmlns:a16="http://schemas.microsoft.com/office/drawing/2014/main" id="{924EF1A8-1602-4365-BA10-F2096C386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03  Poctivá tvorba s AI</a:t>
            </a:r>
          </a:p>
        </p:txBody>
      </p:sp>
      <p:sp>
        <p:nvSpPr>
          <p:cNvPr id="2" name="text-23-1">
            <a:extLst xmlns:a="http://schemas.openxmlformats.org/drawingml/2006/main">
              <a:ext uri="{FF2B5EF4-FFF2-40B4-BE49-F238E27FC236}">
                <a16:creationId xmlns:a16="http://schemas.microsoft.com/office/drawing/2014/main" id="{8CDE22F1-8781-4044-BA89-144CDF3CB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Prompt ako pracovný brief</a:t>
            </a:r>
          </a:p>
        </p:txBody>
      </p:sp>
      <p:sp>
        <p:nvSpPr>
          <p:cNvPr id="3" name="text-23-2">
            <a:extLst xmlns:a="http://schemas.openxmlformats.org/drawingml/2006/main">
              <a:ext uri="{FF2B5EF4-FFF2-40B4-BE49-F238E27FC236}">
                <a16:creationId xmlns:a16="http://schemas.microsoft.com/office/drawing/2014/main" id="{F387889D-0E48-4421-B9C2-B1B3DCC6C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Uveď cieľ, podklad, formát a pravidlá</a:t>
            </a:r>
          </a:p>
        </p:txBody>
      </p:sp>
      <p:sp>
        <p:nvSpPr>
          <p:cNvPr id="4" name="text-23-3">
            <a:extLst xmlns:a="http://schemas.openxmlformats.org/drawingml/2006/main">
              <a:ext uri="{FF2B5EF4-FFF2-40B4-BE49-F238E27FC236}">
                <a16:creationId xmlns:a16="http://schemas.microsoft.com/office/drawing/2014/main" id="{3BBD20CA-CFFC-4A5B-8622-1EEA097D7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Prikáž označiť chýbajúce údaje, nie ich dopĺňať</a:t>
            </a:r>
          </a:p>
        </p:txBody>
      </p:sp>
      <p:sp>
        <p:nvSpPr>
          <p:cNvPr id="5" name="diagram-node-23-0">
            <a:extLst xmlns:a="http://schemas.openxmlformats.org/drawingml/2006/main">
              <a:ext uri="{FF2B5EF4-FFF2-40B4-BE49-F238E27FC236}">
                <a16:creationId xmlns:a16="http://schemas.microsoft.com/office/drawing/2014/main" id="{22245902-223D-4884-8864-2150D3468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Cieľ</a:t>
            </a:r>
          </a:p>
        </p:txBody>
      </p:sp>
      <p:sp>
        <p:nvSpPr>
          <p:cNvPr id="6" name="diagram-node-23-1">
            <a:extLst xmlns:a="http://schemas.openxmlformats.org/drawingml/2006/main">
              <a:ext uri="{FF2B5EF4-FFF2-40B4-BE49-F238E27FC236}">
                <a16:creationId xmlns:a16="http://schemas.microsoft.com/office/drawing/2014/main" id="{33C301AB-4394-4555-9080-2FC72DCF8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Podklady</a:t>
            </a:r>
          </a:p>
        </p:txBody>
      </p:sp>
      <p:sp>
        <p:nvSpPr>
          <p:cNvPr id="7" name="diagram-node-23-2">
            <a:extLst xmlns:a="http://schemas.openxmlformats.org/drawingml/2006/main">
              <a:ext uri="{FF2B5EF4-FFF2-40B4-BE49-F238E27FC236}">
                <a16:creationId xmlns:a16="http://schemas.microsoft.com/office/drawing/2014/main" id="{4BCC99ED-98DD-4D78-B5E9-2C2B26AB5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Formát</a:t>
            </a:r>
          </a:p>
        </p:txBody>
      </p:sp>
      <p:sp>
        <p:nvSpPr>
          <p:cNvPr id="8" name="diagram-node-23-3">
            <a:extLst xmlns:a="http://schemas.openxmlformats.org/drawingml/2006/main">
              <a:ext uri="{FF2B5EF4-FFF2-40B4-BE49-F238E27FC236}">
                <a16:creationId xmlns:a16="http://schemas.microsoft.com/office/drawing/2014/main" id="{C05E81BF-683F-4735-A898-37A691B44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0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Hranice</a:t>
            </a:r>
          </a:p>
        </p:txBody>
      </p:sp>
      <p:cxnSp>
        <p:nvCxnSpPr>
          <p:cNvPr id="24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30861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5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57912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6" name=""/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84963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sp>
        <p:nvSpPr>
          <p:cNvPr id="12" name="text-23-11">
            <a:extLst xmlns:a="http://schemas.openxmlformats.org/drawingml/2006/main">
              <a:ext uri="{FF2B5EF4-FFF2-40B4-BE49-F238E27FC236}">
                <a16:creationId xmlns:a16="http://schemas.microsoft.com/office/drawing/2014/main" id="{BD0959D9-B0D6-48FE-BB26-6768B5A85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13" name="text-23-12">
            <a:extLst xmlns:a="http://schemas.openxmlformats.org/drawingml/2006/main">
              <a:ext uri="{FF2B5EF4-FFF2-40B4-BE49-F238E27FC236}">
                <a16:creationId xmlns:a16="http://schemas.microsoft.com/office/drawing/2014/main" id="{92882214-F0F0-4B12-B1A1-72AFF696F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výstup má tri body, používa iba dodaný rozvrh a označí chýbajúce miesto stretnutia.</a:t>
            </a:r>
          </a:p>
        </p:txBody>
      </p:sp>
      <p:sp>
        <p:nvSpPr>
          <p:cNvPr id="14" name="text-23-13">
            <a:extLst xmlns:a="http://schemas.openxmlformats.org/drawingml/2006/main">
              <a:ext uri="{FF2B5EF4-FFF2-40B4-BE49-F238E27FC236}">
                <a16:creationId xmlns:a16="http://schemas.microsoft.com/office/drawing/2014/main" id="{D12B673F-8E5F-4528-A141-85D631D81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15" name="text-23-14">
            <a:extLst xmlns:a="http://schemas.openxmlformats.org/drawingml/2006/main">
              <a:ext uri="{FF2B5EF4-FFF2-40B4-BE49-F238E27FC236}">
                <a16:creationId xmlns:a16="http://schemas.microsoft.com/office/drawing/2014/main" id="{BB0C36FE-A6D0-4B4C-B8A8-6A768B60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23 / 50</a:t>
            </a:r>
          </a:p>
        </p:txBody>
      </p:sp>
    </p:spTree>
    <p:extLst>
      <p:ext uri="{BB962C8B-B14F-4D97-AF65-F5344CB8AC3E}">
        <p14:creationId xmlns:p14="http://schemas.microsoft.com/office/powerpoint/2010/main" val="40544556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24-0">
            <a:extLst xmlns:a="http://schemas.openxmlformats.org/drawingml/2006/main">
              <a:ext uri="{FF2B5EF4-FFF2-40B4-BE49-F238E27FC236}">
                <a16:creationId xmlns:a16="http://schemas.microsoft.com/office/drawing/2014/main" id="{998864C4-E8EF-4BED-97E7-B8B389D24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03  Poctivá tvorba s AI</a:t>
            </a:r>
          </a:p>
        </p:txBody>
      </p:sp>
      <p:sp>
        <p:nvSpPr>
          <p:cNvPr id="2" name="text-24-1">
            <a:extLst xmlns:a="http://schemas.openxmlformats.org/drawingml/2006/main">
              <a:ext uri="{FF2B5EF4-FFF2-40B4-BE49-F238E27FC236}">
                <a16:creationId xmlns:a16="http://schemas.microsoft.com/office/drawing/2014/main" id="{0C71EF79-ED90-475C-88E3-CC7D83A9D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Revízia po malých krokoch</a:t>
            </a:r>
          </a:p>
        </p:txBody>
      </p:sp>
      <p:sp>
        <p:nvSpPr>
          <p:cNvPr id="3" name="text-24-2">
            <a:extLst xmlns:a="http://schemas.openxmlformats.org/drawingml/2006/main">
              <a:ext uri="{FF2B5EF4-FFF2-40B4-BE49-F238E27FC236}">
                <a16:creationId xmlns:a16="http://schemas.microsoft.com/office/drawing/2014/main" id="{B2BC2B21-3480-41EF-990E-1A37A2B37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Meň jednu podstatnú časť naraz</a:t>
            </a:r>
          </a:p>
        </p:txBody>
      </p:sp>
      <p:sp>
        <p:nvSpPr>
          <p:cNvPr id="4" name="text-24-3">
            <a:extLst xmlns:a="http://schemas.openxmlformats.org/drawingml/2006/main">
              <a:ext uri="{FF2B5EF4-FFF2-40B4-BE49-F238E27FC236}">
                <a16:creationId xmlns:a16="http://schemas.microsoft.com/office/drawing/2014/main" id="{194F35A9-D59E-475B-B81B-442AFAC23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Zaznamenaj dôvod a dopad úpravy</a:t>
            </a:r>
          </a:p>
        </p:txBody>
      </p:sp>
      <p:sp>
        <p:nvSpPr>
          <p:cNvPr id="5" name="text-24-4">
            <a:extLst xmlns:a="http://schemas.openxmlformats.org/drawingml/2006/main">
              <a:ext uri="{FF2B5EF4-FFF2-40B4-BE49-F238E27FC236}">
                <a16:creationId xmlns:a16="http://schemas.microsoft.com/office/drawing/2014/main" id="{97EC8A69-B069-477A-80C9-BE10010D9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24-5">
            <a:extLst xmlns:a="http://schemas.openxmlformats.org/drawingml/2006/main">
              <a:ext uri="{FF2B5EF4-FFF2-40B4-BE49-F238E27FC236}">
                <a16:creationId xmlns:a16="http://schemas.microsoft.com/office/drawing/2014/main" id="{F16944ED-BD73-4349-8D7C-1384DC513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veta sa skráti, ale zostane v nej dôležitá výnimka a pôvodná jednotka.</a:t>
            </a:r>
          </a:p>
        </p:txBody>
      </p:sp>
      <p:sp>
        <p:nvSpPr>
          <p:cNvPr id="7" name="text-24-6">
            <a:extLst xmlns:a="http://schemas.openxmlformats.org/drawingml/2006/main">
              <a:ext uri="{FF2B5EF4-FFF2-40B4-BE49-F238E27FC236}">
                <a16:creationId xmlns:a16="http://schemas.microsoft.com/office/drawing/2014/main" id="{08DF05D4-7D17-4E43-85FB-ACA847770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24-7">
            <a:extLst xmlns:a="http://schemas.openxmlformats.org/drawingml/2006/main">
              <a:ext uri="{FF2B5EF4-FFF2-40B4-BE49-F238E27FC236}">
                <a16:creationId xmlns:a16="http://schemas.microsoft.com/office/drawing/2014/main" id="{7FB60998-53DD-47A5-B538-61DBC10B2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24 / 50</a:t>
            </a:r>
          </a:p>
        </p:txBody>
      </p:sp>
    </p:spTree>
    <p:extLst>
      <p:ext uri="{BB962C8B-B14F-4D97-AF65-F5344CB8AC3E}">
        <p14:creationId xmlns:p14="http://schemas.microsoft.com/office/powerpoint/2010/main" val="31490567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25-0">
            <a:extLst xmlns:a="http://schemas.openxmlformats.org/drawingml/2006/main">
              <a:ext uri="{FF2B5EF4-FFF2-40B4-BE49-F238E27FC236}">
                <a16:creationId xmlns:a16="http://schemas.microsoft.com/office/drawing/2014/main" id="{95D71AED-4B06-4616-A9AC-CA3CFC37A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03  Poctivá tvorba s AI</a:t>
            </a:r>
          </a:p>
        </p:txBody>
      </p:sp>
      <p:sp>
        <p:nvSpPr>
          <p:cNvPr id="2" name="text-25-1">
            <a:extLst xmlns:a="http://schemas.openxmlformats.org/drawingml/2006/main">
              <a:ext uri="{FF2B5EF4-FFF2-40B4-BE49-F238E27FC236}">
                <a16:creationId xmlns:a16="http://schemas.microsoft.com/office/drawing/2014/main" id="{06F748F8-CE2B-4575-A69A-A494CF45A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Denník rozhodnutí</a:t>
            </a:r>
          </a:p>
        </p:txBody>
      </p:sp>
      <p:sp>
        <p:nvSpPr>
          <p:cNvPr id="3" name="text-25-2">
            <a:extLst xmlns:a="http://schemas.openxmlformats.org/drawingml/2006/main">
              <a:ext uri="{FF2B5EF4-FFF2-40B4-BE49-F238E27FC236}">
                <a16:creationId xmlns:a16="http://schemas.microsoft.com/office/drawing/2014/main" id="{840CE832-8C43-4541-88FD-1F82AB7C4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Zapisuj významné použitie AI a vlastné úpravy</a:t>
            </a:r>
          </a:p>
        </p:txBody>
      </p:sp>
      <p:sp>
        <p:nvSpPr>
          <p:cNvPr id="4" name="text-25-3">
            <a:extLst xmlns:a="http://schemas.openxmlformats.org/drawingml/2006/main">
              <a:ext uri="{FF2B5EF4-FFF2-40B4-BE49-F238E27FC236}">
                <a16:creationId xmlns:a16="http://schemas.microsoft.com/office/drawing/2014/main" id="{461672E4-1368-4905-8EBD-0EA7C424B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Nevkladaj do denníka heslá ani údaje o ľuďoch</a:t>
            </a:r>
          </a:p>
        </p:txBody>
      </p:sp>
      <p:sp>
        <p:nvSpPr>
          <p:cNvPr id="5" name="text-25-4">
            <a:extLst xmlns:a="http://schemas.openxmlformats.org/drawingml/2006/main">
              <a:ext uri="{FF2B5EF4-FFF2-40B4-BE49-F238E27FC236}">
                <a16:creationId xmlns:a16="http://schemas.microsoft.com/office/drawing/2014/main" id="{15B16FB4-3215-42A4-8F3E-3F19C40A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25-5">
            <a:extLst xmlns:a="http://schemas.openxmlformats.org/drawingml/2006/main">
              <a:ext uri="{FF2B5EF4-FFF2-40B4-BE49-F238E27FC236}">
                <a16:creationId xmlns:a16="http://schemas.microsoft.com/office/drawing/2014/main" id="{2755A9A8-AD0E-4183-A450-645189132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návrh osnovy bol použitý, neoverená citácia odmietnutá a záver napísaný samostatne.</a:t>
            </a:r>
          </a:p>
        </p:txBody>
      </p:sp>
      <p:sp>
        <p:nvSpPr>
          <p:cNvPr id="7" name="text-25-6">
            <a:extLst xmlns:a="http://schemas.openxmlformats.org/drawingml/2006/main">
              <a:ext uri="{FF2B5EF4-FFF2-40B4-BE49-F238E27FC236}">
                <a16:creationId xmlns:a16="http://schemas.microsoft.com/office/drawing/2014/main" id="{1395D053-1BBB-45E5-AC48-4DAF5CC1E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25-7">
            <a:extLst xmlns:a="http://schemas.openxmlformats.org/drawingml/2006/main">
              <a:ext uri="{FF2B5EF4-FFF2-40B4-BE49-F238E27FC236}">
                <a16:creationId xmlns:a16="http://schemas.microsoft.com/office/drawing/2014/main" id="{8C335BD8-4977-46E5-B13E-97C48E496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25 / 50</a:t>
            </a:r>
          </a:p>
        </p:txBody>
      </p:sp>
    </p:spTree>
    <p:extLst>
      <p:ext uri="{BB962C8B-B14F-4D97-AF65-F5344CB8AC3E}">
        <p14:creationId xmlns:p14="http://schemas.microsoft.com/office/powerpoint/2010/main" val="130424897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26-0">
            <a:extLst xmlns:a="http://schemas.openxmlformats.org/drawingml/2006/main">
              <a:ext uri="{FF2B5EF4-FFF2-40B4-BE49-F238E27FC236}">
                <a16:creationId xmlns:a16="http://schemas.microsoft.com/office/drawing/2014/main" id="{5968547C-7EB7-4BD0-8038-44498C30F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03  Poctivá tvorba s AI</a:t>
            </a:r>
          </a:p>
        </p:txBody>
      </p:sp>
      <p:sp>
        <p:nvSpPr>
          <p:cNvPr id="2" name="text-26-1">
            <a:extLst xmlns:a="http://schemas.openxmlformats.org/drawingml/2006/main">
              <a:ext uri="{FF2B5EF4-FFF2-40B4-BE49-F238E27FC236}">
                <a16:creationId xmlns:a16="http://schemas.microsoft.com/office/drawing/2014/main" id="{E0C6E713-55DF-4517-AB07-37FAEBA5B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Vyhlásenie o pomoci</a:t>
            </a:r>
          </a:p>
        </p:txBody>
      </p:sp>
      <p:sp>
        <p:nvSpPr>
          <p:cNvPr id="3" name="text-26-2">
            <a:extLst xmlns:a="http://schemas.openxmlformats.org/drawingml/2006/main">
              <a:ext uri="{FF2B5EF4-FFF2-40B4-BE49-F238E27FC236}">
                <a16:creationId xmlns:a16="http://schemas.microsoft.com/office/drawing/2014/main" id="{C0B81558-4D0B-4CA9-96C6-110DF50F4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Pomenuj úlohu nástroja aj vlastnú zodpovednosť</a:t>
            </a:r>
          </a:p>
        </p:txBody>
      </p:sp>
      <p:sp>
        <p:nvSpPr>
          <p:cNvPr id="4" name="text-26-3">
            <a:extLst xmlns:a="http://schemas.openxmlformats.org/drawingml/2006/main">
              <a:ext uri="{FF2B5EF4-FFF2-40B4-BE49-F238E27FC236}">
                <a16:creationId xmlns:a16="http://schemas.microsoft.com/office/drawing/2014/main" id="{ECF90C06-2EA7-488E-8503-EE63C2895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Dodrž konkrétne pravidlá učiteľa alebo školy</a:t>
            </a:r>
          </a:p>
        </p:txBody>
      </p:sp>
      <p:sp>
        <p:nvSpPr>
          <p:cNvPr id="5" name="text-26-4">
            <a:extLst xmlns:a="http://schemas.openxmlformats.org/drawingml/2006/main">
              <a:ext uri="{FF2B5EF4-FFF2-40B4-BE49-F238E27FC236}">
                <a16:creationId xmlns:a16="http://schemas.microsoft.com/office/drawing/2014/main" id="{A165AFBE-96E4-4EC0-8042-704810FA4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26-5">
            <a:extLst xmlns:a="http://schemas.openxmlformats.org/drawingml/2006/main">
              <a:ext uri="{FF2B5EF4-FFF2-40B4-BE49-F238E27FC236}">
                <a16:creationId xmlns:a16="http://schemas.microsoft.com/office/drawing/2014/main" id="{61A4A7B3-B0F5-4D86-8EE8-7376F7ABD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„AI pomohla s osnovou; údaje a citácie som overil a záver som formuloval sám.“</a:t>
            </a:r>
          </a:p>
        </p:txBody>
      </p:sp>
      <p:sp>
        <p:nvSpPr>
          <p:cNvPr id="7" name="text-26-6">
            <a:extLst xmlns:a="http://schemas.openxmlformats.org/drawingml/2006/main">
              <a:ext uri="{FF2B5EF4-FFF2-40B4-BE49-F238E27FC236}">
                <a16:creationId xmlns:a16="http://schemas.microsoft.com/office/drawing/2014/main" id="{AD34181B-043C-4526-8739-7581E05CD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26-7">
            <a:extLst xmlns:a="http://schemas.openxmlformats.org/drawingml/2006/main">
              <a:ext uri="{FF2B5EF4-FFF2-40B4-BE49-F238E27FC236}">
                <a16:creationId xmlns:a16="http://schemas.microsoft.com/office/drawing/2014/main" id="{A232C988-5403-420D-B2DC-1941E49BE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26 / 50</a:t>
            </a:r>
          </a:p>
        </p:txBody>
      </p:sp>
    </p:spTree>
    <p:extLst>
      <p:ext uri="{BB962C8B-B14F-4D97-AF65-F5344CB8AC3E}">
        <p14:creationId xmlns:p14="http://schemas.microsoft.com/office/powerpoint/2010/main" val="62706968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27-0">
            <a:extLst xmlns:a="http://schemas.openxmlformats.org/drawingml/2006/main">
              <a:ext uri="{FF2B5EF4-FFF2-40B4-BE49-F238E27FC236}">
                <a16:creationId xmlns:a16="http://schemas.microsoft.com/office/drawing/2014/main" id="{84F76469-6DE2-4562-8DED-40C895F8D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03  Poctivá tvorba s AI</a:t>
            </a:r>
          </a:p>
        </p:txBody>
      </p:sp>
      <p:sp>
        <p:nvSpPr>
          <p:cNvPr id="2" name="text-27-1">
            <a:extLst xmlns:a="http://schemas.openxmlformats.org/drawingml/2006/main">
              <a:ext uri="{FF2B5EF4-FFF2-40B4-BE49-F238E27FC236}">
                <a16:creationId xmlns:a16="http://schemas.microsoft.com/office/drawing/2014/main" id="{21B94A58-051B-4977-AB3B-EEEA64742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Citovanie nie je dekorácia</a:t>
            </a:r>
          </a:p>
        </p:txBody>
      </p:sp>
      <p:sp>
        <p:nvSpPr>
          <p:cNvPr id="3" name="text-27-2">
            <a:extLst xmlns:a="http://schemas.openxmlformats.org/drawingml/2006/main">
              <a:ext uri="{FF2B5EF4-FFF2-40B4-BE49-F238E27FC236}">
                <a16:creationId xmlns:a16="http://schemas.microsoft.com/office/drawing/2014/main" id="{CE884278-51E8-45D0-BAC9-25A0CDEE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Citácia podporuje konkrétne tvrdenie</a:t>
            </a:r>
          </a:p>
        </p:txBody>
      </p:sp>
      <p:sp>
        <p:nvSpPr>
          <p:cNvPr id="4" name="text-27-3">
            <a:extLst xmlns:a="http://schemas.openxmlformats.org/drawingml/2006/main">
              <a:ext uri="{FF2B5EF4-FFF2-40B4-BE49-F238E27FC236}">
                <a16:creationId xmlns:a16="http://schemas.microsoft.com/office/drawing/2014/main" id="{8650E9C3-CEB2-4730-8400-8FAFA38C4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Vlastné vysvetlenie oddeľ od cudzieho textu</a:t>
            </a:r>
          </a:p>
        </p:txBody>
      </p:sp>
      <p:sp>
        <p:nvSpPr>
          <p:cNvPr id="5" name="text-27-4">
            <a:extLst xmlns:a="http://schemas.openxmlformats.org/drawingml/2006/main">
              <a:ext uri="{FF2B5EF4-FFF2-40B4-BE49-F238E27FC236}">
                <a16:creationId xmlns:a16="http://schemas.microsoft.com/office/drawing/2014/main" id="{E6C2C285-6FED-458F-AFC6-C989E1623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27-5">
            <a:extLst xmlns:a="http://schemas.openxmlformats.org/drawingml/2006/main">
              <a:ext uri="{FF2B5EF4-FFF2-40B4-BE49-F238E27FC236}">
                <a16:creationId xmlns:a16="http://schemas.microsoft.com/office/drawing/2014/main" id="{336D851D-5481-4554-B637-F836216CB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údaj sa odkáže na pôvodný dokument, nie na všeobecnú titulnú stránku služby.</a:t>
            </a:r>
          </a:p>
        </p:txBody>
      </p:sp>
      <p:sp>
        <p:nvSpPr>
          <p:cNvPr id="7" name="text-27-6">
            <a:extLst xmlns:a="http://schemas.openxmlformats.org/drawingml/2006/main">
              <a:ext uri="{FF2B5EF4-FFF2-40B4-BE49-F238E27FC236}">
                <a16:creationId xmlns:a16="http://schemas.microsoft.com/office/drawing/2014/main" id="{52F1595E-F805-43E8-BA65-0020526A9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27-7">
            <a:extLst xmlns:a="http://schemas.openxmlformats.org/drawingml/2006/main">
              <a:ext uri="{FF2B5EF4-FFF2-40B4-BE49-F238E27FC236}">
                <a16:creationId xmlns:a16="http://schemas.microsoft.com/office/drawing/2014/main" id="{1E8B2DD6-41DF-443F-92AC-017CEC690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27 / 50</a:t>
            </a:r>
          </a:p>
        </p:txBody>
      </p:sp>
    </p:spTree>
    <p:extLst>
      <p:ext uri="{BB962C8B-B14F-4D97-AF65-F5344CB8AC3E}">
        <p14:creationId xmlns:p14="http://schemas.microsoft.com/office/powerpoint/2010/main" val="37826841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28-0">
            <a:extLst xmlns:a="http://schemas.openxmlformats.org/drawingml/2006/main">
              <a:ext uri="{FF2B5EF4-FFF2-40B4-BE49-F238E27FC236}">
                <a16:creationId xmlns:a16="http://schemas.microsoft.com/office/drawing/2014/main" id="{57DB7C35-B505-4372-AA61-1506E98A6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03  Poctivá tvorba s AI</a:t>
            </a:r>
          </a:p>
        </p:txBody>
      </p:sp>
      <p:sp>
        <p:nvSpPr>
          <p:cNvPr id="2" name="text-28-1">
            <a:extLst xmlns:a="http://schemas.openxmlformats.org/drawingml/2006/main">
              <a:ext uri="{FF2B5EF4-FFF2-40B4-BE49-F238E27FC236}">
                <a16:creationId xmlns:a16="http://schemas.microsoft.com/office/drawing/2014/main" id="{88BC8704-5BFD-4ABA-87EE-A5CAE1FF9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Kontrola kódu a vzorca</a:t>
            </a:r>
          </a:p>
        </p:txBody>
      </p:sp>
      <p:sp>
        <p:nvSpPr>
          <p:cNvPr id="3" name="text-28-2">
            <a:extLst xmlns:a="http://schemas.openxmlformats.org/drawingml/2006/main">
              <a:ext uri="{FF2B5EF4-FFF2-40B4-BE49-F238E27FC236}">
                <a16:creationId xmlns:a16="http://schemas.microsoft.com/office/drawing/2014/main" id="{C3A7F766-3A0A-492E-BA77-2232139B4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Výstup otestuj na známej aj hraničnej hodnote</a:t>
            </a:r>
          </a:p>
        </p:txBody>
      </p:sp>
      <p:sp>
        <p:nvSpPr>
          <p:cNvPr id="4" name="text-28-3">
            <a:extLst xmlns:a="http://schemas.openxmlformats.org/drawingml/2006/main">
              <a:ext uri="{FF2B5EF4-FFF2-40B4-BE49-F238E27FC236}">
                <a16:creationId xmlns:a16="http://schemas.microsoft.com/office/drawing/2014/main" id="{3AA449C2-07E8-4962-897E-BEE1270B3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Neznámy kód nespúšťaj bez vhodnej kontroly</a:t>
            </a:r>
          </a:p>
        </p:txBody>
      </p:sp>
      <p:sp>
        <p:nvSpPr>
          <p:cNvPr id="5" name="text-28-4">
            <a:extLst xmlns:a="http://schemas.openxmlformats.org/drawingml/2006/main">
              <a:ext uri="{FF2B5EF4-FFF2-40B4-BE49-F238E27FC236}">
                <a16:creationId xmlns:a16="http://schemas.microsoft.com/office/drawing/2014/main" id="{AEA907B8-4771-4DA6-9C28-C2888835F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28-5">
            <a:extLst xmlns:a="http://schemas.openxmlformats.org/drawingml/2006/main">
              <a:ext uri="{FF2B5EF4-FFF2-40B4-BE49-F238E27FC236}">
                <a16:creationId xmlns:a16="http://schemas.microsoft.com/office/drawing/2014/main" id="{F990A971-AF83-43BC-A2AD-633397294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súčet cien sa skúsi aj pri nule a desatinnom čísle, bez prístupu ku školskému účtu.</a:t>
            </a:r>
          </a:p>
        </p:txBody>
      </p:sp>
      <p:sp>
        <p:nvSpPr>
          <p:cNvPr id="7" name="text-28-6">
            <a:extLst xmlns:a="http://schemas.openxmlformats.org/drawingml/2006/main">
              <a:ext uri="{FF2B5EF4-FFF2-40B4-BE49-F238E27FC236}">
                <a16:creationId xmlns:a16="http://schemas.microsoft.com/office/drawing/2014/main" id="{DBD7DEA9-A977-4BBD-B889-E2AC17CAE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28-7">
            <a:extLst xmlns:a="http://schemas.openxmlformats.org/drawingml/2006/main">
              <a:ext uri="{FF2B5EF4-FFF2-40B4-BE49-F238E27FC236}">
                <a16:creationId xmlns:a16="http://schemas.microsoft.com/office/drawing/2014/main" id="{A4787824-5C61-41A7-B9D9-8238F9CE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28 / 50</a:t>
            </a:r>
          </a:p>
        </p:txBody>
      </p:sp>
    </p:spTree>
    <p:extLst>
      <p:ext uri="{BB962C8B-B14F-4D97-AF65-F5344CB8AC3E}">
        <p14:creationId xmlns:p14="http://schemas.microsoft.com/office/powerpoint/2010/main" val="113298019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29-0">
            <a:extLst xmlns:a="http://schemas.openxmlformats.org/drawingml/2006/main">
              <a:ext uri="{FF2B5EF4-FFF2-40B4-BE49-F238E27FC236}">
                <a16:creationId xmlns:a16="http://schemas.microsoft.com/office/drawing/2014/main" id="{12089BE9-5E2F-4650-9275-95AF93E01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03  Poctivá tvorba s AI</a:t>
            </a:r>
          </a:p>
        </p:txBody>
      </p:sp>
      <p:sp>
        <p:nvSpPr>
          <p:cNvPr id="2" name="text-29-1">
            <a:extLst xmlns:a="http://schemas.openxmlformats.org/drawingml/2006/main">
              <a:ext uri="{FF2B5EF4-FFF2-40B4-BE49-F238E27FC236}">
                <a16:creationId xmlns:a16="http://schemas.microsoft.com/office/drawing/2014/main" id="{4DA895E3-156C-42C4-8B97-4CFD788DB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Férová spolupráca v tíme</a:t>
            </a:r>
          </a:p>
        </p:txBody>
      </p:sp>
      <p:sp>
        <p:nvSpPr>
          <p:cNvPr id="3" name="text-29-2">
            <a:extLst xmlns:a="http://schemas.openxmlformats.org/drawingml/2006/main">
              <a:ext uri="{FF2B5EF4-FFF2-40B4-BE49-F238E27FC236}">
                <a16:creationId xmlns:a16="http://schemas.microsoft.com/office/drawing/2014/main" id="{213978C5-BB77-4B83-8CAB-02FA245B5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Rozdeľ roly a zaznamenaj vlastné príspevky</a:t>
            </a:r>
          </a:p>
        </p:txBody>
      </p:sp>
      <p:sp>
        <p:nvSpPr>
          <p:cNvPr id="4" name="text-29-3">
            <a:extLst xmlns:a="http://schemas.openxmlformats.org/drawingml/2006/main">
              <a:ext uri="{FF2B5EF4-FFF2-40B4-BE49-F238E27FC236}">
                <a16:creationId xmlns:a16="http://schemas.microsoft.com/office/drawing/2014/main" id="{C5B2DA9C-E393-40B6-B7B8-AC395DB86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Tímová dohoda nesmie zakrývať prácu jedného člena</a:t>
            </a:r>
          </a:p>
        </p:txBody>
      </p:sp>
      <p:sp>
        <p:nvSpPr>
          <p:cNvPr id="5" name="text-29-4">
            <a:extLst xmlns:a="http://schemas.openxmlformats.org/drawingml/2006/main">
              <a:ext uri="{FF2B5EF4-FFF2-40B4-BE49-F238E27FC236}">
                <a16:creationId xmlns:a16="http://schemas.microsoft.com/office/drawing/2014/main" id="{26B14F14-C6B3-4425-969F-A2EA7A488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29-5">
            <a:extLst xmlns:a="http://schemas.openxmlformats.org/drawingml/2006/main">
              <a:ext uri="{FF2B5EF4-FFF2-40B4-BE49-F238E27FC236}">
                <a16:creationId xmlns:a16="http://schemas.microsoft.com/office/drawing/2014/main" id="{CFDC85C5-DEED-41C5-A310-CC466BE2B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jeden člen overuje zdroje, druhý pripraví graf a tretí kontroluje formuláciu záveru.</a:t>
            </a:r>
          </a:p>
        </p:txBody>
      </p:sp>
      <p:sp>
        <p:nvSpPr>
          <p:cNvPr id="7" name="text-29-6">
            <a:extLst xmlns:a="http://schemas.openxmlformats.org/drawingml/2006/main">
              <a:ext uri="{FF2B5EF4-FFF2-40B4-BE49-F238E27FC236}">
                <a16:creationId xmlns:a16="http://schemas.microsoft.com/office/drawing/2014/main" id="{26E66F78-AB59-4277-847A-DC0C16C73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29-7">
            <a:extLst xmlns:a="http://schemas.openxmlformats.org/drawingml/2006/main">
              <a:ext uri="{FF2B5EF4-FFF2-40B4-BE49-F238E27FC236}">
                <a16:creationId xmlns:a16="http://schemas.microsoft.com/office/drawing/2014/main" id="{7986D74B-9A1D-4A17-8AB9-2DBE78C91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29 / 50</a:t>
            </a:r>
          </a:p>
        </p:txBody>
      </p:sp>
    </p:spTree>
    <p:extLst>
      <p:ext uri="{BB962C8B-B14F-4D97-AF65-F5344CB8AC3E}">
        <p14:creationId xmlns:p14="http://schemas.microsoft.com/office/powerpoint/2010/main" val="111182263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30-0">
            <a:extLst xmlns:a="http://schemas.openxmlformats.org/drawingml/2006/main">
              <a:ext uri="{FF2B5EF4-FFF2-40B4-BE49-F238E27FC236}">
                <a16:creationId xmlns:a16="http://schemas.microsoft.com/office/drawing/2014/main" id="{64E27BC7-99FC-444A-8B1F-6E3247ED3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03  Poctivá tvorba s AI</a:t>
            </a:r>
          </a:p>
        </p:txBody>
      </p:sp>
      <p:sp>
        <p:nvSpPr>
          <p:cNvPr id="2" name="text-30-1">
            <a:extLst xmlns:a="http://schemas.openxmlformats.org/drawingml/2006/main">
              <a:ext uri="{FF2B5EF4-FFF2-40B4-BE49-F238E27FC236}">
                <a16:creationId xmlns:a16="http://schemas.microsoft.com/office/drawing/2014/main" id="{C063F635-6011-467E-BD57-884277FFB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Obhajoba vlastného postupu</a:t>
            </a:r>
          </a:p>
        </p:txBody>
      </p:sp>
      <p:sp>
        <p:nvSpPr>
          <p:cNvPr id="3" name="text-30-2">
            <a:extLst xmlns:a="http://schemas.openxmlformats.org/drawingml/2006/main">
              <a:ext uri="{FF2B5EF4-FFF2-40B4-BE49-F238E27FC236}">
                <a16:creationId xmlns:a16="http://schemas.microsoft.com/office/drawing/2014/main" id="{22852819-D806-472E-BF42-5DE82AC19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Vysvetli jednu odmietnutú možnosť a dôvod</a:t>
            </a:r>
          </a:p>
        </p:txBody>
      </p:sp>
      <p:sp>
        <p:nvSpPr>
          <p:cNvPr id="4" name="text-30-3">
            <a:extLst xmlns:a="http://schemas.openxmlformats.org/drawingml/2006/main">
              <a:ext uri="{FF2B5EF4-FFF2-40B4-BE49-F238E27FC236}">
                <a16:creationId xmlns:a16="http://schemas.microsoft.com/office/drawing/2014/main" id="{577EB5BF-31E5-48AB-9FEA-C3343A860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Ukáž, ako sa výsledok zmení pri inom predpoklade</a:t>
            </a:r>
          </a:p>
        </p:txBody>
      </p:sp>
      <p:sp>
        <p:nvSpPr>
          <p:cNvPr id="5" name="diagram-node-30-0">
            <a:extLst xmlns:a="http://schemas.openxmlformats.org/drawingml/2006/main">
              <a:ext uri="{FF2B5EF4-FFF2-40B4-BE49-F238E27FC236}">
                <a16:creationId xmlns:a16="http://schemas.microsoft.com/office/drawing/2014/main" id="{D8FAF636-F6D7-46DF-A80D-1D321800B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Postup</a:t>
            </a:r>
          </a:p>
        </p:txBody>
      </p:sp>
      <p:sp>
        <p:nvSpPr>
          <p:cNvPr id="6" name="diagram-node-30-1">
            <a:extLst xmlns:a="http://schemas.openxmlformats.org/drawingml/2006/main">
              <a:ext uri="{FF2B5EF4-FFF2-40B4-BE49-F238E27FC236}">
                <a16:creationId xmlns:a16="http://schemas.microsoft.com/office/drawing/2014/main" id="{8B4138B8-9545-4643-A1E1-ABDA16391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Dôkazy</a:t>
            </a:r>
          </a:p>
        </p:txBody>
      </p:sp>
      <p:sp>
        <p:nvSpPr>
          <p:cNvPr id="7" name="diagram-node-30-2">
            <a:extLst xmlns:a="http://schemas.openxmlformats.org/drawingml/2006/main">
              <a:ext uri="{FF2B5EF4-FFF2-40B4-BE49-F238E27FC236}">
                <a16:creationId xmlns:a16="http://schemas.microsoft.com/office/drawing/2014/main" id="{3BC6BC59-8160-4CFC-8382-E54D6A735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Rozhodnutie</a:t>
            </a:r>
          </a:p>
        </p:txBody>
      </p:sp>
      <p:sp>
        <p:nvSpPr>
          <p:cNvPr id="8" name="diagram-node-30-3">
            <a:extLst xmlns:a="http://schemas.openxmlformats.org/drawingml/2006/main">
              <a:ext uri="{FF2B5EF4-FFF2-40B4-BE49-F238E27FC236}">
                <a16:creationId xmlns:a16="http://schemas.microsoft.com/office/drawing/2014/main" id="{FCC0B3C7-D42B-4D2A-B62A-BD36F57A2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0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Obhajoba</a:t>
            </a:r>
          </a:p>
        </p:txBody>
      </p:sp>
      <p:cxnSp>
        <p:nvCxnSpPr>
          <p:cNvPr id="24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30861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5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57912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6" name=""/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84963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sp>
        <p:nvSpPr>
          <p:cNvPr id="12" name="text-30-11">
            <a:extLst xmlns:a="http://schemas.openxmlformats.org/drawingml/2006/main">
              <a:ext uri="{FF2B5EF4-FFF2-40B4-BE49-F238E27FC236}">
                <a16:creationId xmlns:a16="http://schemas.microsoft.com/office/drawing/2014/main" id="{ACE23FA8-926D-4E3E-85CE-303B7F0A5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13" name="text-30-12">
            <a:extLst xmlns:a="http://schemas.openxmlformats.org/drawingml/2006/main">
              <a:ext uri="{FF2B5EF4-FFF2-40B4-BE49-F238E27FC236}">
                <a16:creationId xmlns:a16="http://schemas.microsoft.com/office/drawing/2014/main" id="{1840DE55-75E4-435D-8F0A-210DB6889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študent vysvetlí, prečo vybral lacnejšiu trasu len pri konkrétnom počte účastníkov.</a:t>
            </a:r>
          </a:p>
        </p:txBody>
      </p:sp>
      <p:sp>
        <p:nvSpPr>
          <p:cNvPr id="14" name="text-30-13">
            <a:extLst xmlns:a="http://schemas.openxmlformats.org/drawingml/2006/main">
              <a:ext uri="{FF2B5EF4-FFF2-40B4-BE49-F238E27FC236}">
                <a16:creationId xmlns:a16="http://schemas.microsoft.com/office/drawing/2014/main" id="{FE8A30DB-B216-4B78-852F-E53BD7736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15" name="text-30-14">
            <a:extLst xmlns:a="http://schemas.openxmlformats.org/drawingml/2006/main">
              <a:ext uri="{FF2B5EF4-FFF2-40B4-BE49-F238E27FC236}">
                <a16:creationId xmlns:a16="http://schemas.microsoft.com/office/drawing/2014/main" id="{DF3DD362-41D0-4C76-B2E2-F8AB3F1EE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30 / 50</a:t>
            </a:r>
          </a:p>
        </p:txBody>
      </p:sp>
    </p:spTree>
    <p:extLst>
      <p:ext uri="{BB962C8B-B14F-4D97-AF65-F5344CB8AC3E}">
        <p14:creationId xmlns:p14="http://schemas.microsoft.com/office/powerpoint/2010/main" val="654166862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31-0">
            <a:extLst xmlns:a="http://schemas.openxmlformats.org/drawingml/2006/main">
              <a:ext uri="{FF2B5EF4-FFF2-40B4-BE49-F238E27FC236}">
                <a16:creationId xmlns:a16="http://schemas.microsoft.com/office/drawing/2014/main" id="{43116CF1-6825-4113-90CF-BFF6CAE04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04  AI v odbore a bezpečné hranice</a:t>
            </a:r>
          </a:p>
        </p:txBody>
      </p:sp>
      <p:sp>
        <p:nvSpPr>
          <p:cNvPr id="2" name="text-31-1">
            <a:extLst xmlns:a="http://schemas.openxmlformats.org/drawingml/2006/main">
              <a:ext uri="{FF2B5EF4-FFF2-40B4-BE49-F238E27FC236}">
                <a16:creationId xmlns:a16="http://schemas.microsoft.com/office/drawing/2014/main" id="{F114BD24-5CAA-49E6-9E46-CDDCB1F1C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Pracovný proces v odbore</a:t>
            </a:r>
          </a:p>
        </p:txBody>
      </p:sp>
      <p:sp>
        <p:nvSpPr>
          <p:cNvPr id="3" name="text-31-2">
            <a:extLst xmlns:a="http://schemas.openxmlformats.org/drawingml/2006/main">
              <a:ext uri="{FF2B5EF4-FFF2-40B4-BE49-F238E27FC236}">
                <a16:creationId xmlns:a16="http://schemas.microsoft.com/office/drawing/2014/main" id="{26AA1833-0FB5-41B9-AB5B-2A2B07343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Rozdeľ úlohu na vstup, kroky, kontrolu a výstup</a:t>
            </a:r>
          </a:p>
        </p:txBody>
      </p:sp>
      <p:sp>
        <p:nvSpPr>
          <p:cNvPr id="4" name="text-31-3">
            <a:extLst xmlns:a="http://schemas.openxmlformats.org/drawingml/2006/main">
              <a:ext uri="{FF2B5EF4-FFF2-40B4-BE49-F238E27FC236}">
                <a16:creationId xmlns:a16="http://schemas.microsoft.com/office/drawing/2014/main" id="{30E5ACC4-C06B-45A7-946B-220BB4819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Prínos AI hľadaj v konkrétnej časti práce</a:t>
            </a:r>
          </a:p>
        </p:txBody>
      </p:sp>
      <p:sp>
        <p:nvSpPr>
          <p:cNvPr id="5" name="diagram-node-31-0">
            <a:extLst xmlns:a="http://schemas.openxmlformats.org/drawingml/2006/main">
              <a:ext uri="{FF2B5EF4-FFF2-40B4-BE49-F238E27FC236}">
                <a16:creationId xmlns:a16="http://schemas.microsoft.com/office/drawing/2014/main" id="{D29C639F-FEAB-491F-94D6-BBD660EC5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Vstup</a:t>
            </a:r>
          </a:p>
        </p:txBody>
      </p:sp>
      <p:sp>
        <p:nvSpPr>
          <p:cNvPr id="6" name="diagram-node-31-1">
            <a:extLst xmlns:a="http://schemas.openxmlformats.org/drawingml/2006/main">
              <a:ext uri="{FF2B5EF4-FFF2-40B4-BE49-F238E27FC236}">
                <a16:creationId xmlns:a16="http://schemas.microsoft.com/office/drawing/2014/main" id="{CE851C67-D060-45F8-84DB-F087F5BDA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Spracovanie</a:t>
            </a:r>
          </a:p>
        </p:txBody>
      </p:sp>
      <p:sp>
        <p:nvSpPr>
          <p:cNvPr id="7" name="diagram-node-31-2">
            <a:extLst xmlns:a="http://schemas.openxmlformats.org/drawingml/2006/main">
              <a:ext uri="{FF2B5EF4-FFF2-40B4-BE49-F238E27FC236}">
                <a16:creationId xmlns:a16="http://schemas.microsoft.com/office/drawing/2014/main" id="{496470F1-7CAF-42FF-883C-4EC355807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Ľudská kontrola</a:t>
            </a:r>
          </a:p>
        </p:txBody>
      </p:sp>
      <p:sp>
        <p:nvSpPr>
          <p:cNvPr id="8" name="diagram-node-31-3">
            <a:extLst xmlns:a="http://schemas.openxmlformats.org/drawingml/2006/main">
              <a:ext uri="{FF2B5EF4-FFF2-40B4-BE49-F238E27FC236}">
                <a16:creationId xmlns:a16="http://schemas.microsoft.com/office/drawing/2014/main" id="{6C9FE149-0F1E-495F-9220-B5FB3D660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0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Výstup</a:t>
            </a:r>
          </a:p>
        </p:txBody>
      </p:sp>
      <p:cxnSp>
        <p:nvCxnSpPr>
          <p:cNvPr id="24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30861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5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57912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6" name=""/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84963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sp>
        <p:nvSpPr>
          <p:cNvPr id="12" name="text-31-11">
            <a:extLst xmlns:a="http://schemas.openxmlformats.org/drawingml/2006/main">
              <a:ext uri="{FF2B5EF4-FFF2-40B4-BE49-F238E27FC236}">
                <a16:creationId xmlns:a16="http://schemas.microsoft.com/office/drawing/2014/main" id="{997E0982-1A0B-42DF-99E6-C3EAAAF26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13" name="text-31-12">
            <a:extLst xmlns:a="http://schemas.openxmlformats.org/drawingml/2006/main">
              <a:ext uri="{FF2B5EF4-FFF2-40B4-BE49-F238E27FC236}">
                <a16:creationId xmlns:a16="http://schemas.microsoft.com/office/drawing/2014/main" id="{DA270221-DC48-4E8C-9EE6-30015C984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prijatie modelového dopytu, triedenie, návrh odpovede a schválenie učiteľom.</a:t>
            </a:r>
          </a:p>
        </p:txBody>
      </p:sp>
      <p:sp>
        <p:nvSpPr>
          <p:cNvPr id="14" name="text-31-13">
            <a:extLst xmlns:a="http://schemas.openxmlformats.org/drawingml/2006/main">
              <a:ext uri="{FF2B5EF4-FFF2-40B4-BE49-F238E27FC236}">
                <a16:creationId xmlns:a16="http://schemas.microsoft.com/office/drawing/2014/main" id="{081D21D4-12D5-4852-A10A-1F7959BA2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15" name="text-31-14">
            <a:extLst xmlns:a="http://schemas.openxmlformats.org/drawingml/2006/main">
              <a:ext uri="{FF2B5EF4-FFF2-40B4-BE49-F238E27FC236}">
                <a16:creationId xmlns:a16="http://schemas.microsoft.com/office/drawing/2014/main" id="{8D5F0C8E-C88C-47E5-BD88-6B6125CDE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31 / 50</a:t>
            </a:r>
          </a:p>
        </p:txBody>
      </p:sp>
    </p:spTree>
    <p:extLst>
      <p:ext uri="{BB962C8B-B14F-4D97-AF65-F5344CB8AC3E}">
        <p14:creationId xmlns:p14="http://schemas.microsoft.com/office/powerpoint/2010/main" val="80123840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32-0">
            <a:extLst xmlns:a="http://schemas.openxmlformats.org/drawingml/2006/main">
              <a:ext uri="{FF2B5EF4-FFF2-40B4-BE49-F238E27FC236}">
                <a16:creationId xmlns:a16="http://schemas.microsoft.com/office/drawing/2014/main" id="{6A327553-2F8C-4DF3-91F2-9C6377201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04  AI v odbore a bezpečné hranice</a:t>
            </a:r>
          </a:p>
        </p:txBody>
      </p:sp>
      <p:sp>
        <p:nvSpPr>
          <p:cNvPr id="2" name="text-32-1">
            <a:extLst xmlns:a="http://schemas.openxmlformats.org/drawingml/2006/main">
              <a:ext uri="{FF2B5EF4-FFF2-40B4-BE49-F238E27FC236}">
                <a16:creationId xmlns:a16="http://schemas.microsoft.com/office/drawing/2014/main" id="{42683554-C9A2-4897-A080-02A5FC185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Administratíva a služby</a:t>
            </a:r>
          </a:p>
        </p:txBody>
      </p:sp>
      <p:sp>
        <p:nvSpPr>
          <p:cNvPr id="3" name="text-32-2">
            <a:extLst xmlns:a="http://schemas.openxmlformats.org/drawingml/2006/main">
              <a:ext uri="{FF2B5EF4-FFF2-40B4-BE49-F238E27FC236}">
                <a16:creationId xmlns:a16="http://schemas.microsoft.com/office/drawing/2014/main" id="{86E8AE2B-A05A-4749-B6C1-7E702E9C1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Model pripraví text z overených vstupov</a:t>
            </a:r>
          </a:p>
        </p:txBody>
      </p:sp>
      <p:sp>
        <p:nvSpPr>
          <p:cNvPr id="4" name="text-32-3">
            <a:extLst xmlns:a="http://schemas.openxmlformats.org/drawingml/2006/main">
              <a:ext uri="{FF2B5EF4-FFF2-40B4-BE49-F238E27FC236}">
                <a16:creationId xmlns:a16="http://schemas.microsoft.com/office/drawing/2014/main" id="{0A0A7CE5-D79D-48B6-9B3A-B78E83AC0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Sľub, objednávku a odoslanie schvaľuje človek</a:t>
            </a:r>
          </a:p>
        </p:txBody>
      </p:sp>
      <p:sp>
        <p:nvSpPr>
          <p:cNvPr id="5" name="text-32-4">
            <a:extLst xmlns:a="http://schemas.openxmlformats.org/drawingml/2006/main">
              <a:ext uri="{FF2B5EF4-FFF2-40B4-BE49-F238E27FC236}">
                <a16:creationId xmlns:a16="http://schemas.microsoft.com/office/drawing/2014/main" id="{D45F6D7B-7776-4629-99BA-497128784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32-5">
            <a:extLst xmlns:a="http://schemas.openxmlformats.org/drawingml/2006/main">
              <a:ext uri="{FF2B5EF4-FFF2-40B4-BE49-F238E27FC236}">
                <a16:creationId xmlns:a16="http://schemas.microsoft.com/office/drawing/2014/main" id="{6266018E-28EA-4353-955E-47A59EE4E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odpoveď požiada o termín a cenu označí ako údaj čakajúci na potvrdenie.</a:t>
            </a:r>
          </a:p>
        </p:txBody>
      </p:sp>
      <p:sp>
        <p:nvSpPr>
          <p:cNvPr id="7" name="text-32-6">
            <a:extLst xmlns:a="http://schemas.openxmlformats.org/drawingml/2006/main">
              <a:ext uri="{FF2B5EF4-FFF2-40B4-BE49-F238E27FC236}">
                <a16:creationId xmlns:a16="http://schemas.microsoft.com/office/drawing/2014/main" id="{A2786449-91EA-4E98-8340-A0051BA0F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32-7">
            <a:extLst xmlns:a="http://schemas.openxmlformats.org/drawingml/2006/main">
              <a:ext uri="{FF2B5EF4-FFF2-40B4-BE49-F238E27FC236}">
                <a16:creationId xmlns:a16="http://schemas.microsoft.com/office/drawing/2014/main" id="{A8B48D69-A7A0-4737-96AD-7D23A7A68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32 / 50</a:t>
            </a:r>
          </a:p>
        </p:txBody>
      </p:sp>
    </p:spTree>
    <p:extLst>
      <p:ext uri="{BB962C8B-B14F-4D97-AF65-F5344CB8AC3E}">
        <p14:creationId xmlns:p14="http://schemas.microsoft.com/office/powerpoint/2010/main" val="394393963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33-0">
            <a:extLst xmlns:a="http://schemas.openxmlformats.org/drawingml/2006/main">
              <a:ext uri="{FF2B5EF4-FFF2-40B4-BE49-F238E27FC236}">
                <a16:creationId xmlns:a16="http://schemas.microsoft.com/office/drawing/2014/main" id="{DF2DC294-EEC0-49EB-8311-8459C30DA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04  AI v odbore a bezpečné hranice</a:t>
            </a:r>
          </a:p>
        </p:txBody>
      </p:sp>
      <p:sp>
        <p:nvSpPr>
          <p:cNvPr id="2" name="text-33-1">
            <a:extLst xmlns:a="http://schemas.openxmlformats.org/drawingml/2006/main">
              <a:ext uri="{FF2B5EF4-FFF2-40B4-BE49-F238E27FC236}">
                <a16:creationId xmlns:a16="http://schemas.microsoft.com/office/drawing/2014/main" id="{989770CA-F9FA-4993-9702-922F9789C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Technický odbor</a:t>
            </a:r>
          </a:p>
        </p:txBody>
      </p:sp>
      <p:sp>
        <p:nvSpPr>
          <p:cNvPr id="3" name="text-33-2">
            <a:extLst xmlns:a="http://schemas.openxmlformats.org/drawingml/2006/main">
              <a:ext uri="{FF2B5EF4-FFF2-40B4-BE49-F238E27FC236}">
                <a16:creationId xmlns:a16="http://schemas.microsoft.com/office/drawing/2014/main" id="{A70D5148-413F-435C-885A-4F5D89BA7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Bezpečnostné pokyny overuj v schválenom podklade</a:t>
            </a:r>
          </a:p>
        </p:txBody>
      </p:sp>
      <p:sp>
        <p:nvSpPr>
          <p:cNvPr id="4" name="text-33-3">
            <a:extLst xmlns:a="http://schemas.openxmlformats.org/drawingml/2006/main">
              <a:ext uri="{FF2B5EF4-FFF2-40B4-BE49-F238E27FC236}">
                <a16:creationId xmlns:a16="http://schemas.microsoft.com/office/drawing/2014/main" id="{C865AAC7-BA23-473E-8132-AA98A15DB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Nebezpečné zásahy neuskutočňuj podľa generovaného návodu</a:t>
            </a:r>
          </a:p>
        </p:txBody>
      </p:sp>
      <p:sp>
        <p:nvSpPr>
          <p:cNvPr id="5" name="text-33-4">
            <a:extLst xmlns:a="http://schemas.openxmlformats.org/drawingml/2006/main">
              <a:ext uri="{FF2B5EF4-FFF2-40B4-BE49-F238E27FC236}">
                <a16:creationId xmlns:a16="http://schemas.microsoft.com/office/drawing/2014/main" id="{456A09B1-BD46-4CF7-AA24-634F15648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33-5">
            <a:extLst xmlns:a="http://schemas.openxmlformats.org/drawingml/2006/main">
              <a:ext uri="{FF2B5EF4-FFF2-40B4-BE49-F238E27FC236}">
                <a16:creationId xmlns:a16="http://schemas.microsoft.com/office/drawing/2014/main" id="{3167C590-A3A8-45C0-8936-C0105AB34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študent pripraví slovník pojmov, nie neoverený návod na zásah do elektrického zariadenia.</a:t>
            </a:r>
          </a:p>
        </p:txBody>
      </p:sp>
      <p:sp>
        <p:nvSpPr>
          <p:cNvPr id="7" name="text-33-6">
            <a:extLst xmlns:a="http://schemas.openxmlformats.org/drawingml/2006/main">
              <a:ext uri="{FF2B5EF4-FFF2-40B4-BE49-F238E27FC236}">
                <a16:creationId xmlns:a16="http://schemas.microsoft.com/office/drawing/2014/main" id="{C3A5F571-2BE0-4611-9E34-BE8D10926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33-7">
            <a:extLst xmlns:a="http://schemas.openxmlformats.org/drawingml/2006/main">
              <a:ext uri="{FF2B5EF4-FFF2-40B4-BE49-F238E27FC236}">
                <a16:creationId xmlns:a16="http://schemas.microsoft.com/office/drawing/2014/main" id="{72F198A3-8DF6-466A-B1F1-0D773FABB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33 / 50</a:t>
            </a:r>
          </a:p>
        </p:txBody>
      </p:sp>
    </p:spTree>
    <p:extLst>
      <p:ext uri="{BB962C8B-B14F-4D97-AF65-F5344CB8AC3E}">
        <p14:creationId xmlns:p14="http://schemas.microsoft.com/office/powerpoint/2010/main" val="1041059930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34-0">
            <a:extLst xmlns:a="http://schemas.openxmlformats.org/drawingml/2006/main">
              <a:ext uri="{FF2B5EF4-FFF2-40B4-BE49-F238E27FC236}">
                <a16:creationId xmlns:a16="http://schemas.microsoft.com/office/drawing/2014/main" id="{6DB7D100-C829-44B8-A8FA-B1BC57EF3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04  AI v odbore a bezpečné hranice</a:t>
            </a:r>
          </a:p>
        </p:txBody>
      </p:sp>
      <p:sp>
        <p:nvSpPr>
          <p:cNvPr id="2" name="text-34-1">
            <a:extLst xmlns:a="http://schemas.openxmlformats.org/drawingml/2006/main">
              <a:ext uri="{FF2B5EF4-FFF2-40B4-BE49-F238E27FC236}">
                <a16:creationId xmlns:a16="http://schemas.microsoft.com/office/drawing/2014/main" id="{D9B1BAF4-243F-4E2D-A1F3-6326545E4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Zdravie a sociálne témy</a:t>
            </a:r>
          </a:p>
        </p:txBody>
      </p:sp>
      <p:sp>
        <p:nvSpPr>
          <p:cNvPr id="3" name="text-34-2">
            <a:extLst xmlns:a="http://schemas.openxmlformats.org/drawingml/2006/main">
              <a:ext uri="{FF2B5EF4-FFF2-40B4-BE49-F238E27FC236}">
                <a16:creationId xmlns:a16="http://schemas.microsoft.com/office/drawing/2014/main" id="{2D42FBD7-C367-4B4D-94A2-7DDF93305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Citlivé posúdenie človeka neprenechávaj modelu</a:t>
            </a:r>
          </a:p>
        </p:txBody>
      </p:sp>
      <p:sp>
        <p:nvSpPr>
          <p:cNvPr id="4" name="text-34-3">
            <a:extLst xmlns:a="http://schemas.openxmlformats.org/drawingml/2006/main">
              <a:ext uri="{FF2B5EF4-FFF2-40B4-BE49-F238E27FC236}">
                <a16:creationId xmlns:a16="http://schemas.microsoft.com/office/drawing/2014/main" id="{AE05E5A9-2670-45DF-86BA-1FB46455C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Používaj modelové neidentifikujúce prípady</a:t>
            </a:r>
          </a:p>
        </p:txBody>
      </p:sp>
      <p:sp>
        <p:nvSpPr>
          <p:cNvPr id="5" name="text-34-4">
            <a:extLst xmlns:a="http://schemas.openxmlformats.org/drawingml/2006/main">
              <a:ext uri="{FF2B5EF4-FFF2-40B4-BE49-F238E27FC236}">
                <a16:creationId xmlns:a16="http://schemas.microsoft.com/office/drawing/2014/main" id="{E55FFBE3-FB45-4AAE-90DB-54BD507E3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34-5">
            <a:extLst xmlns:a="http://schemas.openxmlformats.org/drawingml/2006/main">
              <a:ext uri="{FF2B5EF4-FFF2-40B4-BE49-F238E27FC236}">
                <a16:creationId xmlns:a16="http://schemas.microsoft.com/office/drawing/2014/main" id="{CC2FEFEC-2C1E-408D-9EDF-C94E09FA6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porovnanie verejných informačných letákov nahradí hodnotenie zdravotného záznamu spolužiaka.</a:t>
            </a:r>
          </a:p>
        </p:txBody>
      </p:sp>
      <p:sp>
        <p:nvSpPr>
          <p:cNvPr id="7" name="text-34-6">
            <a:extLst xmlns:a="http://schemas.openxmlformats.org/drawingml/2006/main">
              <a:ext uri="{FF2B5EF4-FFF2-40B4-BE49-F238E27FC236}">
                <a16:creationId xmlns:a16="http://schemas.microsoft.com/office/drawing/2014/main" id="{2704D884-D02A-45F7-A41E-6A61941DF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34-7">
            <a:extLst xmlns:a="http://schemas.openxmlformats.org/drawingml/2006/main">
              <a:ext uri="{FF2B5EF4-FFF2-40B4-BE49-F238E27FC236}">
                <a16:creationId xmlns:a16="http://schemas.microsoft.com/office/drawing/2014/main" id="{F0AAFCB8-C245-4C31-A7C4-3E805CB0F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34 / 50</a:t>
            </a:r>
          </a:p>
        </p:txBody>
      </p:sp>
    </p:spTree>
    <p:extLst>
      <p:ext uri="{BB962C8B-B14F-4D97-AF65-F5344CB8AC3E}">
        <p14:creationId xmlns:p14="http://schemas.microsoft.com/office/powerpoint/2010/main" val="12126802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35-0">
            <a:extLst xmlns:a="http://schemas.openxmlformats.org/drawingml/2006/main">
              <a:ext uri="{FF2B5EF4-FFF2-40B4-BE49-F238E27FC236}">
                <a16:creationId xmlns:a16="http://schemas.microsoft.com/office/drawing/2014/main" id="{2EA66EC6-9E40-40D4-A91F-EB54319CF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04  AI v odbore a bezpečné hranice</a:t>
            </a:r>
          </a:p>
        </p:txBody>
      </p:sp>
      <p:sp>
        <p:nvSpPr>
          <p:cNvPr id="2" name="text-35-1">
            <a:extLst xmlns:a="http://schemas.openxmlformats.org/drawingml/2006/main">
              <a:ext uri="{FF2B5EF4-FFF2-40B4-BE49-F238E27FC236}">
                <a16:creationId xmlns:a16="http://schemas.microsoft.com/office/drawing/2014/main" id="{31E3815D-E8D8-4C0C-99E0-E03A7908F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Marketing bez vymyslených sľubov</a:t>
            </a:r>
          </a:p>
        </p:txBody>
      </p:sp>
      <p:sp>
        <p:nvSpPr>
          <p:cNvPr id="3" name="text-35-2">
            <a:extLst xmlns:a="http://schemas.openxmlformats.org/drawingml/2006/main">
              <a:ext uri="{FF2B5EF4-FFF2-40B4-BE49-F238E27FC236}">
                <a16:creationId xmlns:a16="http://schemas.microsoft.com/office/drawing/2014/main" id="{26A94204-3FC1-4919-8058-B790F9892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Návrh obsahu musí rešpektovať skutočné vlastnosti</a:t>
            </a:r>
          </a:p>
        </p:txBody>
      </p:sp>
      <p:sp>
        <p:nvSpPr>
          <p:cNvPr id="4" name="text-35-3">
            <a:extLst xmlns:a="http://schemas.openxmlformats.org/drawingml/2006/main">
              <a:ext uri="{FF2B5EF4-FFF2-40B4-BE49-F238E27FC236}">
                <a16:creationId xmlns:a16="http://schemas.microsoft.com/office/drawing/2014/main" id="{A45ABFFC-DEF7-43D4-883F-1F327B2D2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Nevytváraj falošné recenzie ani zavádzajúci dôkaz</a:t>
            </a:r>
          </a:p>
        </p:txBody>
      </p:sp>
      <p:sp>
        <p:nvSpPr>
          <p:cNvPr id="5" name="text-35-4">
            <a:extLst xmlns:a="http://schemas.openxmlformats.org/drawingml/2006/main">
              <a:ext uri="{FF2B5EF4-FFF2-40B4-BE49-F238E27FC236}">
                <a16:creationId xmlns:a16="http://schemas.microsoft.com/office/drawing/2014/main" id="{D0B7816A-461B-4C29-A57E-BDAA2F159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35-5">
            <a:extLst xmlns:a="http://schemas.openxmlformats.org/drawingml/2006/main">
              <a:ext uri="{FF2B5EF4-FFF2-40B4-BE49-F238E27FC236}">
                <a16:creationId xmlns:a16="http://schemas.microsoft.com/office/drawing/2014/main" id="{18C56CBE-422E-4E34-86C8-9F45042AA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modelová kaviareň neuvádza „najlepšia v meste“, ak pre to nemá žiadny dôkaz.</a:t>
            </a:r>
          </a:p>
        </p:txBody>
      </p:sp>
      <p:sp>
        <p:nvSpPr>
          <p:cNvPr id="7" name="text-35-6">
            <a:extLst xmlns:a="http://schemas.openxmlformats.org/drawingml/2006/main">
              <a:ext uri="{FF2B5EF4-FFF2-40B4-BE49-F238E27FC236}">
                <a16:creationId xmlns:a16="http://schemas.microsoft.com/office/drawing/2014/main" id="{BF2035E6-A922-492E-A672-B73036B87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35-7">
            <a:extLst xmlns:a="http://schemas.openxmlformats.org/drawingml/2006/main">
              <a:ext uri="{FF2B5EF4-FFF2-40B4-BE49-F238E27FC236}">
                <a16:creationId xmlns:a16="http://schemas.microsoft.com/office/drawing/2014/main" id="{6E8E253B-1777-4C27-8178-8DEF577F4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35 / 50</a:t>
            </a:r>
          </a:p>
        </p:txBody>
      </p:sp>
    </p:spTree>
    <p:extLst>
      <p:ext uri="{BB962C8B-B14F-4D97-AF65-F5344CB8AC3E}">
        <p14:creationId xmlns:p14="http://schemas.microsoft.com/office/powerpoint/2010/main" val="30373896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36-0">
            <a:extLst xmlns:a="http://schemas.openxmlformats.org/drawingml/2006/main">
              <a:ext uri="{FF2B5EF4-FFF2-40B4-BE49-F238E27FC236}">
                <a16:creationId xmlns:a16="http://schemas.microsoft.com/office/drawing/2014/main" id="{B75500F3-AB83-4B50-AE1F-6889800C1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04  AI v odbore a bezpečné hranice</a:t>
            </a:r>
          </a:p>
        </p:txBody>
      </p:sp>
      <p:sp>
        <p:nvSpPr>
          <p:cNvPr id="2" name="text-36-1">
            <a:extLst xmlns:a="http://schemas.openxmlformats.org/drawingml/2006/main">
              <a:ext uri="{FF2B5EF4-FFF2-40B4-BE49-F238E27FC236}">
                <a16:creationId xmlns:a16="http://schemas.microsoft.com/office/drawing/2014/main" id="{355AA52C-3654-4C1B-B64D-E26FC6A29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Osobné údaje a tajomstvá</a:t>
            </a:r>
          </a:p>
        </p:txBody>
      </p:sp>
      <p:sp>
        <p:nvSpPr>
          <p:cNvPr id="3" name="text-36-2">
            <a:extLst xmlns:a="http://schemas.openxmlformats.org/drawingml/2006/main">
              <a:ext uri="{FF2B5EF4-FFF2-40B4-BE49-F238E27FC236}">
                <a16:creationId xmlns:a16="http://schemas.microsoft.com/office/drawing/2014/main" id="{E55D859B-9149-4A42-87B4-06DA20E75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Na prototyp stačia fiktívne alebo vhodne schválené údaje</a:t>
            </a:r>
          </a:p>
        </p:txBody>
      </p:sp>
      <p:sp>
        <p:nvSpPr>
          <p:cNvPr id="4" name="text-36-3">
            <a:extLst xmlns:a="http://schemas.openxmlformats.org/drawingml/2006/main">
              <a:ext uri="{FF2B5EF4-FFF2-40B4-BE49-F238E27FC236}">
                <a16:creationId xmlns:a16="http://schemas.microsoft.com/office/drawing/2014/main" id="{01A5A605-EEDA-4E2E-BB82-41BFA520B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Heslá a citlivé záznamy do zadania nevkladaj</a:t>
            </a:r>
          </a:p>
        </p:txBody>
      </p:sp>
      <p:sp>
        <p:nvSpPr>
          <p:cNvPr id="5" name="text-36-4">
            <a:extLst xmlns:a="http://schemas.openxmlformats.org/drawingml/2006/main">
              <a:ext uri="{FF2B5EF4-FFF2-40B4-BE49-F238E27FC236}">
                <a16:creationId xmlns:a16="http://schemas.microsoft.com/office/drawing/2014/main" id="{19247B75-9AF6-484C-97EB-ABDEABF3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36-5">
            <a:extLst xmlns:a="http://schemas.openxmlformats.org/drawingml/2006/main">
              <a:ext uri="{FF2B5EF4-FFF2-40B4-BE49-F238E27FC236}">
                <a16:creationId xmlns:a16="http://schemas.microsoft.com/office/drawing/2014/main" id="{43CCD6D2-BFE4-4A19-8C67-2509FE409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vymyslená zákazka s osobou X nahradí skutočnú faktúru alebo zákaznícky kontakt.</a:t>
            </a:r>
          </a:p>
        </p:txBody>
      </p:sp>
      <p:sp>
        <p:nvSpPr>
          <p:cNvPr id="7" name="text-36-6">
            <a:extLst xmlns:a="http://schemas.openxmlformats.org/drawingml/2006/main">
              <a:ext uri="{FF2B5EF4-FFF2-40B4-BE49-F238E27FC236}">
                <a16:creationId xmlns:a16="http://schemas.microsoft.com/office/drawing/2014/main" id="{E74B29FE-B02B-4C99-848F-2C81F0361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36-7">
            <a:extLst xmlns:a="http://schemas.openxmlformats.org/drawingml/2006/main">
              <a:ext uri="{FF2B5EF4-FFF2-40B4-BE49-F238E27FC236}">
                <a16:creationId xmlns:a16="http://schemas.microsoft.com/office/drawing/2014/main" id="{F50703B2-AEBE-41B2-B318-71380FDDD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36 / 50</a:t>
            </a:r>
          </a:p>
        </p:txBody>
      </p:sp>
    </p:spTree>
    <p:extLst>
      <p:ext uri="{BB962C8B-B14F-4D97-AF65-F5344CB8AC3E}">
        <p14:creationId xmlns:p14="http://schemas.microsoft.com/office/powerpoint/2010/main" val="63429438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37-0">
            <a:extLst xmlns:a="http://schemas.openxmlformats.org/drawingml/2006/main">
              <a:ext uri="{FF2B5EF4-FFF2-40B4-BE49-F238E27FC236}">
                <a16:creationId xmlns:a16="http://schemas.microsoft.com/office/drawing/2014/main" id="{85FFE83E-C6EE-4BC1-A64E-A0029B3DB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04  AI v odbore a bezpečné hranice</a:t>
            </a:r>
          </a:p>
        </p:txBody>
      </p:sp>
      <p:sp>
        <p:nvSpPr>
          <p:cNvPr id="2" name="text-37-1">
            <a:extLst xmlns:a="http://schemas.openxmlformats.org/drawingml/2006/main">
              <a:ext uri="{FF2B5EF4-FFF2-40B4-BE49-F238E27FC236}">
                <a16:creationId xmlns:a16="http://schemas.microsoft.com/office/drawing/2014/main" id="{5190A61A-F85B-4980-AA4A-5B7ED6E38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Predpojatosť a dotknuté osoby</a:t>
            </a:r>
          </a:p>
        </p:txBody>
      </p:sp>
      <p:sp>
        <p:nvSpPr>
          <p:cNvPr id="3" name="text-37-2">
            <a:extLst xmlns:a="http://schemas.openxmlformats.org/drawingml/2006/main">
              <a:ext uri="{FF2B5EF4-FFF2-40B4-BE49-F238E27FC236}">
                <a16:creationId xmlns:a16="http://schemas.microsoft.com/office/drawing/2014/main" id="{F0926979-965B-4507-BD1F-B98149788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Skontroluj, komu môže rozhodnutie pomôcť alebo uškodiť</a:t>
            </a:r>
          </a:p>
        </p:txBody>
      </p:sp>
      <p:sp>
        <p:nvSpPr>
          <p:cNvPr id="4" name="text-37-3">
            <a:extLst xmlns:a="http://schemas.openxmlformats.org/drawingml/2006/main">
              <a:ext uri="{FF2B5EF4-FFF2-40B4-BE49-F238E27FC236}">
                <a16:creationId xmlns:a16="http://schemas.microsoft.com/office/drawing/2014/main" id="{906DAF42-01C8-440A-B771-7824FF4C3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Citlivé poradie či hodnotenie ľudí neautomatizuj</a:t>
            </a:r>
          </a:p>
        </p:txBody>
      </p:sp>
      <p:sp>
        <p:nvSpPr>
          <p:cNvPr id="5" name="text-37-4">
            <a:extLst xmlns:a="http://schemas.openxmlformats.org/drawingml/2006/main">
              <a:ext uri="{FF2B5EF4-FFF2-40B4-BE49-F238E27FC236}">
                <a16:creationId xmlns:a16="http://schemas.microsoft.com/office/drawing/2014/main" id="{70C688DD-1B7C-4AC0-9E3A-9117E6E80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37-5">
            <a:extLst xmlns:a="http://schemas.openxmlformats.org/drawingml/2006/main">
              <a:ext uri="{FF2B5EF4-FFF2-40B4-BE49-F238E27FC236}">
                <a16:creationId xmlns:a16="http://schemas.microsoft.com/office/drawing/2014/main" id="{F86E89FD-CF84-4331-BC2D-FE385D2FD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plán výletu zohľadní dostupnosť trasy, nie modelový odhad schopností konkrétneho žiaka.</a:t>
            </a:r>
          </a:p>
        </p:txBody>
      </p:sp>
      <p:sp>
        <p:nvSpPr>
          <p:cNvPr id="7" name="text-37-6">
            <a:extLst xmlns:a="http://schemas.openxmlformats.org/drawingml/2006/main">
              <a:ext uri="{FF2B5EF4-FFF2-40B4-BE49-F238E27FC236}">
                <a16:creationId xmlns:a16="http://schemas.microsoft.com/office/drawing/2014/main" id="{DF912D8F-0CC8-47A7-B8CE-3400F1EAC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37-7">
            <a:extLst xmlns:a="http://schemas.openxmlformats.org/drawingml/2006/main">
              <a:ext uri="{FF2B5EF4-FFF2-40B4-BE49-F238E27FC236}">
                <a16:creationId xmlns:a16="http://schemas.microsoft.com/office/drawing/2014/main" id="{59C622E8-FD5A-41DE-96E8-0F6623C3E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37 / 50</a:t>
            </a:r>
          </a:p>
        </p:txBody>
      </p:sp>
    </p:spTree>
    <p:extLst>
      <p:ext uri="{BB962C8B-B14F-4D97-AF65-F5344CB8AC3E}">
        <p14:creationId xmlns:p14="http://schemas.microsoft.com/office/powerpoint/2010/main" val="1543490263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38-0">
            <a:extLst xmlns:a="http://schemas.openxmlformats.org/drawingml/2006/main">
              <a:ext uri="{FF2B5EF4-FFF2-40B4-BE49-F238E27FC236}">
                <a16:creationId xmlns:a16="http://schemas.microsoft.com/office/drawing/2014/main" id="{A14742E1-ECAB-40C1-B493-1B1FBD7D6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04  AI v odbore a bezpečné hranice</a:t>
            </a:r>
          </a:p>
        </p:txBody>
      </p:sp>
      <p:sp>
        <p:nvSpPr>
          <p:cNvPr id="2" name="text-38-1">
            <a:extLst xmlns:a="http://schemas.openxmlformats.org/drawingml/2006/main">
              <a:ext uri="{FF2B5EF4-FFF2-40B4-BE49-F238E27FC236}">
                <a16:creationId xmlns:a16="http://schemas.microsoft.com/office/drawing/2014/main" id="{2F320855-4A03-4378-9432-B1F1ED4F0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Pokyny v cudzom materiáli</a:t>
            </a:r>
          </a:p>
        </p:txBody>
      </p:sp>
      <p:sp>
        <p:nvSpPr>
          <p:cNvPr id="3" name="text-38-2">
            <a:extLst xmlns:a="http://schemas.openxmlformats.org/drawingml/2006/main">
              <a:ext uri="{FF2B5EF4-FFF2-40B4-BE49-F238E27FC236}">
                <a16:creationId xmlns:a16="http://schemas.microsoft.com/office/drawing/2014/main" id="{D7C60641-3285-4C99-8953-B216B753B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Analyzovaný obsah nie je oprávnenie meniť pravidlá</a:t>
            </a:r>
          </a:p>
        </p:txBody>
      </p:sp>
      <p:sp>
        <p:nvSpPr>
          <p:cNvPr id="4" name="text-38-3">
            <a:extLst xmlns:a="http://schemas.openxmlformats.org/drawingml/2006/main">
              <a:ext uri="{FF2B5EF4-FFF2-40B4-BE49-F238E27FC236}">
                <a16:creationId xmlns:a16="http://schemas.microsoft.com/office/drawing/2014/main" id="{89DAE3B3-0857-4B05-B480-BBF955040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Podozrivý príkaz odmietni a izoluj</a:t>
            </a:r>
          </a:p>
        </p:txBody>
      </p:sp>
      <p:sp>
        <p:nvSpPr>
          <p:cNvPr id="5" name="text-38-4">
            <a:extLst xmlns:a="http://schemas.openxmlformats.org/drawingml/2006/main">
              <a:ext uri="{FF2B5EF4-FFF2-40B4-BE49-F238E27FC236}">
                <a16:creationId xmlns:a16="http://schemas.microsoft.com/office/drawing/2014/main" id="{D43E20B4-C5B8-49DF-8F89-16694D043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38-5">
            <a:extLst xmlns:a="http://schemas.openxmlformats.org/drawingml/2006/main">
              <a:ext uri="{FF2B5EF4-FFF2-40B4-BE49-F238E27FC236}">
                <a16:creationId xmlns:a16="http://schemas.microsoft.com/office/drawing/2014/main" id="{182E559B-9560-4E27-8271-F6536545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text žiada zverejniť školské heslo, čo sa označí ako neprípustné a neuskutoční.</a:t>
            </a:r>
          </a:p>
        </p:txBody>
      </p:sp>
      <p:sp>
        <p:nvSpPr>
          <p:cNvPr id="7" name="text-38-6">
            <a:extLst xmlns:a="http://schemas.openxmlformats.org/drawingml/2006/main">
              <a:ext uri="{FF2B5EF4-FFF2-40B4-BE49-F238E27FC236}">
                <a16:creationId xmlns:a16="http://schemas.microsoft.com/office/drawing/2014/main" id="{F9B487C4-C05D-42B8-B253-E0688EF83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38-7">
            <a:extLst xmlns:a="http://schemas.openxmlformats.org/drawingml/2006/main">
              <a:ext uri="{FF2B5EF4-FFF2-40B4-BE49-F238E27FC236}">
                <a16:creationId xmlns:a16="http://schemas.microsoft.com/office/drawing/2014/main" id="{12E657C2-3956-45D1-82B2-0690E7537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38 / 50</a:t>
            </a:r>
          </a:p>
        </p:txBody>
      </p:sp>
    </p:spTree>
    <p:extLst>
      <p:ext uri="{BB962C8B-B14F-4D97-AF65-F5344CB8AC3E}">
        <p14:creationId xmlns:p14="http://schemas.microsoft.com/office/powerpoint/2010/main" val="16383204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39-0">
            <a:extLst xmlns:a="http://schemas.openxmlformats.org/drawingml/2006/main">
              <a:ext uri="{FF2B5EF4-FFF2-40B4-BE49-F238E27FC236}">
                <a16:creationId xmlns:a16="http://schemas.microsoft.com/office/drawing/2014/main" id="{71BE3C45-1FFA-432D-95A1-FC3ECA936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04  AI v odbore a bezpečné hranice</a:t>
            </a:r>
          </a:p>
        </p:txBody>
      </p:sp>
      <p:sp>
        <p:nvSpPr>
          <p:cNvPr id="2" name="text-39-1">
            <a:extLst xmlns:a="http://schemas.openxmlformats.org/drawingml/2006/main">
              <a:ext uri="{FF2B5EF4-FFF2-40B4-BE49-F238E27FC236}">
                <a16:creationId xmlns:a16="http://schemas.microsoft.com/office/drawing/2014/main" id="{A7C57F18-036B-450F-9FD0-AA779D73F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Náklad a skutočný prínos</a:t>
            </a:r>
          </a:p>
        </p:txBody>
      </p:sp>
      <p:sp>
        <p:nvSpPr>
          <p:cNvPr id="3" name="text-39-2">
            <a:extLst xmlns:a="http://schemas.openxmlformats.org/drawingml/2006/main">
              <a:ext uri="{FF2B5EF4-FFF2-40B4-BE49-F238E27FC236}">
                <a16:creationId xmlns:a16="http://schemas.microsoft.com/office/drawing/2014/main" id="{768C9D57-AB91-497C-8288-D89B9D45C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Meraj čas vrátane kontroly a opráv</a:t>
            </a:r>
          </a:p>
        </p:txBody>
      </p:sp>
      <p:sp>
        <p:nvSpPr>
          <p:cNvPr id="4" name="text-39-3">
            <a:extLst xmlns:a="http://schemas.openxmlformats.org/drawingml/2006/main">
              <a:ext uri="{FF2B5EF4-FFF2-40B4-BE49-F238E27FC236}">
                <a16:creationId xmlns:a16="http://schemas.microsoft.com/office/drawing/2014/main" id="{8E116635-B96D-4D02-B934-4F1AAAFD1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Lepší výsledok musí spĺňať rovnaké kritériá</a:t>
            </a:r>
          </a:p>
        </p:txBody>
      </p:sp>
      <p:sp>
        <p:nvSpPr>
          <p:cNvPr id="5" name="text-39-4">
            <a:extLst xmlns:a="http://schemas.openxmlformats.org/drawingml/2006/main">
              <a:ext uri="{FF2B5EF4-FFF2-40B4-BE49-F238E27FC236}">
                <a16:creationId xmlns:a16="http://schemas.microsoft.com/office/drawing/2014/main" id="{C36D9540-397F-4F34-A744-0644F36C9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39-5">
            <a:extLst xmlns:a="http://schemas.openxmlformats.org/drawingml/2006/main">
              <a:ext uri="{FF2B5EF4-FFF2-40B4-BE49-F238E27FC236}">
                <a16:creationId xmlns:a16="http://schemas.microsoft.com/office/drawing/2014/main" id="{BF9C277D-941B-44DA-89FE-B0313D088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návrh trvá kratšie, ale ďalšia kontrola odhalí chýbajúce údaje a zaberie čas.</a:t>
            </a:r>
          </a:p>
        </p:txBody>
      </p:sp>
      <p:sp>
        <p:nvSpPr>
          <p:cNvPr id="7" name="text-39-6">
            <a:extLst xmlns:a="http://schemas.openxmlformats.org/drawingml/2006/main">
              <a:ext uri="{FF2B5EF4-FFF2-40B4-BE49-F238E27FC236}">
                <a16:creationId xmlns:a16="http://schemas.microsoft.com/office/drawing/2014/main" id="{BDD451DE-6049-44D4-958D-CAC60A791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39-7">
            <a:extLst xmlns:a="http://schemas.openxmlformats.org/drawingml/2006/main">
              <a:ext uri="{FF2B5EF4-FFF2-40B4-BE49-F238E27FC236}">
                <a16:creationId xmlns:a16="http://schemas.microsoft.com/office/drawing/2014/main" id="{0D0A153A-7C14-461F-8A3A-1AE67D538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39 / 50</a:t>
            </a:r>
          </a:p>
        </p:txBody>
      </p:sp>
    </p:spTree>
    <p:extLst>
      <p:ext uri="{BB962C8B-B14F-4D97-AF65-F5344CB8AC3E}">
        <p14:creationId xmlns:p14="http://schemas.microsoft.com/office/powerpoint/2010/main" val="480174493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40-0">
            <a:extLst xmlns:a="http://schemas.openxmlformats.org/drawingml/2006/main">
              <a:ext uri="{FF2B5EF4-FFF2-40B4-BE49-F238E27FC236}">
                <a16:creationId xmlns:a16="http://schemas.microsoft.com/office/drawing/2014/main" id="{600DF77A-71E2-4E25-A768-095A90BA2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04  AI v odbore a bezpečné hranice</a:t>
            </a:r>
          </a:p>
        </p:txBody>
      </p:sp>
      <p:sp>
        <p:nvSpPr>
          <p:cNvPr id="2" name="text-40-1">
            <a:extLst xmlns:a="http://schemas.openxmlformats.org/drawingml/2006/main">
              <a:ext uri="{FF2B5EF4-FFF2-40B4-BE49-F238E27FC236}">
                <a16:creationId xmlns:a16="http://schemas.microsoft.com/office/drawing/2014/main" id="{A3CDA26A-A4BB-4EB4-9615-E60FCE4DD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Rozhodnutie pokračovať alebo zastaviť</a:t>
            </a:r>
          </a:p>
        </p:txBody>
      </p:sp>
      <p:sp>
        <p:nvSpPr>
          <p:cNvPr id="3" name="text-40-2">
            <a:extLst xmlns:a="http://schemas.openxmlformats.org/drawingml/2006/main">
              <a:ext uri="{FF2B5EF4-FFF2-40B4-BE49-F238E27FC236}">
                <a16:creationId xmlns:a16="http://schemas.microsoft.com/office/drawing/2014/main" id="{57F20C08-4B14-47FD-8619-2FF4F56DB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Urči podmienku prijateľnosti pred skúškou</a:t>
            </a:r>
          </a:p>
        </p:txBody>
      </p:sp>
      <p:sp>
        <p:nvSpPr>
          <p:cNvPr id="4" name="text-40-3">
            <a:extLst xmlns:a="http://schemas.openxmlformats.org/drawingml/2006/main">
              <a:ext uri="{FF2B5EF4-FFF2-40B4-BE49-F238E27FC236}">
                <a16:creationId xmlns:a16="http://schemas.microsoft.com/office/drawing/2014/main" id="{A27131E3-2949-405A-ACDF-7935CDB45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Pri kritickej chybe nepoužívaj priemerné skóre ako výhovorku</a:t>
            </a:r>
          </a:p>
        </p:txBody>
      </p:sp>
      <p:sp>
        <p:nvSpPr>
          <p:cNvPr id="5" name="text-40-4">
            <a:extLst xmlns:a="http://schemas.openxmlformats.org/drawingml/2006/main">
              <a:ext uri="{FF2B5EF4-FFF2-40B4-BE49-F238E27FC236}">
                <a16:creationId xmlns:a16="http://schemas.microsoft.com/office/drawing/2014/main" id="{A98E16D9-AF44-49C7-B0FE-266BF1B67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40-5">
            <a:extLst xmlns:a="http://schemas.openxmlformats.org/drawingml/2006/main">
              <a:ext uri="{FF2B5EF4-FFF2-40B4-BE49-F238E27FC236}">
                <a16:creationId xmlns:a16="http://schemas.microsoft.com/office/drawing/2014/main" id="{94E1E197-0125-48C7-BE94-FF0BE9A55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návrh správ funguje iba ako neodoslaný podklad so schválením učiteľa.</a:t>
            </a:r>
          </a:p>
        </p:txBody>
      </p:sp>
      <p:sp>
        <p:nvSpPr>
          <p:cNvPr id="7" name="text-40-6">
            <a:extLst xmlns:a="http://schemas.openxmlformats.org/drawingml/2006/main">
              <a:ext uri="{FF2B5EF4-FFF2-40B4-BE49-F238E27FC236}">
                <a16:creationId xmlns:a16="http://schemas.microsoft.com/office/drawing/2014/main" id="{F1DB852F-9A3C-4018-A5CF-DF104682C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40-7">
            <a:extLst xmlns:a="http://schemas.openxmlformats.org/drawingml/2006/main">
              <a:ext uri="{FF2B5EF4-FFF2-40B4-BE49-F238E27FC236}">
                <a16:creationId xmlns:a16="http://schemas.microsoft.com/office/drawing/2014/main" id="{30EE8342-909F-4437-A545-6529D0342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40 / 50</a:t>
            </a:r>
          </a:p>
        </p:txBody>
      </p:sp>
    </p:spTree>
    <p:extLst>
      <p:ext uri="{BB962C8B-B14F-4D97-AF65-F5344CB8AC3E}">
        <p14:creationId xmlns:p14="http://schemas.microsoft.com/office/powerpoint/2010/main" val="1904912072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bb81548462419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41-0">
            <a:extLst xmlns:a="http://schemas.openxmlformats.org/drawingml/2006/main">
              <a:ext uri="{FF2B5EF4-FFF2-40B4-BE49-F238E27FC236}">
                <a16:creationId xmlns:a16="http://schemas.microsoft.com/office/drawing/2014/main" id="{8DB0D09C-2118-4890-B98B-105736AA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05  Odborový projekt a obhajoba</a:t>
            </a:r>
          </a:p>
        </p:txBody>
      </p:sp>
      <p:sp>
        <p:nvSpPr>
          <p:cNvPr id="3" name="text-41-1">
            <a:extLst xmlns:a="http://schemas.openxmlformats.org/drawingml/2006/main">
              <a:ext uri="{FF2B5EF4-FFF2-40B4-BE49-F238E27FC236}">
                <a16:creationId xmlns:a16="http://schemas.microsoft.com/office/drawing/2014/main" id="{17289028-0F95-437E-AB97-0B1EF749A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704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Projektový brief</a:t>
            </a:r>
          </a:p>
        </p:txBody>
      </p:sp>
      <p:sp>
        <p:nvSpPr>
          <p:cNvPr id="4" name="text-41-2">
            <a:extLst xmlns:a="http://schemas.openxmlformats.org/drawingml/2006/main">
              <a:ext uri="{FF2B5EF4-FFF2-40B4-BE49-F238E27FC236}">
                <a16:creationId xmlns:a16="http://schemas.microsoft.com/office/drawing/2014/main" id="{42685B19-60C4-4D8E-8CAC-DA720472E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657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Pomenuj problém, používateľa, výstup a hranice</a:t>
            </a:r>
          </a:p>
        </p:txBody>
      </p:sp>
      <p:sp>
        <p:nvSpPr>
          <p:cNvPr id="5" name="text-41-3">
            <a:extLst xmlns:a="http://schemas.openxmlformats.org/drawingml/2006/main">
              <a:ext uri="{FF2B5EF4-FFF2-40B4-BE49-F238E27FC236}">
                <a16:creationId xmlns:a16="http://schemas.microsoft.com/office/drawing/2014/main" id="{3824B22A-20C2-4613-A3F6-C429CA199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657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Zvoľ malý prípad, ktorý dokážeš overiť</a:t>
            </a:r>
          </a:p>
        </p:txBody>
      </p:sp>
      <p:sp>
        <p:nvSpPr>
          <p:cNvPr id="6" name="text-41-4">
            <a:extLst xmlns:a="http://schemas.openxmlformats.org/drawingml/2006/main">
              <a:ext uri="{FF2B5EF4-FFF2-40B4-BE49-F238E27FC236}">
                <a16:creationId xmlns:a16="http://schemas.microsoft.com/office/drawing/2014/main" id="{3154105B-E025-4BCE-A2B1-0ED2EDA0F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7" name="text-41-5">
            <a:extLst xmlns:a="http://schemas.openxmlformats.org/drawingml/2006/main">
              <a:ext uri="{FF2B5EF4-FFF2-40B4-BE49-F238E27FC236}">
                <a16:creationId xmlns:a16="http://schemas.microsoft.com/office/drawing/2014/main" id="{33D4260B-A749-4525-AF60-3A097CBBC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714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návrh odpovede na modelový dopyt bez odoslania, skutočných kontaktov a platobného záväzku.</a:t>
            </a:r>
          </a:p>
        </p:txBody>
      </p:sp>
      <p:sp>
        <p:nvSpPr>
          <p:cNvPr id="8" name="text-41-6">
            <a:extLst xmlns:a="http://schemas.openxmlformats.org/drawingml/2006/main">
              <a:ext uri="{FF2B5EF4-FFF2-40B4-BE49-F238E27FC236}">
                <a16:creationId xmlns:a16="http://schemas.microsoft.com/office/drawing/2014/main" id="{AF09783A-1069-48D3-8060-CDC71F381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9" name="text-41-7">
            <a:extLst xmlns:a="http://schemas.openxmlformats.org/drawingml/2006/main">
              <a:ext uri="{FF2B5EF4-FFF2-40B4-BE49-F238E27FC236}">
                <a16:creationId xmlns:a16="http://schemas.microsoft.com/office/drawing/2014/main" id="{A2D050FC-45A6-406A-80A1-EAC3F9088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41 / 50</a:t>
            </a:r>
          </a:p>
        </p:txBody>
      </p:sp>
    </p:spTree>
    <p:extLst>
      <p:ext uri="{BB962C8B-B14F-4D97-AF65-F5344CB8AC3E}">
        <p14:creationId xmlns:p14="http://schemas.microsoft.com/office/powerpoint/2010/main" val="1691998738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42-0">
            <a:extLst xmlns:a="http://schemas.openxmlformats.org/drawingml/2006/main">
              <a:ext uri="{FF2B5EF4-FFF2-40B4-BE49-F238E27FC236}">
                <a16:creationId xmlns:a16="http://schemas.microsoft.com/office/drawing/2014/main" id="{813E81CD-2EEE-4111-8AE1-37F81E9AD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05  Odborový projekt a obhajoba</a:t>
            </a:r>
          </a:p>
        </p:txBody>
      </p:sp>
      <p:sp>
        <p:nvSpPr>
          <p:cNvPr id="2" name="text-42-1">
            <a:extLst xmlns:a="http://schemas.openxmlformats.org/drawingml/2006/main">
              <a:ext uri="{FF2B5EF4-FFF2-40B4-BE49-F238E27FC236}">
                <a16:creationId xmlns:a16="http://schemas.microsoft.com/office/drawing/2014/main" id="{A3010229-4A5B-428E-A83B-E0DCCC017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Vstupné materiály projektu</a:t>
            </a:r>
          </a:p>
        </p:txBody>
      </p:sp>
      <p:sp>
        <p:nvSpPr>
          <p:cNvPr id="3" name="text-42-2">
            <a:extLst xmlns:a="http://schemas.openxmlformats.org/drawingml/2006/main">
              <a:ext uri="{FF2B5EF4-FFF2-40B4-BE49-F238E27FC236}">
                <a16:creationId xmlns:a16="http://schemas.microsoft.com/office/drawing/2014/main" id="{7F40264D-44DD-4D5C-A28E-74312414C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Vytvor vlastné fiktívne údaje a overené verejné podklady</a:t>
            </a:r>
          </a:p>
        </p:txBody>
      </p:sp>
      <p:sp>
        <p:nvSpPr>
          <p:cNvPr id="4" name="text-42-3">
            <a:extLst xmlns:a="http://schemas.openxmlformats.org/drawingml/2006/main">
              <a:ext uri="{FF2B5EF4-FFF2-40B4-BE49-F238E27FC236}">
                <a16:creationId xmlns:a16="http://schemas.microsoft.com/office/drawing/2014/main" id="{77DDF995-B75B-4E7D-8137-79AC5A848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Zdroj a účel každého vstupu musia byť jasné</a:t>
            </a:r>
          </a:p>
        </p:txBody>
      </p:sp>
      <p:sp>
        <p:nvSpPr>
          <p:cNvPr id="5" name="text-42-4">
            <a:extLst xmlns:a="http://schemas.openxmlformats.org/drawingml/2006/main">
              <a:ext uri="{FF2B5EF4-FFF2-40B4-BE49-F238E27FC236}">
                <a16:creationId xmlns:a16="http://schemas.microsoft.com/office/drawing/2014/main" id="{372C77D9-4F2E-4CF7-983F-80D6E1410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42-5">
            <a:extLst xmlns:a="http://schemas.openxmlformats.org/drawingml/2006/main">
              <a:ext uri="{FF2B5EF4-FFF2-40B4-BE49-F238E27FC236}">
                <a16:creationId xmlns:a16="http://schemas.microsoft.com/office/drawing/2014/main" id="{223634AB-2B64-4816-9137-7D9F44C03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modelový dopyt, schválený cenník vymyslenej služby a šablóna odpovede.</a:t>
            </a:r>
          </a:p>
        </p:txBody>
      </p:sp>
      <p:sp>
        <p:nvSpPr>
          <p:cNvPr id="7" name="text-42-6">
            <a:extLst xmlns:a="http://schemas.openxmlformats.org/drawingml/2006/main">
              <a:ext uri="{FF2B5EF4-FFF2-40B4-BE49-F238E27FC236}">
                <a16:creationId xmlns:a16="http://schemas.microsoft.com/office/drawing/2014/main" id="{3E1AE727-71A6-47AC-A470-66B90217B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42-7">
            <a:extLst xmlns:a="http://schemas.openxmlformats.org/drawingml/2006/main">
              <a:ext uri="{FF2B5EF4-FFF2-40B4-BE49-F238E27FC236}">
                <a16:creationId xmlns:a16="http://schemas.microsoft.com/office/drawing/2014/main" id="{7606494A-084E-41BB-9BF9-90055FC4D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42 / 50</a:t>
            </a:r>
          </a:p>
        </p:txBody>
      </p:sp>
    </p:spTree>
    <p:extLst>
      <p:ext uri="{BB962C8B-B14F-4D97-AF65-F5344CB8AC3E}">
        <p14:creationId xmlns:p14="http://schemas.microsoft.com/office/powerpoint/2010/main" val="1780681936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43-0">
            <a:extLst xmlns:a="http://schemas.openxmlformats.org/drawingml/2006/main">
              <a:ext uri="{FF2B5EF4-FFF2-40B4-BE49-F238E27FC236}">
                <a16:creationId xmlns:a16="http://schemas.microsoft.com/office/drawing/2014/main" id="{471B086D-E231-484B-9067-6CA0A9F04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05  Odborový projekt a obhajoba</a:t>
            </a:r>
          </a:p>
        </p:txBody>
      </p:sp>
      <p:sp>
        <p:nvSpPr>
          <p:cNvPr id="2" name="text-43-1">
            <a:extLst xmlns:a="http://schemas.openxmlformats.org/drawingml/2006/main">
              <a:ext uri="{FF2B5EF4-FFF2-40B4-BE49-F238E27FC236}">
                <a16:creationId xmlns:a16="http://schemas.microsoft.com/office/drawing/2014/main" id="{E3A639F8-7842-4DF0-B123-A9944129C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Prototyp s ľudskou kontrolou</a:t>
            </a:r>
          </a:p>
        </p:txBody>
      </p:sp>
      <p:sp>
        <p:nvSpPr>
          <p:cNvPr id="3" name="text-43-2">
            <a:extLst xmlns:a="http://schemas.openxmlformats.org/drawingml/2006/main">
              <a:ext uri="{FF2B5EF4-FFF2-40B4-BE49-F238E27FC236}">
                <a16:creationId xmlns:a16="http://schemas.microsoft.com/office/drawing/2014/main" id="{99460048-B629-4BE3-AD40-8FB0A3126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Najskôr zobraz návrh, až potom kontrolné rozhodnutie</a:t>
            </a:r>
          </a:p>
        </p:txBody>
      </p:sp>
      <p:sp>
        <p:nvSpPr>
          <p:cNvPr id="4" name="text-43-3">
            <a:extLst xmlns:a="http://schemas.openxmlformats.org/drawingml/2006/main">
              <a:ext uri="{FF2B5EF4-FFF2-40B4-BE49-F238E27FC236}">
                <a16:creationId xmlns:a16="http://schemas.microsoft.com/office/drawing/2014/main" id="{D0393E06-7E7B-40DE-B09A-C036057AB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Skutočné odoslanie alebo zápis nie je súčasťou skúšky</a:t>
            </a:r>
          </a:p>
        </p:txBody>
      </p:sp>
      <p:sp>
        <p:nvSpPr>
          <p:cNvPr id="5" name="diagram-node-43-0">
            <a:extLst xmlns:a="http://schemas.openxmlformats.org/drawingml/2006/main">
              <a:ext uri="{FF2B5EF4-FFF2-40B4-BE49-F238E27FC236}">
                <a16:creationId xmlns:a16="http://schemas.microsoft.com/office/drawing/2014/main" id="{99367C5F-1A17-4786-86CD-E4F8F0160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Fiktívny vstup</a:t>
            </a:r>
          </a:p>
        </p:txBody>
      </p:sp>
      <p:sp>
        <p:nvSpPr>
          <p:cNvPr id="6" name="diagram-node-43-1">
            <a:extLst xmlns:a="http://schemas.openxmlformats.org/drawingml/2006/main">
              <a:ext uri="{FF2B5EF4-FFF2-40B4-BE49-F238E27FC236}">
                <a16:creationId xmlns:a16="http://schemas.microsoft.com/office/drawing/2014/main" id="{1D997E0B-8935-4C79-8860-B78D4DA29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Návrh</a:t>
            </a:r>
          </a:p>
        </p:txBody>
      </p:sp>
      <p:sp>
        <p:nvSpPr>
          <p:cNvPr id="7" name="diagram-node-43-2">
            <a:extLst xmlns:a="http://schemas.openxmlformats.org/drawingml/2006/main">
              <a:ext uri="{FF2B5EF4-FFF2-40B4-BE49-F238E27FC236}">
                <a16:creationId xmlns:a16="http://schemas.microsoft.com/office/drawing/2014/main" id="{03AE3882-0B3A-40B8-82C0-67694E022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Kontrola človeka</a:t>
            </a:r>
          </a:p>
        </p:txBody>
      </p:sp>
      <p:sp>
        <p:nvSpPr>
          <p:cNvPr id="8" name="diagram-node-43-3">
            <a:extLst xmlns:a="http://schemas.openxmlformats.org/drawingml/2006/main">
              <a:ext uri="{FF2B5EF4-FFF2-40B4-BE49-F238E27FC236}">
                <a16:creationId xmlns:a16="http://schemas.microsoft.com/office/drawing/2014/main" id="{F362DD05-11A5-4056-B0EB-48581912D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0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Simulovaný výsledok</a:t>
            </a:r>
          </a:p>
        </p:txBody>
      </p:sp>
      <p:cxnSp>
        <p:nvCxnSpPr>
          <p:cNvPr id="24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30861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5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57912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6" name=""/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84963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sp>
        <p:nvSpPr>
          <p:cNvPr id="12" name="text-43-11">
            <a:extLst xmlns:a="http://schemas.openxmlformats.org/drawingml/2006/main">
              <a:ext uri="{FF2B5EF4-FFF2-40B4-BE49-F238E27FC236}">
                <a16:creationId xmlns:a16="http://schemas.microsoft.com/office/drawing/2014/main" id="{18711415-D000-438E-A9A7-67CB1F9DC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13" name="text-43-12">
            <a:extLst xmlns:a="http://schemas.openxmlformats.org/drawingml/2006/main">
              <a:ext uri="{FF2B5EF4-FFF2-40B4-BE49-F238E27FC236}">
                <a16:creationId xmlns:a16="http://schemas.microsoft.com/office/drawing/2014/main" id="{754E26E3-D3E9-4525-9A9A-667F00648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odpoveď sa zobrazí na papieri a učiteľ označí opravu pred modelovým schválením.</a:t>
            </a:r>
          </a:p>
        </p:txBody>
      </p:sp>
      <p:sp>
        <p:nvSpPr>
          <p:cNvPr id="14" name="text-43-13">
            <a:extLst xmlns:a="http://schemas.openxmlformats.org/drawingml/2006/main">
              <a:ext uri="{FF2B5EF4-FFF2-40B4-BE49-F238E27FC236}">
                <a16:creationId xmlns:a16="http://schemas.microsoft.com/office/drawing/2014/main" id="{935AE0C7-F9AA-4B52-99BB-29762C597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15" name="text-43-14">
            <a:extLst xmlns:a="http://schemas.openxmlformats.org/drawingml/2006/main">
              <a:ext uri="{FF2B5EF4-FFF2-40B4-BE49-F238E27FC236}">
                <a16:creationId xmlns:a16="http://schemas.microsoft.com/office/drawing/2014/main" id="{F4F1B7E3-9600-468A-B531-ECA6C1445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43 / 50</a:t>
            </a:r>
          </a:p>
        </p:txBody>
      </p:sp>
    </p:spTree>
    <p:extLst>
      <p:ext uri="{BB962C8B-B14F-4D97-AF65-F5344CB8AC3E}">
        <p14:creationId xmlns:p14="http://schemas.microsoft.com/office/powerpoint/2010/main" val="2076357413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44-0">
            <a:extLst xmlns:a="http://schemas.openxmlformats.org/drawingml/2006/main">
              <a:ext uri="{FF2B5EF4-FFF2-40B4-BE49-F238E27FC236}">
                <a16:creationId xmlns:a16="http://schemas.microsoft.com/office/drawing/2014/main" id="{3225199B-CCD8-4748-B321-FEFEA4673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05  Odborový projekt a obhajoba</a:t>
            </a:r>
          </a:p>
        </p:txBody>
      </p:sp>
      <p:sp>
        <p:nvSpPr>
          <p:cNvPr id="2" name="text-44-1">
            <a:extLst xmlns:a="http://schemas.openxmlformats.org/drawingml/2006/main">
              <a:ext uri="{FF2B5EF4-FFF2-40B4-BE49-F238E27FC236}">
                <a16:creationId xmlns:a16="http://schemas.microsoft.com/office/drawing/2014/main" id="{509F657A-A1B3-40F9-A45E-AD303CB03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Reprezentatívne skúšky</a:t>
            </a:r>
          </a:p>
        </p:txBody>
      </p:sp>
      <p:sp>
        <p:nvSpPr>
          <p:cNvPr id="3" name="text-44-2">
            <a:extLst xmlns:a="http://schemas.openxmlformats.org/drawingml/2006/main">
              <a:ext uri="{FF2B5EF4-FFF2-40B4-BE49-F238E27FC236}">
                <a16:creationId xmlns:a16="http://schemas.microsoft.com/office/drawing/2014/main" id="{E1323A6B-46C0-4C6D-AF0F-2E59A093B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Zahrň úplný, chýbajúci a rozporný vstup</a:t>
            </a:r>
          </a:p>
        </p:txBody>
      </p:sp>
      <p:sp>
        <p:nvSpPr>
          <p:cNvPr id="4" name="text-44-3">
            <a:extLst xmlns:a="http://schemas.openxmlformats.org/drawingml/2006/main">
              <a:ext uri="{FF2B5EF4-FFF2-40B4-BE49-F238E27FC236}">
                <a16:creationId xmlns:a16="http://schemas.microsoft.com/office/drawing/2014/main" id="{B828F403-1CD2-49DE-8E85-4098AB4A4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Over aj nevhodný požadovaný krok</a:t>
            </a:r>
          </a:p>
        </p:txBody>
      </p:sp>
      <p:sp>
        <p:nvSpPr>
          <p:cNvPr id="5" name="text-44-4">
            <a:extLst xmlns:a="http://schemas.openxmlformats.org/drawingml/2006/main">
              <a:ext uri="{FF2B5EF4-FFF2-40B4-BE49-F238E27FC236}">
                <a16:creationId xmlns:a16="http://schemas.microsoft.com/office/drawing/2014/main" id="{D2031D52-7791-487F-99B4-49FFED40C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44-5">
            <a:extLst xmlns:a="http://schemas.openxmlformats.org/drawingml/2006/main">
              <a:ext uri="{FF2B5EF4-FFF2-40B4-BE49-F238E27FC236}">
                <a16:creationId xmlns:a16="http://schemas.microsoft.com/office/drawing/2014/main" id="{0D1CCB04-384C-4A3D-9B3B-D29E717B5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chýbajúca cena má viesť k otázke, nie k vymyslenému číslu v ponuke.</a:t>
            </a:r>
          </a:p>
        </p:txBody>
      </p:sp>
      <p:sp>
        <p:nvSpPr>
          <p:cNvPr id="7" name="text-44-6">
            <a:extLst xmlns:a="http://schemas.openxmlformats.org/drawingml/2006/main">
              <a:ext uri="{FF2B5EF4-FFF2-40B4-BE49-F238E27FC236}">
                <a16:creationId xmlns:a16="http://schemas.microsoft.com/office/drawing/2014/main" id="{3CD331A4-F071-4327-971D-551E2F37F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44-7">
            <a:extLst xmlns:a="http://schemas.openxmlformats.org/drawingml/2006/main">
              <a:ext uri="{FF2B5EF4-FFF2-40B4-BE49-F238E27FC236}">
                <a16:creationId xmlns:a16="http://schemas.microsoft.com/office/drawing/2014/main" id="{B647A4AC-6C93-47D3-B183-753887277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44 / 50</a:t>
            </a:r>
          </a:p>
        </p:txBody>
      </p:sp>
    </p:spTree>
    <p:extLst>
      <p:ext uri="{BB962C8B-B14F-4D97-AF65-F5344CB8AC3E}">
        <p14:creationId xmlns:p14="http://schemas.microsoft.com/office/powerpoint/2010/main" val="1762329841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45-0">
            <a:extLst xmlns:a="http://schemas.openxmlformats.org/drawingml/2006/main">
              <a:ext uri="{FF2B5EF4-FFF2-40B4-BE49-F238E27FC236}">
                <a16:creationId xmlns:a16="http://schemas.microsoft.com/office/drawing/2014/main" id="{A9AD5C55-1401-4225-A47C-F801CA31C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05  Odborový projekt a obhajoba</a:t>
            </a:r>
          </a:p>
        </p:txBody>
      </p:sp>
      <p:sp>
        <p:nvSpPr>
          <p:cNvPr id="2" name="text-45-1">
            <a:extLst xmlns:a="http://schemas.openxmlformats.org/drawingml/2006/main">
              <a:ext uri="{FF2B5EF4-FFF2-40B4-BE49-F238E27FC236}">
                <a16:creationId xmlns:a16="http://schemas.microsoft.com/office/drawing/2014/main" id="{F486FF78-DC24-4EA3-96BC-50DDAF4A6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Výsledok skúšky s dôkazom</a:t>
            </a:r>
          </a:p>
        </p:txBody>
      </p:sp>
      <p:sp>
        <p:nvSpPr>
          <p:cNvPr id="3" name="text-45-2">
            <a:extLst xmlns:a="http://schemas.openxmlformats.org/drawingml/2006/main">
              <a:ext uri="{FF2B5EF4-FFF2-40B4-BE49-F238E27FC236}">
                <a16:creationId xmlns:a16="http://schemas.microsoft.com/office/drawing/2014/main" id="{39D8F480-8FDA-4D1F-80EF-F1E33367F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Zapíš vstup, výsledok, chybu a opravu</a:t>
            </a:r>
          </a:p>
        </p:txBody>
      </p:sp>
      <p:sp>
        <p:nvSpPr>
          <p:cNvPr id="4" name="text-45-3">
            <a:extLst xmlns:a="http://schemas.openxmlformats.org/drawingml/2006/main">
              <a:ext uri="{FF2B5EF4-FFF2-40B4-BE49-F238E27FC236}">
                <a16:creationId xmlns:a16="http://schemas.microsoft.com/office/drawing/2014/main" id="{69C860AD-19CB-4B5D-8677-B6ED03DB3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Úspech stránky alebo pekný text nie je hodnotenie správnosti</a:t>
            </a:r>
          </a:p>
        </p:txBody>
      </p:sp>
      <p:sp>
        <p:nvSpPr>
          <p:cNvPr id="5" name="text-45-4">
            <a:extLst xmlns:a="http://schemas.openxmlformats.org/drawingml/2006/main">
              <a:ext uri="{FF2B5EF4-FFF2-40B4-BE49-F238E27FC236}">
                <a16:creationId xmlns:a16="http://schemas.microsoft.com/office/drawing/2014/main" id="{50F8AF06-5475-40C3-88BC-A45E104A1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45-5">
            <a:extLst xmlns:a="http://schemas.openxmlformats.org/drawingml/2006/main">
              <a:ext uri="{FF2B5EF4-FFF2-40B4-BE49-F238E27FC236}">
                <a16:creationId xmlns:a16="http://schemas.microsoft.com/office/drawing/2014/main" id="{A25DFED8-A863-4B22-A0F3-7AEE5B565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prototyp najprv vymyslel termín; po úprave označí chýbajúci údaj a žiada doplnenie.</a:t>
            </a:r>
          </a:p>
        </p:txBody>
      </p:sp>
      <p:sp>
        <p:nvSpPr>
          <p:cNvPr id="7" name="text-45-6">
            <a:extLst xmlns:a="http://schemas.openxmlformats.org/drawingml/2006/main">
              <a:ext uri="{FF2B5EF4-FFF2-40B4-BE49-F238E27FC236}">
                <a16:creationId xmlns:a16="http://schemas.microsoft.com/office/drawing/2014/main" id="{A0B0F2E6-A2C3-4F4F-AF03-0FC2FE855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45-7">
            <a:extLst xmlns:a="http://schemas.openxmlformats.org/drawingml/2006/main">
              <a:ext uri="{FF2B5EF4-FFF2-40B4-BE49-F238E27FC236}">
                <a16:creationId xmlns:a16="http://schemas.microsoft.com/office/drawing/2014/main" id="{2D91CDE4-CD9C-4DD2-98A8-4A016887B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45 / 50</a:t>
            </a:r>
          </a:p>
        </p:txBody>
      </p:sp>
    </p:spTree>
    <p:extLst>
      <p:ext uri="{BB962C8B-B14F-4D97-AF65-F5344CB8AC3E}">
        <p14:creationId xmlns:p14="http://schemas.microsoft.com/office/powerpoint/2010/main" val="128847506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46-0">
            <a:extLst xmlns:a="http://schemas.openxmlformats.org/drawingml/2006/main">
              <a:ext uri="{FF2B5EF4-FFF2-40B4-BE49-F238E27FC236}">
                <a16:creationId xmlns:a16="http://schemas.microsoft.com/office/drawing/2014/main" id="{C2791675-E6D0-4C44-90CB-5D3F8BFF5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05  Odborový projekt a obhajoba</a:t>
            </a:r>
          </a:p>
        </p:txBody>
      </p:sp>
      <p:sp>
        <p:nvSpPr>
          <p:cNvPr id="2" name="text-46-1">
            <a:extLst xmlns:a="http://schemas.openxmlformats.org/drawingml/2006/main">
              <a:ext uri="{FF2B5EF4-FFF2-40B4-BE49-F238E27FC236}">
                <a16:creationId xmlns:a16="http://schemas.microsoft.com/office/drawing/2014/main" id="{1E596B3F-9F93-4097-BB72-158C6A515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Meranie práce a kvality</a:t>
            </a:r>
          </a:p>
        </p:txBody>
      </p:sp>
      <p:sp>
        <p:nvSpPr>
          <p:cNvPr id="3" name="text-46-2">
            <a:extLst xmlns:a="http://schemas.openxmlformats.org/drawingml/2006/main">
              <a:ext uri="{FF2B5EF4-FFF2-40B4-BE49-F238E27FC236}">
                <a16:creationId xmlns:a16="http://schemas.microsoft.com/office/drawing/2014/main" id="{F84224E8-AD41-41E5-997E-5108D0048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Porovnávaj rovnakú úlohu s rovnakým kontrolným hárkom</a:t>
            </a:r>
          </a:p>
        </p:txBody>
      </p:sp>
      <p:sp>
        <p:nvSpPr>
          <p:cNvPr id="4" name="text-46-3">
            <a:extLst xmlns:a="http://schemas.openxmlformats.org/drawingml/2006/main">
              <a:ext uri="{FF2B5EF4-FFF2-40B4-BE49-F238E27FC236}">
                <a16:creationId xmlns:a16="http://schemas.microsoft.com/office/drawing/2014/main" id="{3D0A5A88-4D34-4E6F-9BB4-2C02CD4B9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295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Vysvetli obmedzenia malej školskej skúšky</a:t>
            </a:r>
          </a:p>
        </p:txBody>
      </p:sp>
      <p:sp>
        <p:nvSpPr>
          <p:cNvPr id="5" name="diagram-node-46-0">
            <a:extLst xmlns:a="http://schemas.openxmlformats.org/drawingml/2006/main">
              <a:ext uri="{FF2B5EF4-FFF2-40B4-BE49-F238E27FC236}">
                <a16:creationId xmlns:a16="http://schemas.microsoft.com/office/drawing/2014/main" id="{08D877B9-A314-4B49-84B7-32078C27C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Rovnaká úloha</a:t>
            </a:r>
          </a:p>
        </p:txBody>
      </p:sp>
      <p:sp>
        <p:nvSpPr>
          <p:cNvPr id="6" name="diagram-node-46-1">
            <a:extLst xmlns:a="http://schemas.openxmlformats.org/drawingml/2006/main">
              <a:ext uri="{FF2B5EF4-FFF2-40B4-BE49-F238E27FC236}">
                <a16:creationId xmlns:a16="http://schemas.microsoft.com/office/drawing/2014/main" id="{E28F6A6B-E650-4B7A-B392-C08948AC5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Čas a kontrola</a:t>
            </a:r>
          </a:p>
        </p:txBody>
      </p:sp>
      <p:sp>
        <p:nvSpPr>
          <p:cNvPr id="7" name="diagram-node-46-2">
            <a:extLst xmlns:a="http://schemas.openxmlformats.org/drawingml/2006/main">
              <a:ext uri="{FF2B5EF4-FFF2-40B4-BE49-F238E27FC236}">
                <a16:creationId xmlns:a16="http://schemas.microsoft.com/office/drawing/2014/main" id="{5D1B6FBD-81A6-4643-B268-4AAC5B33D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A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Kvalita a chyby</a:t>
            </a:r>
          </a:p>
        </p:txBody>
      </p:sp>
      <p:sp>
        <p:nvSpPr>
          <p:cNvPr id="8" name="diagram-node-46-3">
            <a:extLst xmlns:a="http://schemas.openxmlformats.org/drawingml/2006/main">
              <a:ext uri="{FF2B5EF4-FFF2-40B4-BE49-F238E27FC236}">
                <a16:creationId xmlns:a16="http://schemas.microsoft.com/office/drawing/2014/main" id="{39FD5CFB-97F6-4177-96A8-434596DA0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800475"/>
            <a:ext cx="2400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0"/>
          </a:solidFill>
          <a:ln xmlns:a="http://schemas.openxmlformats.org/drawingml/2006/main" w="9525">
            <a:solidFill>
              <a:srgbClr val="C3D5D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Primeraný záver</a:t>
            </a:r>
          </a:p>
        </p:txBody>
      </p:sp>
      <p:cxnSp>
        <p:nvCxnSpPr>
          <p:cNvPr id="24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30861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5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57912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cxnSp>
        <p:nvCxnSpPr>
          <p:cNvPr id="26" name=""/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8496300" y="4171950"/>
            <a:ext cx="3048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16130"/>
            </a:solidFill>
            <a:tailEnd type="arrow" w="med" len="med"/>
          </a:ln>
        </p:spPr>
      </p:cxnSp>
      <p:sp>
        <p:nvSpPr>
          <p:cNvPr id="12" name="text-46-11">
            <a:extLst xmlns:a="http://schemas.openxmlformats.org/drawingml/2006/main">
              <a:ext uri="{FF2B5EF4-FFF2-40B4-BE49-F238E27FC236}">
                <a16:creationId xmlns:a16="http://schemas.microsoft.com/office/drawing/2014/main" id="{E6A1A82B-9A39-45A4-99CF-3A03E1756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13" name="text-46-12">
            <a:extLst xmlns:a="http://schemas.openxmlformats.org/drawingml/2006/main">
              <a:ext uri="{FF2B5EF4-FFF2-40B4-BE49-F238E27FC236}">
                <a16:creationId xmlns:a16="http://schemas.microsoft.com/office/drawing/2014/main" id="{D621F929-10D1-43E0-951C-07DC6F1DF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dva modelové dopyty ukazujú výsledok skúšky, nie predpoveď úspor všetkých zákazníkov.</a:t>
            </a:r>
          </a:p>
        </p:txBody>
      </p:sp>
      <p:sp>
        <p:nvSpPr>
          <p:cNvPr id="14" name="text-46-13">
            <a:extLst xmlns:a="http://schemas.openxmlformats.org/drawingml/2006/main">
              <a:ext uri="{FF2B5EF4-FFF2-40B4-BE49-F238E27FC236}">
                <a16:creationId xmlns:a16="http://schemas.microsoft.com/office/drawing/2014/main" id="{1CE975B8-1064-4014-BCAE-1CF43C749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15" name="text-46-14">
            <a:extLst xmlns:a="http://schemas.openxmlformats.org/drawingml/2006/main">
              <a:ext uri="{FF2B5EF4-FFF2-40B4-BE49-F238E27FC236}">
                <a16:creationId xmlns:a16="http://schemas.microsoft.com/office/drawing/2014/main" id="{115073E3-47DC-4AD7-B352-86F4AEA1E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46 / 50</a:t>
            </a:r>
          </a:p>
        </p:txBody>
      </p:sp>
    </p:spTree>
    <p:extLst>
      <p:ext uri="{BB962C8B-B14F-4D97-AF65-F5344CB8AC3E}">
        <p14:creationId xmlns:p14="http://schemas.microsoft.com/office/powerpoint/2010/main" val="1006429755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47-0">
            <a:extLst xmlns:a="http://schemas.openxmlformats.org/drawingml/2006/main">
              <a:ext uri="{FF2B5EF4-FFF2-40B4-BE49-F238E27FC236}">
                <a16:creationId xmlns:a16="http://schemas.microsoft.com/office/drawing/2014/main" id="{B99AF5DC-E3B1-494C-B7BA-F69BBB4BE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05  Odborový projekt a obhajoba</a:t>
            </a:r>
          </a:p>
        </p:txBody>
      </p:sp>
      <p:sp>
        <p:nvSpPr>
          <p:cNvPr id="2" name="text-47-1">
            <a:extLst xmlns:a="http://schemas.openxmlformats.org/drawingml/2006/main">
              <a:ext uri="{FF2B5EF4-FFF2-40B4-BE49-F238E27FC236}">
                <a16:creationId xmlns:a16="http://schemas.microsoft.com/office/drawing/2014/main" id="{27ABE6FD-2AF6-4523-86A8-09C2B04A0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Projektový poster</a:t>
            </a:r>
          </a:p>
        </p:txBody>
      </p:sp>
      <p:sp>
        <p:nvSpPr>
          <p:cNvPr id="3" name="text-47-2">
            <a:extLst xmlns:a="http://schemas.openxmlformats.org/drawingml/2006/main">
              <a:ext uri="{FF2B5EF4-FFF2-40B4-BE49-F238E27FC236}">
                <a16:creationId xmlns:a16="http://schemas.microsoft.com/office/drawing/2014/main" id="{7A808365-9D3D-45E4-8590-7317E15D1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Ukáž problém, postup, dôkazy a hranice</a:t>
            </a:r>
          </a:p>
        </p:txBody>
      </p:sp>
      <p:sp>
        <p:nvSpPr>
          <p:cNvPr id="4" name="text-47-3">
            <a:extLst xmlns:a="http://schemas.openxmlformats.org/drawingml/2006/main">
              <a:ext uri="{FF2B5EF4-FFF2-40B4-BE49-F238E27FC236}">
                <a16:creationId xmlns:a16="http://schemas.microsoft.com/office/drawing/2014/main" id="{7DDF344A-79EB-43DE-8C41-24C5E0810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Graf aj číslo musí mať jasný pôvod</a:t>
            </a:r>
          </a:p>
        </p:txBody>
      </p:sp>
      <p:sp>
        <p:nvSpPr>
          <p:cNvPr id="5" name="text-47-4">
            <a:extLst xmlns:a="http://schemas.openxmlformats.org/drawingml/2006/main">
              <a:ext uri="{FF2B5EF4-FFF2-40B4-BE49-F238E27FC236}">
                <a16:creationId xmlns:a16="http://schemas.microsoft.com/office/drawing/2014/main" id="{59B0782D-EF93-45C8-8AFE-3A2F2718E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47-5">
            <a:extLst xmlns:a="http://schemas.openxmlformats.org/drawingml/2006/main">
              <a:ext uri="{FF2B5EF4-FFF2-40B4-BE49-F238E27FC236}">
                <a16:creationId xmlns:a16="http://schemas.microsoft.com/office/drawing/2014/main" id="{36CBBBD9-C9EB-4E1B-B439-A68D242CF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modelový proces má štyri kroky a viditeľný bod, kde návrh schvaľuje človek.</a:t>
            </a:r>
          </a:p>
        </p:txBody>
      </p:sp>
      <p:sp>
        <p:nvSpPr>
          <p:cNvPr id="7" name="text-47-6">
            <a:extLst xmlns:a="http://schemas.openxmlformats.org/drawingml/2006/main">
              <a:ext uri="{FF2B5EF4-FFF2-40B4-BE49-F238E27FC236}">
                <a16:creationId xmlns:a16="http://schemas.microsoft.com/office/drawing/2014/main" id="{B3C77F9C-896E-4E3D-AF6E-B64F0E12E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47-7">
            <a:extLst xmlns:a="http://schemas.openxmlformats.org/drawingml/2006/main">
              <a:ext uri="{FF2B5EF4-FFF2-40B4-BE49-F238E27FC236}">
                <a16:creationId xmlns:a16="http://schemas.microsoft.com/office/drawing/2014/main" id="{9F924B2B-88AD-4C1E-8721-5DD75C532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47 / 50</a:t>
            </a:r>
          </a:p>
        </p:txBody>
      </p:sp>
    </p:spTree>
    <p:extLst>
      <p:ext uri="{BB962C8B-B14F-4D97-AF65-F5344CB8AC3E}">
        <p14:creationId xmlns:p14="http://schemas.microsoft.com/office/powerpoint/2010/main" val="20765676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48-0">
            <a:extLst xmlns:a="http://schemas.openxmlformats.org/drawingml/2006/main">
              <a:ext uri="{FF2B5EF4-FFF2-40B4-BE49-F238E27FC236}">
                <a16:creationId xmlns:a16="http://schemas.microsoft.com/office/drawing/2014/main" id="{8BB0AB47-E7A4-4D78-8A17-8640183B9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05  Odborový projekt a obhajoba</a:t>
            </a:r>
          </a:p>
        </p:txBody>
      </p:sp>
      <p:sp>
        <p:nvSpPr>
          <p:cNvPr id="2" name="text-48-1">
            <a:extLst xmlns:a="http://schemas.openxmlformats.org/drawingml/2006/main">
              <a:ext uri="{FF2B5EF4-FFF2-40B4-BE49-F238E27FC236}">
                <a16:creationId xmlns:a16="http://schemas.microsoft.com/office/drawing/2014/main" id="{09F3A81D-9AF7-4D03-8879-4628A5559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Transparentný záverečný balík</a:t>
            </a:r>
          </a:p>
        </p:txBody>
      </p:sp>
      <p:sp>
        <p:nvSpPr>
          <p:cNvPr id="3" name="text-48-2">
            <a:extLst xmlns:a="http://schemas.openxmlformats.org/drawingml/2006/main">
              <a:ext uri="{FF2B5EF4-FFF2-40B4-BE49-F238E27FC236}">
                <a16:creationId xmlns:a16="http://schemas.microsoft.com/office/drawing/2014/main" id="{35CA5A4C-282B-4F2C-AC66-9A42E3393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Odovzdaj zdroje, záznam AI a skúšobné výsledky</a:t>
            </a:r>
          </a:p>
        </p:txBody>
      </p:sp>
      <p:sp>
        <p:nvSpPr>
          <p:cNvPr id="4" name="text-48-3">
            <a:extLst xmlns:a="http://schemas.openxmlformats.org/drawingml/2006/main">
              <a:ext uri="{FF2B5EF4-FFF2-40B4-BE49-F238E27FC236}">
                <a16:creationId xmlns:a16="http://schemas.microsoft.com/office/drawing/2014/main" id="{E0BB411E-FD90-4BE9-8000-E39CA4D8C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Zaznač otvorené otázky a vlastné rozhodnutia</a:t>
            </a:r>
          </a:p>
        </p:txBody>
      </p:sp>
      <p:sp>
        <p:nvSpPr>
          <p:cNvPr id="5" name="text-48-4">
            <a:extLst xmlns:a="http://schemas.openxmlformats.org/drawingml/2006/main">
              <a:ext uri="{FF2B5EF4-FFF2-40B4-BE49-F238E27FC236}">
                <a16:creationId xmlns:a16="http://schemas.microsoft.com/office/drawing/2014/main" id="{782A598B-9E91-4A56-913B-AFD6F7DD9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48-5">
            <a:extLst xmlns:a="http://schemas.openxmlformats.org/drawingml/2006/main">
              <a:ext uri="{FF2B5EF4-FFF2-40B4-BE49-F238E27FC236}">
                <a16:creationId xmlns:a16="http://schemas.microsoft.com/office/drawing/2014/main" id="{E94A932C-1EBC-41C2-B208-4A4626B9D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denník uvádza odmietnutú citáciu, opravený údaj a nevykonanú integráciu bez prikrášlenia.</a:t>
            </a:r>
          </a:p>
        </p:txBody>
      </p:sp>
      <p:sp>
        <p:nvSpPr>
          <p:cNvPr id="7" name="text-48-6">
            <a:extLst xmlns:a="http://schemas.openxmlformats.org/drawingml/2006/main">
              <a:ext uri="{FF2B5EF4-FFF2-40B4-BE49-F238E27FC236}">
                <a16:creationId xmlns:a16="http://schemas.microsoft.com/office/drawing/2014/main" id="{EA4CF72A-159E-4DA0-834C-9505E47C4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48-7">
            <a:extLst xmlns:a="http://schemas.openxmlformats.org/drawingml/2006/main">
              <a:ext uri="{FF2B5EF4-FFF2-40B4-BE49-F238E27FC236}">
                <a16:creationId xmlns:a16="http://schemas.microsoft.com/office/drawing/2014/main" id="{D0490DA1-BB98-4714-8BB1-13C49877E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48 / 50</a:t>
            </a:r>
          </a:p>
        </p:txBody>
      </p:sp>
    </p:spTree>
    <p:extLst>
      <p:ext uri="{BB962C8B-B14F-4D97-AF65-F5344CB8AC3E}">
        <p14:creationId xmlns:p14="http://schemas.microsoft.com/office/powerpoint/2010/main" val="1744527801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49-0">
            <a:extLst xmlns:a="http://schemas.openxmlformats.org/drawingml/2006/main">
              <a:ext uri="{FF2B5EF4-FFF2-40B4-BE49-F238E27FC236}">
                <a16:creationId xmlns:a16="http://schemas.microsoft.com/office/drawing/2014/main" id="{3D105388-5802-4A41-9AED-B7F656A0B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05  Odborový projekt a obhajoba</a:t>
            </a:r>
          </a:p>
        </p:txBody>
      </p:sp>
      <p:sp>
        <p:nvSpPr>
          <p:cNvPr id="2" name="text-49-1">
            <a:extLst xmlns:a="http://schemas.openxmlformats.org/drawingml/2006/main">
              <a:ext uri="{FF2B5EF4-FFF2-40B4-BE49-F238E27FC236}">
                <a16:creationId xmlns:a16="http://schemas.microsoft.com/office/drawing/2014/main" id="{9415D988-6C7A-4483-B025-E481AB20A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Ústna obhajoba projektu</a:t>
            </a:r>
          </a:p>
        </p:txBody>
      </p:sp>
      <p:sp>
        <p:nvSpPr>
          <p:cNvPr id="3" name="text-49-2">
            <a:extLst xmlns:a="http://schemas.openxmlformats.org/drawingml/2006/main">
              <a:ext uri="{FF2B5EF4-FFF2-40B4-BE49-F238E27FC236}">
                <a16:creationId xmlns:a16="http://schemas.microsoft.com/office/drawing/2014/main" id="{239E7F17-5A28-44A3-AAD1-848C933D8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Vysvetli hranicu automatizácie a význam jedného testu</a:t>
            </a:r>
          </a:p>
        </p:txBody>
      </p:sp>
      <p:sp>
        <p:nvSpPr>
          <p:cNvPr id="4" name="text-49-3">
            <a:extLst xmlns:a="http://schemas.openxmlformats.org/drawingml/2006/main">
              <a:ext uri="{FF2B5EF4-FFF2-40B4-BE49-F238E27FC236}">
                <a16:creationId xmlns:a16="http://schemas.microsoft.com/office/drawing/2014/main" id="{969CBFCD-4E1E-40DE-B2D6-E2233C6CC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Priznaj slabinu a navrhni primeranú opravu</a:t>
            </a:r>
          </a:p>
        </p:txBody>
      </p:sp>
      <p:sp>
        <p:nvSpPr>
          <p:cNvPr id="5" name="text-49-4">
            <a:extLst xmlns:a="http://schemas.openxmlformats.org/drawingml/2006/main">
              <a:ext uri="{FF2B5EF4-FFF2-40B4-BE49-F238E27FC236}">
                <a16:creationId xmlns:a16="http://schemas.microsoft.com/office/drawing/2014/main" id="{D6CB3FD2-F5E5-4650-B90E-EB4FE9021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49-5">
            <a:extLst xmlns:a="http://schemas.openxmlformats.org/drawingml/2006/main">
              <a:ext uri="{FF2B5EF4-FFF2-40B4-BE49-F238E27FC236}">
                <a16:creationId xmlns:a16="http://schemas.microsoft.com/office/drawing/2014/main" id="{30869C04-6664-4916-90EB-F99CFB96A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študent ukáže, prečo prototyp neodosiela správy a ako overil chýbajúci údaj.</a:t>
            </a:r>
          </a:p>
        </p:txBody>
      </p:sp>
      <p:sp>
        <p:nvSpPr>
          <p:cNvPr id="7" name="text-49-6">
            <a:extLst xmlns:a="http://schemas.openxmlformats.org/drawingml/2006/main">
              <a:ext uri="{FF2B5EF4-FFF2-40B4-BE49-F238E27FC236}">
                <a16:creationId xmlns:a16="http://schemas.microsoft.com/office/drawing/2014/main" id="{4A360C71-CE5D-4E95-82B3-4A367FB2C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49-7">
            <a:extLst xmlns:a="http://schemas.openxmlformats.org/drawingml/2006/main">
              <a:ext uri="{FF2B5EF4-FFF2-40B4-BE49-F238E27FC236}">
                <a16:creationId xmlns:a16="http://schemas.microsoft.com/office/drawing/2014/main" id="{52A51AAB-C7DF-4AFC-9A67-0206FD650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49 / 50</a:t>
            </a:r>
          </a:p>
        </p:txBody>
      </p:sp>
    </p:spTree>
    <p:extLst>
      <p:ext uri="{BB962C8B-B14F-4D97-AF65-F5344CB8AC3E}">
        <p14:creationId xmlns:p14="http://schemas.microsoft.com/office/powerpoint/2010/main" val="428554494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50-0">
            <a:extLst xmlns:a="http://schemas.openxmlformats.org/drawingml/2006/main">
              <a:ext uri="{FF2B5EF4-FFF2-40B4-BE49-F238E27FC236}">
                <a16:creationId xmlns:a16="http://schemas.microsoft.com/office/drawing/2014/main" id="{DC834CB7-0DB6-4C6C-8EB2-3BA438E8F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EDUCADO ACADEMY  /  05  Odborový projekt a obhajoba</a:t>
            </a:r>
          </a:p>
        </p:txBody>
      </p:sp>
      <p:sp>
        <p:nvSpPr>
          <p:cNvPr id="2" name="text-50-1">
            <a:extLst xmlns:a="http://schemas.openxmlformats.org/drawingml/2006/main">
              <a:ext uri="{FF2B5EF4-FFF2-40B4-BE49-F238E27FC236}">
                <a16:creationId xmlns:a16="http://schemas.microsoft.com/office/drawing/2014/main" id="{D10C5E44-A86A-4F37-899E-A249C9D76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Ďalší krok bez prehnaného sľubu</a:t>
            </a:r>
          </a:p>
        </p:txBody>
      </p:sp>
      <p:sp>
        <p:nvSpPr>
          <p:cNvPr id="3" name="text-50-2">
            <a:extLst xmlns:a="http://schemas.openxmlformats.org/drawingml/2006/main">
              <a:ext uri="{FF2B5EF4-FFF2-40B4-BE49-F238E27FC236}">
                <a16:creationId xmlns:a16="http://schemas.microsoft.com/office/drawing/2014/main" id="{DF20D128-A632-486E-B75A-795200BDE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Navrhni jednu konkrétnu úpravu podľa výsledkov</a:t>
            </a:r>
          </a:p>
        </p:txBody>
      </p:sp>
      <p:sp>
        <p:nvSpPr>
          <p:cNvPr id="4" name="text-50-3">
            <a:extLst xmlns:a="http://schemas.openxmlformats.org/drawingml/2006/main">
              <a:ext uri="{FF2B5EF4-FFF2-40B4-BE49-F238E27FC236}">
                <a16:creationId xmlns:a16="http://schemas.microsoft.com/office/drawing/2014/main" id="{2BFF0D11-B9BD-412F-BBB9-20252A9E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Ostré použitie potrebuje ďalšie oprávnenia a kontroly</a:t>
            </a:r>
          </a:p>
        </p:txBody>
      </p:sp>
      <p:sp>
        <p:nvSpPr>
          <p:cNvPr id="5" name="text-50-4">
            <a:extLst xmlns:a="http://schemas.openxmlformats.org/drawingml/2006/main">
              <a:ext uri="{FF2B5EF4-FFF2-40B4-BE49-F238E27FC236}">
                <a16:creationId xmlns:a16="http://schemas.microsoft.com/office/drawing/2014/main" id="{D28B89B9-971B-421D-A953-01052D6DE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1613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6130"/>
                </a:solidFill>
                <a:latin typeface="Arial"/>
                <a:ea typeface="Arial"/>
                <a:cs typeface="Arial"/>
              </a:rPr>
              <a:t>VYSKÚŠAJTE SI</a:t>
            </a:r>
          </a:p>
        </p:txBody>
      </p:sp>
      <p:sp>
        <p:nvSpPr>
          <p:cNvPr id="6" name="text-50-5">
            <a:extLst xmlns:a="http://schemas.openxmlformats.org/drawingml/2006/main">
              <a:ext uri="{FF2B5EF4-FFF2-40B4-BE49-F238E27FC236}">
                <a16:creationId xmlns:a16="http://schemas.microsoft.com/office/drawing/2014/main" id="{65BA7279-80F8-4FB4-95CB-A3DFC9618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32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3247"/>
                </a:solidFill>
                <a:latin typeface="Arial"/>
                <a:ea typeface="Arial"/>
                <a:cs typeface="Arial"/>
              </a:rPr>
              <a:t>Fiktívny príklad: pridanie lepšej validácie je možné, skutočná zákaznícka komunikácia vyžaduje samostatné schválenie.</a:t>
            </a:r>
          </a:p>
        </p:txBody>
      </p:sp>
      <p:sp>
        <p:nvSpPr>
          <p:cNvPr id="7" name="text-50-6">
            <a:extLst xmlns:a="http://schemas.openxmlformats.org/drawingml/2006/main">
              <a:ext uri="{FF2B5EF4-FFF2-40B4-BE49-F238E27FC236}">
                <a16:creationId xmlns:a16="http://schemas.microsoft.com/office/drawing/2014/main" id="{E1AA4DC6-10D9-41D6-B417-10B0A9C30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Fiktívne príklady · človek overuje použitie · podrobný výklad v poznámkach</a:t>
            </a:r>
          </a:p>
        </p:txBody>
      </p:sp>
      <p:sp>
        <p:nvSpPr>
          <p:cNvPr id="8" name="text-50-7">
            <a:extLst xmlns:a="http://schemas.openxmlformats.org/drawingml/2006/main">
              <a:ext uri="{FF2B5EF4-FFF2-40B4-BE49-F238E27FC236}">
                <a16:creationId xmlns:a16="http://schemas.microsoft.com/office/drawing/2014/main" id="{04E1E750-528B-4C0D-A212-1B2E935C6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27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273"/>
                </a:solidFill>
                <a:latin typeface="Arial"/>
                <a:ea typeface="Arial"/>
                <a:cs typeface="Arial"/>
              </a:rPr>
              <a:t>50 / 50</a:t>
            </a:r>
          </a:p>
        </p:txBody>
      </p:sp>
    </p:spTree>
    <p:extLst>
      <p:ext uri="{BB962C8B-B14F-4D97-AF65-F5344CB8AC3E}">
        <p14:creationId xmlns:p14="http://schemas.microsoft.com/office/powerpoint/2010/main" val="20008097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2026-10-02T12:30:13.6410000Z</dcterms:created>
  <dcterms:modified xsi:type="dcterms:W3CDTF">2026-10-02T12:30:13.6410000Z</dcterms:modified>
</coreProperties>
</file>