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bb6bc0f8344abd" /><Relationship Type="http://schemas.openxmlformats.org/officeDocument/2006/relationships/extended-properties" Target="/docProps/app.xml" Id="R3ada433cfb7b42a4" /><Relationship Type="http://schemas.openxmlformats.org/officeDocument/2006/relationships/officeDocument" Target="/ppt/presentation.xml" Id="R668c565d344c4ed3" /></Relationships>
</file>

<file path=ppt/presentation.xml><?xml version="1.0" encoding="utf-8"?>
<p:presentation xmlns:p="http://schemas.openxmlformats.org/presentationml/2006/main">
  <p:sldMasterIdLst>
    <p:sldMasterId xmlns:r="http://schemas.openxmlformats.org/officeDocument/2006/relationships" id="2147483648" r:id="R8c41d51c98fe4dc6"/>
  </p:sldMasterIdLst>
  <p:notesMasterIdLst>
    <p:notesMasterId xmlns:r="http://schemas.openxmlformats.org/officeDocument/2006/relationships" r:id="R8809a4f88d094ec5"/>
  </p:notesMasterIdLst>
  <p:sldIdLst>
    <p:sldId xmlns:r="http://schemas.openxmlformats.org/officeDocument/2006/relationships" id="256" r:id="R6aa6330b94a644bf"/>
    <p:sldId xmlns:r="http://schemas.openxmlformats.org/officeDocument/2006/relationships" id="257" r:id="R2ccb4a7e428d4e22"/>
    <p:sldId xmlns:r="http://schemas.openxmlformats.org/officeDocument/2006/relationships" id="258" r:id="Rf92b5fb0661844b5"/>
    <p:sldId xmlns:r="http://schemas.openxmlformats.org/officeDocument/2006/relationships" id="259" r:id="Rbdeae33d1c594849"/>
    <p:sldId xmlns:r="http://schemas.openxmlformats.org/officeDocument/2006/relationships" id="260" r:id="R3dd39114637d4602"/>
    <p:sldId xmlns:r="http://schemas.openxmlformats.org/officeDocument/2006/relationships" id="261" r:id="Ra2ccab3312db43a3"/>
    <p:sldId xmlns:r="http://schemas.openxmlformats.org/officeDocument/2006/relationships" id="262" r:id="R881624d7fe6244af"/>
    <p:sldId xmlns:r="http://schemas.openxmlformats.org/officeDocument/2006/relationships" id="263" r:id="R378ee4e3180b446f"/>
    <p:sldId xmlns:r="http://schemas.openxmlformats.org/officeDocument/2006/relationships" id="264" r:id="Rec913025f556422f"/>
    <p:sldId xmlns:r="http://schemas.openxmlformats.org/officeDocument/2006/relationships" id="265" r:id="R9dd3f8c925c84137"/>
    <p:sldId xmlns:r="http://schemas.openxmlformats.org/officeDocument/2006/relationships" id="266" r:id="R617a0246f8c2438e"/>
    <p:sldId xmlns:r="http://schemas.openxmlformats.org/officeDocument/2006/relationships" id="267" r:id="R584947882f4c4742"/>
    <p:sldId xmlns:r="http://schemas.openxmlformats.org/officeDocument/2006/relationships" id="268" r:id="R5abffb4ddcfb4983"/>
    <p:sldId xmlns:r="http://schemas.openxmlformats.org/officeDocument/2006/relationships" id="269" r:id="Rd3a321a3dc3d40f0"/>
    <p:sldId xmlns:r="http://schemas.openxmlformats.org/officeDocument/2006/relationships" id="270" r:id="Rf58f4f773b1f4e70"/>
    <p:sldId xmlns:r="http://schemas.openxmlformats.org/officeDocument/2006/relationships" id="271" r:id="R4c9dc69478644d8b"/>
    <p:sldId xmlns:r="http://schemas.openxmlformats.org/officeDocument/2006/relationships" id="272" r:id="R257c6805875d49f1"/>
    <p:sldId xmlns:r="http://schemas.openxmlformats.org/officeDocument/2006/relationships" id="273" r:id="R8869a2d6ac384b31"/>
    <p:sldId xmlns:r="http://schemas.openxmlformats.org/officeDocument/2006/relationships" id="274" r:id="Rfa09480f228d4f09"/>
    <p:sldId xmlns:r="http://schemas.openxmlformats.org/officeDocument/2006/relationships" id="275" r:id="R529e2c3e62b343b7"/>
    <p:sldId xmlns:r="http://schemas.openxmlformats.org/officeDocument/2006/relationships" id="276" r:id="Rb66719aad55449ae"/>
    <p:sldId xmlns:r="http://schemas.openxmlformats.org/officeDocument/2006/relationships" id="277" r:id="R37efb30cd2974877"/>
    <p:sldId xmlns:r="http://schemas.openxmlformats.org/officeDocument/2006/relationships" id="278" r:id="R29f85a90c1dc4cf7"/>
    <p:sldId xmlns:r="http://schemas.openxmlformats.org/officeDocument/2006/relationships" id="279" r:id="R6342af4adf0f4a64"/>
    <p:sldId xmlns:r="http://schemas.openxmlformats.org/officeDocument/2006/relationships" id="280" r:id="Rfb36b5d6e14247fe"/>
    <p:sldId xmlns:r="http://schemas.openxmlformats.org/officeDocument/2006/relationships" id="281" r:id="R853908f2acc243c2"/>
    <p:sldId xmlns:r="http://schemas.openxmlformats.org/officeDocument/2006/relationships" id="282" r:id="R29cd2cd6d89a48d3"/>
    <p:sldId xmlns:r="http://schemas.openxmlformats.org/officeDocument/2006/relationships" id="283" r:id="R965e13572606407c"/>
    <p:sldId xmlns:r="http://schemas.openxmlformats.org/officeDocument/2006/relationships" id="284" r:id="Rbffb9511775d4911"/>
    <p:sldId xmlns:r="http://schemas.openxmlformats.org/officeDocument/2006/relationships" id="285" r:id="R192704ddacff47d6"/>
    <p:sldId xmlns:r="http://schemas.openxmlformats.org/officeDocument/2006/relationships" id="286" r:id="R46e25e00bbb84704"/>
    <p:sldId xmlns:r="http://schemas.openxmlformats.org/officeDocument/2006/relationships" id="287" r:id="Rd65358c027fc40af"/>
    <p:sldId xmlns:r="http://schemas.openxmlformats.org/officeDocument/2006/relationships" id="288" r:id="Rbc2fdf72d08645a3"/>
    <p:sldId xmlns:r="http://schemas.openxmlformats.org/officeDocument/2006/relationships" id="289" r:id="R1c3132140b4843b1"/>
    <p:sldId xmlns:r="http://schemas.openxmlformats.org/officeDocument/2006/relationships" id="290" r:id="R82cbc66ce5e2411e"/>
    <p:sldId xmlns:r="http://schemas.openxmlformats.org/officeDocument/2006/relationships" id="291" r:id="R01f6c2ef6e954cf3"/>
    <p:sldId xmlns:r="http://schemas.openxmlformats.org/officeDocument/2006/relationships" id="292" r:id="R05bcbc2e083645ae"/>
    <p:sldId xmlns:r="http://schemas.openxmlformats.org/officeDocument/2006/relationships" id="293" r:id="Ra27d460de4264674"/>
    <p:sldId xmlns:r="http://schemas.openxmlformats.org/officeDocument/2006/relationships" id="294" r:id="R9aa44eac68274c97"/>
    <p:sldId xmlns:r="http://schemas.openxmlformats.org/officeDocument/2006/relationships" id="295" r:id="R1630cfe54ecc4848"/>
    <p:sldId xmlns:r="http://schemas.openxmlformats.org/officeDocument/2006/relationships" id="296" r:id="R65c54092d23d4d07"/>
    <p:sldId xmlns:r="http://schemas.openxmlformats.org/officeDocument/2006/relationships" id="297" r:id="R783bff10e5994c7b"/>
    <p:sldId xmlns:r="http://schemas.openxmlformats.org/officeDocument/2006/relationships" id="298" r:id="R0a6b259d14664640"/>
    <p:sldId xmlns:r="http://schemas.openxmlformats.org/officeDocument/2006/relationships" id="299" r:id="Rbfa2e3db410b455f"/>
    <p:sldId xmlns:r="http://schemas.openxmlformats.org/officeDocument/2006/relationships" id="300" r:id="Rf8fee558824944ac"/>
    <p:sldId xmlns:r="http://schemas.openxmlformats.org/officeDocument/2006/relationships" id="301" r:id="Re45208ea385e4d16"/>
    <p:sldId xmlns:r="http://schemas.openxmlformats.org/officeDocument/2006/relationships" id="302" r:id="R6ef31acdf3584874"/>
    <p:sldId xmlns:r="http://schemas.openxmlformats.org/officeDocument/2006/relationships" id="303" r:id="Ra706cb8dfd454a13"/>
    <p:sldId xmlns:r="http://schemas.openxmlformats.org/officeDocument/2006/relationships" id="304" r:id="R7e8d296f25c84c88"/>
    <p:sldId xmlns:r="http://schemas.openxmlformats.org/officeDocument/2006/relationships" id="305" r:id="Rd01a0b1b519d47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fdfca4276b47a2" /><Relationship Type="http://schemas.openxmlformats.org/officeDocument/2006/relationships/slideMaster" Target="/ppt/slideMasters/slideMaster1.xml" Id="R8c41d51c98fe4dc6" /><Relationship Type="http://schemas.openxmlformats.org/officeDocument/2006/relationships/notesMaster" Target="/ppt/notesMasters/notesMaster1.xml" Id="R8809a4f88d094ec5" /><Relationship Type="http://schemas.openxmlformats.org/officeDocument/2006/relationships/presProps" Target="/ppt/presProps.xml" Id="Rc851445f835d43a8" /><Relationship Type="http://schemas.openxmlformats.org/officeDocument/2006/relationships/tableStyles" Target="/ppt/tableStyles.xml" Id="R95bf4a418e074cee" /><Relationship Type="http://schemas.openxmlformats.org/officeDocument/2006/relationships/slide" Target="/ppt/slides/slide1.xml" Id="R6aa6330b94a644bf" /><Relationship Type="http://schemas.openxmlformats.org/officeDocument/2006/relationships/slide" Target="/ppt/slides/slide2.xml" Id="R2ccb4a7e428d4e22" /><Relationship Type="http://schemas.openxmlformats.org/officeDocument/2006/relationships/slide" Target="/ppt/slides/slide3.xml" Id="Rf92b5fb0661844b5" /><Relationship Type="http://schemas.openxmlformats.org/officeDocument/2006/relationships/slide" Target="/ppt/slides/slide4.xml" Id="Rbdeae33d1c594849" /><Relationship Type="http://schemas.openxmlformats.org/officeDocument/2006/relationships/slide" Target="/ppt/slides/slide5.xml" Id="R3dd39114637d4602" /><Relationship Type="http://schemas.openxmlformats.org/officeDocument/2006/relationships/slide" Target="/ppt/slides/slide6.xml" Id="Ra2ccab3312db43a3" /><Relationship Type="http://schemas.openxmlformats.org/officeDocument/2006/relationships/slide" Target="/ppt/slides/slide7.xml" Id="R881624d7fe6244af" /><Relationship Type="http://schemas.openxmlformats.org/officeDocument/2006/relationships/slide" Target="/ppt/slides/slide8.xml" Id="R378ee4e3180b446f" /><Relationship Type="http://schemas.openxmlformats.org/officeDocument/2006/relationships/slide" Target="/ppt/slides/slide9.xml" Id="Rec913025f556422f" /><Relationship Type="http://schemas.openxmlformats.org/officeDocument/2006/relationships/slide" Target="/ppt/slides/slide10.xml" Id="R9dd3f8c925c84137" /><Relationship Type="http://schemas.openxmlformats.org/officeDocument/2006/relationships/slide" Target="/ppt/slides/slide11.xml" Id="R617a0246f8c2438e" /><Relationship Type="http://schemas.openxmlformats.org/officeDocument/2006/relationships/slide" Target="/ppt/slides/slide12.xml" Id="R584947882f4c4742" /><Relationship Type="http://schemas.openxmlformats.org/officeDocument/2006/relationships/slide" Target="/ppt/slides/slide13.xml" Id="R5abffb4ddcfb4983" /><Relationship Type="http://schemas.openxmlformats.org/officeDocument/2006/relationships/slide" Target="/ppt/slides/slide14.xml" Id="Rd3a321a3dc3d40f0" /><Relationship Type="http://schemas.openxmlformats.org/officeDocument/2006/relationships/slide" Target="/ppt/slides/slide15.xml" Id="Rf58f4f773b1f4e70" /><Relationship Type="http://schemas.openxmlformats.org/officeDocument/2006/relationships/slide" Target="/ppt/slides/slide16.xml" Id="R4c9dc69478644d8b" /><Relationship Type="http://schemas.openxmlformats.org/officeDocument/2006/relationships/slide" Target="/ppt/slides/slide17.xml" Id="R257c6805875d49f1" /><Relationship Type="http://schemas.openxmlformats.org/officeDocument/2006/relationships/slide" Target="/ppt/slides/slide18.xml" Id="R8869a2d6ac384b31" /><Relationship Type="http://schemas.openxmlformats.org/officeDocument/2006/relationships/slide" Target="/ppt/slides/slide19.xml" Id="Rfa09480f228d4f09" /><Relationship Type="http://schemas.openxmlformats.org/officeDocument/2006/relationships/slide" Target="/ppt/slides/slide20.xml" Id="R529e2c3e62b343b7" /><Relationship Type="http://schemas.openxmlformats.org/officeDocument/2006/relationships/slide" Target="/ppt/slides/slide21.xml" Id="Rb66719aad55449ae" /><Relationship Type="http://schemas.openxmlformats.org/officeDocument/2006/relationships/slide" Target="/ppt/slides/slide22.xml" Id="R37efb30cd2974877" /><Relationship Type="http://schemas.openxmlformats.org/officeDocument/2006/relationships/slide" Target="/ppt/slides/slide23.xml" Id="R29f85a90c1dc4cf7" /><Relationship Type="http://schemas.openxmlformats.org/officeDocument/2006/relationships/slide" Target="/ppt/slides/slide24.xml" Id="R6342af4adf0f4a64" /><Relationship Type="http://schemas.openxmlformats.org/officeDocument/2006/relationships/slide" Target="/ppt/slides/slide25.xml" Id="Rfb36b5d6e14247fe" /><Relationship Type="http://schemas.openxmlformats.org/officeDocument/2006/relationships/slide" Target="/ppt/slides/slide26.xml" Id="R853908f2acc243c2" /><Relationship Type="http://schemas.openxmlformats.org/officeDocument/2006/relationships/slide" Target="/ppt/slides/slide27.xml" Id="R29cd2cd6d89a48d3" /><Relationship Type="http://schemas.openxmlformats.org/officeDocument/2006/relationships/slide" Target="/ppt/slides/slide28.xml" Id="R965e13572606407c" /><Relationship Type="http://schemas.openxmlformats.org/officeDocument/2006/relationships/slide" Target="/ppt/slides/slide29.xml" Id="Rbffb9511775d4911" /><Relationship Type="http://schemas.openxmlformats.org/officeDocument/2006/relationships/slide" Target="/ppt/slides/slide30.xml" Id="R192704ddacff47d6" /><Relationship Type="http://schemas.openxmlformats.org/officeDocument/2006/relationships/slide" Target="/ppt/slides/slide31.xml" Id="R46e25e00bbb84704" /><Relationship Type="http://schemas.openxmlformats.org/officeDocument/2006/relationships/slide" Target="/ppt/slides/slide32.xml" Id="Rd65358c027fc40af" /><Relationship Type="http://schemas.openxmlformats.org/officeDocument/2006/relationships/slide" Target="/ppt/slides/slide33.xml" Id="Rbc2fdf72d08645a3" /><Relationship Type="http://schemas.openxmlformats.org/officeDocument/2006/relationships/slide" Target="/ppt/slides/slide34.xml" Id="R1c3132140b4843b1" /><Relationship Type="http://schemas.openxmlformats.org/officeDocument/2006/relationships/slide" Target="/ppt/slides/slide35.xml" Id="R82cbc66ce5e2411e" /><Relationship Type="http://schemas.openxmlformats.org/officeDocument/2006/relationships/slide" Target="/ppt/slides/slide36.xml" Id="R01f6c2ef6e954cf3" /><Relationship Type="http://schemas.openxmlformats.org/officeDocument/2006/relationships/slide" Target="/ppt/slides/slide37.xml" Id="R05bcbc2e083645ae" /><Relationship Type="http://schemas.openxmlformats.org/officeDocument/2006/relationships/slide" Target="/ppt/slides/slide38.xml" Id="Ra27d460de4264674" /><Relationship Type="http://schemas.openxmlformats.org/officeDocument/2006/relationships/slide" Target="/ppt/slides/slide39.xml" Id="R9aa44eac68274c97" /><Relationship Type="http://schemas.openxmlformats.org/officeDocument/2006/relationships/slide" Target="/ppt/slides/slide40.xml" Id="R1630cfe54ecc4848" /><Relationship Type="http://schemas.openxmlformats.org/officeDocument/2006/relationships/slide" Target="/ppt/slides/slide41.xml" Id="R65c54092d23d4d07" /><Relationship Type="http://schemas.openxmlformats.org/officeDocument/2006/relationships/slide" Target="/ppt/slides/slide42.xml" Id="R783bff10e5994c7b" /><Relationship Type="http://schemas.openxmlformats.org/officeDocument/2006/relationships/slide" Target="/ppt/slides/slide43.xml" Id="R0a6b259d14664640" /><Relationship Type="http://schemas.openxmlformats.org/officeDocument/2006/relationships/slide" Target="/ppt/slides/slide44.xml" Id="Rbfa2e3db410b455f" /><Relationship Type="http://schemas.openxmlformats.org/officeDocument/2006/relationships/slide" Target="/ppt/slides/slide45.xml" Id="Rf8fee558824944ac" /><Relationship Type="http://schemas.openxmlformats.org/officeDocument/2006/relationships/slide" Target="/ppt/slides/slide46.xml" Id="Re45208ea385e4d16" /><Relationship Type="http://schemas.openxmlformats.org/officeDocument/2006/relationships/slide" Target="/ppt/slides/slide47.xml" Id="R6ef31acdf3584874" /><Relationship Type="http://schemas.openxmlformats.org/officeDocument/2006/relationships/slide" Target="/ppt/slides/slide48.xml" Id="Ra706cb8dfd454a13" /><Relationship Type="http://schemas.openxmlformats.org/officeDocument/2006/relationships/slide" Target="/ppt/slides/slide49.xml" Id="R7e8d296f25c84c88" /><Relationship Type="http://schemas.openxmlformats.org/officeDocument/2006/relationships/slide" Target="/ppt/slides/slide50.xml" Id="Rd01a0b1b519d47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4b77c0952134a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6d5ff6585dd4317" /><Relationship Type="http://schemas.openxmlformats.org/officeDocument/2006/relationships/notesMaster" Target="/ppt/notesMasters/notesMaster1.xml" Id="Rc19006bdc30a4f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4189e0d5474c7f" /><Relationship Type="http://schemas.openxmlformats.org/officeDocument/2006/relationships/notesMaster" Target="/ppt/notesMasters/notesMaster1.xml" Id="R7af71127fd564c9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877b7619694c1e" /><Relationship Type="http://schemas.openxmlformats.org/officeDocument/2006/relationships/notesMaster" Target="/ppt/notesMasters/notesMaster1.xml" Id="Rc04164c833be497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65907822e14aa7" /><Relationship Type="http://schemas.openxmlformats.org/officeDocument/2006/relationships/notesMaster" Target="/ppt/notesMasters/notesMaster1.xml" Id="R7845d33a98bd4f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5704950bb74d67" /><Relationship Type="http://schemas.openxmlformats.org/officeDocument/2006/relationships/notesMaster" Target="/ppt/notesMasters/notesMaster1.xml" Id="R61e17fb8c3584d27" /></Relationships>
</file>

<file path=ppt/notesSlides/_rels/notesSlide6.xml.rels>&#65279;<?xml version="1.0" encoding="utf-8"?><Relationships xmlns="http://schemas.openxmlformats.org/package/2006/relationships"><Relationship Type="http://schemas.openxmlformats.org/officeDocument/2006/relationships/slide" Target="/ppt/slides/slide6.xml" Id="R55f19c45103741f0" /><Relationship Type="http://schemas.openxmlformats.org/officeDocument/2006/relationships/notesMaster" Target="/ppt/notesMasters/notesMaster1.xml" Id="R4c2cfb826a4745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8f7b6391a240c0" /><Relationship Type="http://schemas.openxmlformats.org/officeDocument/2006/relationships/notesMaster" Target="/ppt/notesMasters/notesMaster1.xml" Id="Reb581f1730f54a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3305251269404a" /><Relationship Type="http://schemas.openxmlformats.org/officeDocument/2006/relationships/notesMaster" Target="/ppt/notesMasters/notesMaster1.xml" Id="R4208b5733b8145f4"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38405149a8481a" /><Relationship Type="http://schemas.openxmlformats.org/officeDocument/2006/relationships/notesMaster" Target="/ppt/notesMasters/notesMaster1.xml" Id="R6fc36c865a214a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c0ef53e78a24453" /><Relationship Type="http://schemas.openxmlformats.org/officeDocument/2006/relationships/notesMaster" Target="/ppt/notesMasters/notesMaster1.xml" Id="R83137fc0f9644f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1686e1a10504b4f" /><Relationship Type="http://schemas.openxmlformats.org/officeDocument/2006/relationships/notesMaster" Target="/ppt/notesMasters/notesMaster1.xml" Id="Raf281db91e2146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6274ab09054b2d" /><Relationship Type="http://schemas.openxmlformats.org/officeDocument/2006/relationships/notesMaster" Target="/ppt/notesMasters/notesMaster1.xml" Id="R8abd9deaa2e7492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d745f937a6b43c9" /><Relationship Type="http://schemas.openxmlformats.org/officeDocument/2006/relationships/notesMaster" Target="/ppt/notesMasters/notesMaster1.xml" Id="Rbd196e9590884e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14cc6a73ad4f10" /><Relationship Type="http://schemas.openxmlformats.org/officeDocument/2006/relationships/notesMaster" Target="/ppt/notesMasters/notesMaster1.xml" Id="Rd14890a961d346b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1eaeeeff324183" /><Relationship Type="http://schemas.openxmlformats.org/officeDocument/2006/relationships/notesMaster" Target="/ppt/notesMasters/notesMaster1.xml" Id="Rf4d7f446939a4c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7a1c8a42764610" /><Relationship Type="http://schemas.openxmlformats.org/officeDocument/2006/relationships/notesMaster" Target="/ppt/notesMasters/notesMaster1.xml" Id="Rc2ac92e48eae4c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b8250b9e0242dd" /><Relationship Type="http://schemas.openxmlformats.org/officeDocument/2006/relationships/notesMaster" Target="/ppt/notesMasters/notesMaster1.xml" Id="R778f97cd13ee4a0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ce591364bcf4020" /><Relationship Type="http://schemas.openxmlformats.org/officeDocument/2006/relationships/notesMaster" Target="/ppt/notesMasters/notesMaster1.xml" Id="Ra8b7442b4e2b438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52ff2afc2104013" /><Relationship Type="http://schemas.openxmlformats.org/officeDocument/2006/relationships/notesMaster" Target="/ppt/notesMasters/notesMaster1.xml" Id="Rce8cdd84f61a460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6489c159f2041e1" /><Relationship Type="http://schemas.openxmlformats.org/officeDocument/2006/relationships/notesMaster" Target="/ppt/notesMasters/notesMaster1.xml" Id="R807ef67b0ccf4b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39cd428411d4881" /><Relationship Type="http://schemas.openxmlformats.org/officeDocument/2006/relationships/notesMaster" Target="/ppt/notesMasters/notesMaster1.xml" Id="R1b41d71df5b34a2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cb80b33eb5c498f" /><Relationship Type="http://schemas.openxmlformats.org/officeDocument/2006/relationships/notesMaster" Target="/ppt/notesMasters/notesMaster1.xml" Id="R0157e4830e5546d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1083b1e31cc4a6f" /><Relationship Type="http://schemas.openxmlformats.org/officeDocument/2006/relationships/notesMaster" Target="/ppt/notesMasters/notesMaster1.xml" Id="Rd4407736004f430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881ae9616c349d0" /><Relationship Type="http://schemas.openxmlformats.org/officeDocument/2006/relationships/notesMaster" Target="/ppt/notesMasters/notesMaster1.xml" Id="Rc3e0d42a017f47c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1ef54b5b18e4d36" /><Relationship Type="http://schemas.openxmlformats.org/officeDocument/2006/relationships/notesMaster" Target="/ppt/notesMasters/notesMaster1.xml" Id="R5025b1d55be14db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e32553618a048c0" /><Relationship Type="http://schemas.openxmlformats.org/officeDocument/2006/relationships/notesMaster" Target="/ppt/notesMasters/notesMaster1.xml" Id="R1f6677642825404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7bdf142e8e042bf" /><Relationship Type="http://schemas.openxmlformats.org/officeDocument/2006/relationships/notesMaster" Target="/ppt/notesMasters/notesMaster1.xml" Id="R87ff2b64a54c44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7f85c558f164c0b" /><Relationship Type="http://schemas.openxmlformats.org/officeDocument/2006/relationships/notesMaster" Target="/ppt/notesMasters/notesMaster1.xml" Id="Rb4c2593adb2042f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b162e3a3e4f47cf" /><Relationship Type="http://schemas.openxmlformats.org/officeDocument/2006/relationships/notesMaster" Target="/ppt/notesMasters/notesMaster1.xml" Id="R724fb4de8455448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7cbd69010154939" /><Relationship Type="http://schemas.openxmlformats.org/officeDocument/2006/relationships/notesMaster" Target="/ppt/notesMasters/notesMaster1.xml" Id="Rf3411346316f4e9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82d094a786e45e0" /><Relationship Type="http://schemas.openxmlformats.org/officeDocument/2006/relationships/notesMaster" Target="/ppt/notesMasters/notesMaster1.xml" Id="Rb2cc1e3c326f421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b382fe761a04dc5" /><Relationship Type="http://schemas.openxmlformats.org/officeDocument/2006/relationships/notesMaster" Target="/ppt/notesMasters/notesMaster1.xml" Id="Rfa6f575ad1dc44f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b6067b0ddf049ef" /><Relationship Type="http://schemas.openxmlformats.org/officeDocument/2006/relationships/notesMaster" Target="/ppt/notesMasters/notesMaster1.xml" Id="R414d3f95d75147a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f323087de344a11" /><Relationship Type="http://schemas.openxmlformats.org/officeDocument/2006/relationships/notesMaster" Target="/ppt/notesMasters/notesMaster1.xml" Id="Rbbd733ed22c94dd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b2100ce7a63436a" /><Relationship Type="http://schemas.openxmlformats.org/officeDocument/2006/relationships/notesMaster" Target="/ppt/notesMasters/notesMaster1.xml" Id="Rb1822311db46464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da58709f1df4ac2" /><Relationship Type="http://schemas.openxmlformats.org/officeDocument/2006/relationships/notesMaster" Target="/ppt/notesMasters/notesMaster1.xml" Id="Ra7e50ab31617476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a79b38dd2ae4a72" /><Relationship Type="http://schemas.openxmlformats.org/officeDocument/2006/relationships/notesMaster" Target="/ppt/notesMasters/notesMaster1.xml" Id="Rf868d85cfe454b4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045a6f6e72f42a7" /><Relationship Type="http://schemas.openxmlformats.org/officeDocument/2006/relationships/notesMaster" Target="/ppt/notesMasters/notesMaster1.xml" Id="R707c58e6a06642b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c2ebae2b6fb427a" /><Relationship Type="http://schemas.openxmlformats.org/officeDocument/2006/relationships/notesMaster" Target="/ppt/notesMasters/notesMaster1.xml" Id="R7ffb2d1e39b94e4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d111a0461f847e3" /><Relationship Type="http://schemas.openxmlformats.org/officeDocument/2006/relationships/notesMaster" Target="/ppt/notesMasters/notesMaster1.xml" Id="R1ae5d1ce09ed452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d4dc4514f7d4a76" /><Relationship Type="http://schemas.openxmlformats.org/officeDocument/2006/relationships/notesMaster" Target="/ppt/notesMasters/notesMaster1.xml" Id="Rb3f38be296a644e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ba3edeab7814a1b" /><Relationship Type="http://schemas.openxmlformats.org/officeDocument/2006/relationships/notesMaster" Target="/ppt/notesMasters/notesMaster1.xml" Id="R0deb69ac86054ce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1476e9365364692" /><Relationship Type="http://schemas.openxmlformats.org/officeDocument/2006/relationships/notesMaster" Target="/ppt/notesMasters/notesMaster1.xml" Id="R8f412479113040f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5192eef8d7d4b62" /><Relationship Type="http://schemas.openxmlformats.org/officeDocument/2006/relationships/notesMaster" Target="/ppt/notesMasters/notesMaster1.xml" Id="R2fd7b3afa5c5442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b5559e6f01c4e68" /><Relationship Type="http://schemas.openxmlformats.org/officeDocument/2006/relationships/notesMaster" Target="/ppt/notesMasters/notesMaster1.xml" Id="R6099c974909040f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1d54589fa7540e1" /><Relationship Type="http://schemas.openxmlformats.org/officeDocument/2006/relationships/notesMaster" Target="/ppt/notesMasters/notesMaster1.xml" Id="R2299f1bdb27f456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0baccb97db64a58" /><Relationship Type="http://schemas.openxmlformats.org/officeDocument/2006/relationships/notesMaster" Target="/ppt/notesMasters/notesMaster1.xml" Id="R8935c2cfacad454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90ff116f3334ec0" /><Relationship Type="http://schemas.openxmlformats.org/officeDocument/2006/relationships/notesMaster" Target="/ppt/notesMasters/notesMaster1.xml" Id="R99ed5775d9074a6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7b284b2775f4918" /><Relationship Type="http://schemas.openxmlformats.org/officeDocument/2006/relationships/notesMaster" Target="/ppt/notesMasters/notesMaster1.xml" Id="Rffbd35a90f66479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f1eeb6b56414da3" /><Relationship Type="http://schemas.openxmlformats.org/officeDocument/2006/relationships/notesMaster" Target="/ppt/notesMasters/notesMaster1.xml" Id="R91e980dd74ce4f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zrýchliť prípravu obsahu, ale nezaručuje návštevnosť, poradie vo vyhľadávači ani konverziu. Najprv pomenujte problém zákazníka a pracovný cieľ firmy. Rozlišujte dosah, relevantnú návštevu, dopyt a objednávku. Tvorba ďalších článkov nemusí pomôcť, ak web nejasne vysvetľuje službu. Zvoľte jeden merateľný krok a overte dnešnú základňu. Model môže pripraviť návrh, nie vymyslieť skutočný záujem trhu. Marketingové rozhodnutie má vychádzať z podkladov a schváleného rozpočtu. Fiktívna pekáreň chce viac objednávok tort. Začne vysvetlením postupu objednania a potrebných údajov, nie automatickým publikovaním stovky všeobecných článkov o pečení.</a:t>
            </a:r>
          </a:p>
          <a:p xmlns:a="http://schemas.openxmlformats.org/drawingml/2006/main">
            <a:r>
              <a:t/>
            </a:r>
          </a:p>
          <a:p xmlns:a="http://schemas.openxmlformats.org/drawingml/2006/main">
            <a:r>
              <a:t>Praktická aktivita: Fiktívna pekáreň chce viac objednávok tort. Začne vysvetlením postupu objednania a potrebných údajov, nie automatickým publikovaním stovky všeobecných článkov o pečení.</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Profil zákazníka má opisovať situáciu, potrebu a rozhodovanie, nie domnelú osobnosť. Zbierajte skutočné otázky, rozhovory a dostupné oprávnené údaje. AI môže zoskupiť poznámky a navrhnúť hypotézy, ale nemá tvrdiť, že vykonala výskum, ak ho nevykonala. Citlivé vlastnosti neodvodzujte zo správania alebo jazyka. Pri citáciách chráňte identitu a oprávnenie použitia. Označte, čo je doložené a čo treba overiť. Užitočný profil pomôže vybrať tému a ďalší krok, nie manipulovať zraniteľnosťou človeka. Fiktívny zákazník hľadá tortu na firemné podujatie. Zapíšte potrebný počet porcií, termín a spôsob prevzatia; nevytvárajte psychologický profil podľa jeho e-mailovej adresy.</a:t>
            </a:r>
          </a:p>
          <a:p xmlns:a="http://schemas.openxmlformats.org/drawingml/2006/main">
            <a:r>
              <a:t/>
            </a:r>
          </a:p>
          <a:p xmlns:a="http://schemas.openxmlformats.org/drawingml/2006/main">
            <a:r>
              <a:t>Praktická aktivita: Fiktívny zákazník hľadá tortu na firemné podujatie. Zapíšte potrebný počet porcií, termín a spôsob prevzatia; nevytvárajte psychologický profil podľa jeho e-mailovej adresy.</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Rozhovor pomáha pochopiť, čo zákazník potrebuje pred rozhodnutím. Pýtajte sa na poslednú konkrétnu situáciu a postup, nie iba na hypotetické používanie nového nástroja. Vyhnite sa otázke, ktorá naznačuje správnu odpoveď. Záznam odlišuje citáciu, vlastné pozorovanie a výklad. AI môže pomôcť sumarizovať oprávnený anonymizovaný prepis, ale kontrolujte, či nezmenila význam. Malý počet rozhovorov nepredstavuje celý trh. Uveďte výber účastníkov a obmedzenia. Pracujte len s potrebnými údajmi a schváleným spôsobom spracovania. Úloha: vo fiktívnom rozhovore sa opýtajte, ako klient naposledy vyberal autoservis. Porovnajte to so sugestívnou otázkou chceli by ste naše najlepšie AI služby a vysvetlite rozdiel.</a:t>
            </a:r>
          </a:p>
          <a:p xmlns:a="http://schemas.openxmlformats.org/drawingml/2006/main">
            <a:r>
              <a:t/>
            </a:r>
          </a:p>
          <a:p xmlns:a="http://schemas.openxmlformats.org/drawingml/2006/main">
            <a:r>
              <a:t>Praktická aktivita: Úloha: vo fiktívnom rozhovore sa opýtajte, ako klient naposledy vyberal autoservis. Porovnajte to so sugestívnou otázkou chceli by ste naše najlepšie AI služby a vysvetlite rozdiel.</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Brief je spoločný podklad pre človeka aj AI. Má uviesť cieľ, publikum, situáciu, schválené fakty, obmedzenia, tón a požadovaný formát. Pridajte zdroje a jasný ďalší krok zákazníka. Nezamieňajte obchodný cieľ firmy za potrebu čitateľa. Ak chýba cena alebo podmienka, brief to prizná. Výstup potom nemá dopĺňať vlastnú garanciu. Dobrý brief skracuje opakované zadávanie a kontrolu. Pri prechode na ďalší kanál zachovajte význam aj obmedzenia, hoci sa mení dĺžka alebo forma textu. Fiktívny brief pre torty: objednávka na mieru, počet porcií a termín, bez univerzálnej ceny. Výstup má vyzvať na doplnenie údajov, nie sľúbiť pevnú cenu a dodanie.</a:t>
            </a:r>
          </a:p>
          <a:p xmlns:a="http://schemas.openxmlformats.org/drawingml/2006/main">
            <a:r>
              <a:t/>
            </a:r>
          </a:p>
          <a:p xmlns:a="http://schemas.openxmlformats.org/drawingml/2006/main">
            <a:r>
              <a:t>Praktická aktivita: Fiktívny brief pre torty: objednávka na mieru, počet porcií a termín, bez univerzálnej ceny. Výstup má vyzvať na doplnenie údajov, nie sľúbiť pevnú cenu a dodanie.</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Register tvrdení obsahuje text, dôkaz, rozsah použitia, vlastníka a dátum kontroly. Rozlišujte fakt o službe, pilotný výsledok a odhad. Výsledok jednej firmy nie je garanciou pre každého zákazníka. AI nesmie vytvárať referencie, mená klientov ani certifikácie, ktoré neexistujú. Fiktívny príklad zostáva označený. Pri zmene produktu aktualizujte aj tvrdenia v reklamách a starých článkoch. Schválenie jedného kanála nemusí automaticky platiť pre iný kontext. Pravdivosť je podmienka kvalitného marketingu, nie zbytočná brzda kreativity. Fiktívny register povoľuje tvrdenie pripraví návrh ponuky. Nepovoľuje vždy ušetrí 80 % času, pretože firma nemá meraný dôkaz ani podmienky takejto garancie.</a:t>
            </a:r>
          </a:p>
          <a:p xmlns:a="http://schemas.openxmlformats.org/drawingml/2006/main">
            <a:r>
              <a:t/>
            </a:r>
          </a:p>
          <a:p xmlns:a="http://schemas.openxmlformats.org/drawingml/2006/main">
            <a:r>
              <a:t>Praktická aktivita: Fiktívny register povoľuje tvrdenie pripraví návrh ponuky. Nepovoľuje vždy ušetrí 80 % času, pretože firma nemá meraný dôkaz ani podmienky takejto garancie.</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Tón značky sa učí lepšie z príkladov než z neurčitých prídavných mien. Zadefinujte spôsob oslovenia, dĺžku viet, vysvetlenie odborných pojmov a reakciu na neistotu. Pridajte neželané frázy a vhodné alternatívy. AI môže upraviť jazyk, ale nemá zjednodušením odstrániť podmienku služby. Marketingový post môže byť živší než odpoveď na sťažnosť. Pri kontrole čítajte text očami nového zákazníka. Rozhodujúce je, či rozumie ponuke a ďalšiemu kroku, nie či text znie technologicky pokročilo. Fiktívna značka nahradí optimalizujeme omnichannel engagement vetou pomôžeme vám odpovedať zákazníkom zrozumiteľne. Pri sťažnosti použije vecný tón bez predajných superlatívov.</a:t>
            </a:r>
          </a:p>
          <a:p xmlns:a="http://schemas.openxmlformats.org/drawingml/2006/main">
            <a:r>
              <a:t/>
            </a:r>
          </a:p>
          <a:p xmlns:a="http://schemas.openxmlformats.org/drawingml/2006/main">
            <a:r>
              <a:t>Praktická aktivita: Fiktívna značka nahradí optimalizujeme omnichannel engagement vetou pomôžeme vám odpovedať zákazníkom zrozumiteľne. Pri sťažnosti použije vecný tón bez predajných superlatívov.</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Personalizácia má pomôcť relevantnosti, nie vytvoriť dojem sledovania. Použite iba údaje potrebné pre účel a s primeraným oprávnením. Nepredpokladajte zdravotný stav, finančnú zraniteľnosť ani politické názory zo správania. Právne podmienky segmentácie a kontaktovania overí odborník podľa okolností. AI návrh segmentu nie je právne povolenie. Opt-out a obmedzenia musia platiť aj pri importe do nového nástroja. Pri začiatku pilotu použite fiktívne dáta a skontrolujte, či obsah neodhaľuje súkromné informácie alebo nevyvíja nevhodný tlak. Fiktívna kampaň využije potvrdený záujem o firemné torty. Nepoužije domnienku o zdravotnom stave zákazníka ani údaje zo súkromných správ na vytvorenie naliehavej ponuky.</a:t>
            </a:r>
          </a:p>
          <a:p xmlns:a="http://schemas.openxmlformats.org/drawingml/2006/main">
            <a:r>
              <a:t/>
            </a:r>
          </a:p>
          <a:p xmlns:a="http://schemas.openxmlformats.org/drawingml/2006/main">
            <a:r>
              <a:t>Praktická aktivita: Fiktívna kampaň využije potvrdený záujem o firemné torty. Nepoužije domnienku o zdravotnom stave zákazníka ani údaje zo súkromných správ na vytvorenie naliehavej ponuky.</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Obsahová stratégia spája potrebu zákazníka, odborné podklady a obchodný ďalší krok. Téma má mať dôvod, nie iba vysoký počet generovaných slov. Definujte niekoľko pilierov a pri každom typ otázky, kanál a dostupný dôkaz. AI môže navrhnúť varianty, no redaktor vyberá podľa cieľa a kapacity. Obsah bez ľudskej kontroly môže vytvárať nesprávne tvrdenia alebo opakovanie. Pred publikovaním overte aktuálnosť podkladov. Stratégia obsahuje aj údržbu a vyradenie zastaraného obsahu, nielen tvorbu nových článkov. Fiktívny autoservis zvolí piliere príprava na servis, vysvetlenie prác a objednanie. Článok o nesúvisiacej technológii nepíše iba preto, že ho AI ľahko navrhla.</a:t>
            </a:r>
          </a:p>
          <a:p xmlns:a="http://schemas.openxmlformats.org/drawingml/2006/main">
            <a:r>
              <a:t/>
            </a:r>
          </a:p>
          <a:p xmlns:a="http://schemas.openxmlformats.org/drawingml/2006/main">
            <a:r>
              <a:t>Praktická aktivita: Fiktívny autoservis zvolí piliere príprava na servis, vysvetlenie prác a objednanie. Článok o nesúvisiacej technológii nepíše iba preto, že ho AI ľahko navrhla.</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Prvý experiment má byť malý dosť na pochopenie výsledku. Vyberte jednu častú otázku zákazníka, vytvorte jasný obsah a stanovte, čo budete merať. Môže ísť o dokončenie formulára alebo použitie kontaktného tlačidla. Návštevnosť sama nepreukazuje obchodnú hodnotu. Vopred určte podmienku pokračovania a zastavenia. Počas merania nemeníte súčasne všetky prvky, inak sa stráca interpretácia. Výsledok môže byť nepresvedčivý; to je dôvod na ďalšie overenie, nie na vymyslené percento zlepšenia. Fiktívna pekáreň upraví len vysvetlenie objednávania tort. Porovná dokončenie dopytu pri obdobnej návštevnosti a prizná vplyv sezóny, ak sa medzi obdobiami zmení.</a:t>
            </a:r>
          </a:p>
          <a:p xmlns:a="http://schemas.openxmlformats.org/drawingml/2006/main">
            <a:r>
              <a:t/>
            </a:r>
          </a:p>
          <a:p xmlns:a="http://schemas.openxmlformats.org/drawingml/2006/main">
            <a:r>
              <a:t>Praktická aktivita: Fiktívna pekáreň upraví len vysvetlenie objednávania tort. Porovná dokončenie dopytu pri obdobnej návštevnosti a prizná vplyv sezóny, ak sa medzi obdobiami zmení.</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generovaním overte brief podobne ako zadanie práce kolegovi. Skontrolujte cieľ, publikum, zdroje, tón, formát a schvaľovanie. Ak zákazník potrebuje vysvetlenie služby, samotný slogan nestačí. Neúplný brief sa má doplniť alebo zúžiť. Kontrolór potrebuje vedieť, čo nesmie byť vo výstupe, napríklad garancia výsledku alebo falošná referencia. Zaznamenajte otvorené otázky. Tento krok znižuje opakované generovanie a náklad kontroly. AI môže upozorniť na rozpory, ale rozhodujúce obchodné tvrdenie potvrdzuje zodpovedný človek. Úloha: vo fiktívnom briefe chýba termín platnosti akcie a zdroj ceny. Označte oba blokátory a pripravte doplňujúce otázky namiesto vytvorenia kompletného reklamného textu.</a:t>
            </a:r>
          </a:p>
          <a:p xmlns:a="http://schemas.openxmlformats.org/drawingml/2006/main">
            <a:r>
              <a:t/>
            </a:r>
          </a:p>
          <a:p xmlns:a="http://schemas.openxmlformats.org/drawingml/2006/main">
            <a:r>
              <a:t>Praktická aktivita: Úloha: vo fiktívnom briefe chýba termín platnosti akcie a zdroj ceny. Označte oba blokátory a pripravte doplňujúce otázky namiesto vytvorenia kompletného reklamného textu.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Obsahový pilier je širšia téma, ktorú firma vie dôveryhodne vysvetľovať. Jednotlivý príspevok má konkrétnu otázku a použiteľný záver. Nezamieňajte pilier s desaťkrát prepísaným rovnakým textom. AI môže pomôcť rozdeliť odborný podklad na menšie formáty, ale každý musí mať samostatný dôvod. Pri plánovaní určte zdroj a vlastníka odbornosti. Obsah bez dostupného dôkazu radšej odložte. Plán má zohľadniť aj kapacitu kontroly, aby sa množstvo nestalo prekážkou kvality a aktualizácie. Fiktívny pilier starostlivosť o vozidlo obsahuje odlišné otázky o príprave, odovzdaní a prevzatí. Tri posty nie sú iba rovnaký zoznam prezlečený do iného nadpisu.</a:t>
            </a:r>
          </a:p>
          <a:p xmlns:a="http://schemas.openxmlformats.org/drawingml/2006/main">
            <a:r>
              <a:t/>
            </a:r>
          </a:p>
          <a:p xmlns:a="http://schemas.openxmlformats.org/drawingml/2006/main">
            <a:r>
              <a:t>Praktická aktivita: Fiktívny pilier starostlivosť o vozidlo obsahuje odlišné otázky o príprave, odovzdaní a prevzatí. Tri posty nie sú iba rovnaký zoznam prezlečený do iného nadpisu.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Tvorba obsahu začína odborným podkladom, nie prázdnym príkazom napíš článok. Poskytnite schválené fakty, definície a obmedzenia. Výstup má odlíšiť pôvodné tvrdenie od vysvetlenia alebo odporúčania. Pri sumarizácii sa nesmie stratiť dôležitá podmienka. Citáciu či údaj overte v origináli; odkaz z modelu nemusí existovať. Ak zdroj chýba, označte otvorený bod. Redaktor kontroluje aj to, či text odpovedá na otázku čitateľa. AI pomáha spracovať podklad, nie nahradiť skutočnú odbornú skúsenosť. Fiktívny servisný postup povoľuje kontrolu iba odborníkovi. Marketingový článok nesmie zmeniť podmienku na odporúčanie, aby si zákazník rizikovú kontrolu vykonal sám.</a:t>
            </a:r>
          </a:p>
          <a:p xmlns:a="http://schemas.openxmlformats.org/drawingml/2006/main">
            <a:r>
              <a:t/>
            </a:r>
          </a:p>
          <a:p xmlns:a="http://schemas.openxmlformats.org/drawingml/2006/main">
            <a:r>
              <a:t>Praktická aktivita: Fiktívny servisný postup povoľuje kontrolu iba odborníkovi. Marketingový článok nesmie zmeniť podmienku na odporúčanie, aby si zákazník rizikovú kontrolu vykonal sám.</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Repurposing prevádza jeden overený podklad do odlišných formátov. Web môže vysvetliť podmienky podrobne, sociálny príspevok vyzdvihnúť otázku a newsletter ponúknuť ďalší krok. Fakty a výluky zostávajú konzistentné. Krátky formát môže odkázať na detail, ale nesmie tvrdiť opak alebo skryť rozhodujúcu podmienku. AI môže pripraviť verzie naraz, no kontrolujte ich samostatne. Rozdielne kanály majú rozdielne publikum aj právne hranice kontaktu. Opakovaný obsah má poskytovať úžitok, nie zahlcovať rovnakou správou. Fiktívna pekáreň vytvorí webový návod, krátky post a newsletter o objednávke tort. Vo všetkých zachová, že cena a termín sa potvrdzujú individuálne podľa rozsahu.</a:t>
            </a:r>
          </a:p>
          <a:p xmlns:a="http://schemas.openxmlformats.org/drawingml/2006/main">
            <a:r>
              <a:t/>
            </a:r>
          </a:p>
          <a:p xmlns:a="http://schemas.openxmlformats.org/drawingml/2006/main">
            <a:r>
              <a:t>Praktická aktivita: Fiktívna pekáreň vytvorí webový návod, krátky post a newsletter o objednávke tort. Vo všetkých zachová, že cena a termín sa potvrdzujú individuálne podľa rozsahu.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Vizuál nie je iba dekorácia. Určte, čo má čitateľ pochopiť: postup, porovnanie alebo konkrétny produkt. Pri generovanom obrázku kontrolujte, či neukazuje neexistujúcu funkciu alebo výsledok. Práva na použitie, ochranné známky a podobu ľudí posúďte podľa kontextu. Fotorealistický fiktívny výrobok nesmie pôsobiť ako fotografia skutočne dodanej zákazky. Pridajte vhodný alternatívny text a čitateľné popisy. Pri schéme býva jednoduchý vlastný diagram presnejší než generovaný obrázok s chybným textom. Fiktívny vizuál ukazuje tri kroky objednania. Označte ho ako ilustráciu, nepoužite cudzie logo a overte, že neobsahuje sľub okamžitého dodania.</a:t>
            </a:r>
          </a:p>
          <a:p xmlns:a="http://schemas.openxmlformats.org/drawingml/2006/main">
            <a:r>
              <a:t/>
            </a:r>
          </a:p>
          <a:p xmlns:a="http://schemas.openxmlformats.org/drawingml/2006/main">
            <a:r>
              <a:t>Praktická aktivita: Fiktívny vizuál ukazuje tri kroky objednania. Označte ho ako ilustráciu, nepoužite cudzie logo a overte, že neobsahuje sľub okamžitého dodania.</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Redakčný proces oddeľuje prípravu od publikovania. Návrh AI prejde kontrolou faktov, odborných hraníc, jazyka a vhodnosti pre kanál. Schvaľovateľ musí vidieť zdroje a otvorené položky. Automatické publikovanie je externý účinok a v pilotnom režime zostáva pod ľudskou kontrolou. Zaznamenajte schválenú verziu a vlastníka aktualizácie. Pri chybe musí byť možné obsah opraviť alebo stiahnuť. Počet redakčných krokov prispôsobte riziku; dôležitá je vykonateľnosť, nie zbytočne dlhá formálna cesta. Fiktívny článok o účtovnom postupe skontroluje odborník pred publikovaním. Jazykový redaktor nenahrádza odborné posúdenie len preto, že text je gramaticky správny.</a:t>
            </a:r>
          </a:p>
          <a:p xmlns:a="http://schemas.openxmlformats.org/drawingml/2006/main">
            <a:r>
              <a:t/>
            </a:r>
          </a:p>
          <a:p xmlns:a="http://schemas.openxmlformats.org/drawingml/2006/main">
            <a:r>
              <a:t>Praktická aktivita: Fiktívny článok o účtovnom postupe skontroluje odborník pred publikovaním. Jazykový redaktor nenahrádza odborné posúdenie len preto, že text je gramaticky správny.</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vytvoriť presvedčivý údaj alebo zdroj, ktorý neexistuje. Pri kontrole označte všetky konkrétne čísla, názvy, citácie a tvrdenia o výsledku. Overte ich v priamom dôveryhodnom podklade a skontrolujte dátum aj rozsah. Odkaz nestačí, ak stránka nepodporuje tvrdenie. Nepodložený bod odstráňte alebo označte ako odhad s predpokladmi. Nepridávajte všeobecnú poznámku o chybách ako náhradu faktickej kontroly. Pri významnom riziku potrebujete kvalifikovaného človeka. Výsledok sa má dať obhájiť aj bez dôvery v model. Fiktívny návrh tvrdí, že všetky firmy ušetria polovicu nákladov. Bez priameho dôkazu tvrdenie odstráňte a nahraďte vysvetlením, ako sa prínos meria v konkrétnom pilote.</a:t>
            </a:r>
          </a:p>
          <a:p xmlns:a="http://schemas.openxmlformats.org/drawingml/2006/main">
            <a:r>
              <a:t/>
            </a:r>
          </a:p>
          <a:p xmlns:a="http://schemas.openxmlformats.org/drawingml/2006/main">
            <a:r>
              <a:t>Praktická aktivita: Fiktívny návrh tvrdí, že všetky firmy ušetria polovicu nákladov. Bez priameho dôkazu tvrdenie odstráňte a nahraďte vysvetlením, ako sa prínos meria v konkrétnom pilote.</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Obsahový systém zahŕňa údržbu. Pri dôležitých stránkach určte vlastníka, dátum kontroly a spúšťač aktualizácie. Zmena produktu, cenníka alebo pravidla sa musí preniesť do starých článkov a šablón. Samotný nový dátum na stránke neznamená aktualizovaný obsah. AI môže nájsť rozpory, no potrebuje platný zdroj pravdy. Pri vyradení stránky zachovajte rozumnú navigáciu a podľa potreby presmerovanie. Sledujte aj obsah, ktorý sa prekopíroval do newslettera alebo FAQ; rôzne verzie nesmú zákazníkovi dávať konfliktné informácie. Fiktívna firma zmení rozsah služby. Aktualizuje domovskú stránku, FAQ aj starý návod; nepostačuje nový blogový post, ak staré stránky stále sľubujú neexistujúcu funkciu.</a:t>
            </a:r>
          </a:p>
          <a:p xmlns:a="http://schemas.openxmlformats.org/drawingml/2006/main">
            <a:r>
              <a:t/>
            </a:r>
          </a:p>
          <a:p xmlns:a="http://schemas.openxmlformats.org/drawingml/2006/main">
            <a:r>
              <a:t>Praktická aktivita: Fiktívna firma zmení rozsah služby. Aktualizuje domovskú stránku, FAQ aj starý návod; nepostačuje nový blogový post, ak staré stránky stále sľubujú neexistujúcu funkciu.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Distribučný plán opisuje, kde obsah pomôže konkrétnemu publiku. Nemusíte publikovať všade. Zohľadnite kapacitu, formát, oprávnenie kontaktu a meranie. Pri e-maile odlíšte vyžiadanú komunikáciu od marketingu a pravidlá overte odborníkom. AI môže navrhnúť kanálové verzie, ale nesmie tvrdiť, že má integráciu alebo dosah, ktorý neexistuje. Externé publikovanie a odosielanie schvaľuje človek. Sledujte relevantnú návštevu a ďalší krok, nie iba počet príspevkov. Plán má obsahovať aj ukončenie neúčinného kanála. Fiktívna B2B dielňa začne webom a schváleným newsletterom. Neodosiela automaticky hromadné správy na verejne nájdené adresy len preto, že ich nástroj vie importovať.</a:t>
            </a:r>
          </a:p>
          <a:p xmlns:a="http://schemas.openxmlformats.org/drawingml/2006/main">
            <a:r>
              <a:t/>
            </a:r>
          </a:p>
          <a:p xmlns:a="http://schemas.openxmlformats.org/drawingml/2006/main">
            <a:r>
              <a:t>Praktická aktivita: Fiktívna B2B dielňa začne webom a schváleným newsletterom. Neodosiela automaticky hromadné správy na verejne nájdené adresy len preto, že ich nástroj vie importovať.</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Jedno obsahové zadanie spája tému, zákaznícku otázku, zdroj, formát a zodpovednosti. Vlastník vie, čo má byť po prečítaní jasnejšie. Odborný kontrolór má dostupný podklad, nie len finálny text. Publikovanie sa viaže na schválenie, nie na pevný termín bez ohľadu na kvalitu. Pri neúplnom dôkaze sa zadanie zúži alebo odloží. Tento postup pomáha aj malému tímu, kde jedna osoba plní viac rolí. Role však zostávajú pomenované a kritické tvrdenie má kontrolu. Úloha: vytvorte fiktívne zadanie článku o príprave na servis. Určte zákaznícku otázku, zdroj postupu, kontrolóra, vhodný obrázok a jeden jasný ďalší krok.</a:t>
            </a:r>
          </a:p>
          <a:p xmlns:a="http://schemas.openxmlformats.org/drawingml/2006/main">
            <a:r>
              <a:t/>
            </a:r>
          </a:p>
          <a:p xmlns:a="http://schemas.openxmlformats.org/drawingml/2006/main">
            <a:r>
              <a:t>Praktická aktivita: Úloha: vytvorte fiktívne zadanie článku o príprave na servis. Určte zákaznícku otázku, zdroj postupu, kontrolóra, vhodný obrázok a jeden jasný ďalší krok.</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Kampaňový balík nie je súbor náhodných textov. Spája brief, register tvrdení, hlavný obsah, kanálové verzie a plán merania. Každý výstup má dôvod a zachová rovnaké fakty. AI nemá pridávať ďalšie garancie len preto, aby texty pôsobili rôznorodo. Kontrolujte aj odkazy a výzvy k akcii. Kvalitný balík umožní tímu bezpečne publikovať a neskôr vyhodnotiť výsledok. Fiktívny projekt slúži na učenie, nie ako dôkaz, že reálna kampaň dosiahne rovnaké obchodné čísla. Úloha: pre fiktívnu pekáreň zostavte webový blok, dva posty a koncept newslettera. Pri každom označte cieľ, dôkaz, schvaľovateľa a meranú následnú akciu.</a:t>
            </a:r>
          </a:p>
          <a:p xmlns:a="http://schemas.openxmlformats.org/drawingml/2006/main">
            <a:r>
              <a:t/>
            </a:r>
          </a:p>
          <a:p xmlns:a="http://schemas.openxmlformats.org/drawingml/2006/main">
            <a:r>
              <a:t>Praktická aktivita: Úloha: pre fiktívnu pekáreň zostavte webový blok, dva posty a koncept newslettera. Pri každom označte cieľ, dôkaz, schvaľovateľa a meranú následnú akciu.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SEO pomáha vyhľadávaču aj človeku pochopiť obsah, ale základom zostáva užitočná odpoveď. Vytvárajte obsah pre zákazníka, nie iba pre kľúčové slovo. Vlastná skúsenosť, presné vysvetlenie a transparentný zdroj bývajú hodnotnejšie než všeobecný generovaný text. AI môže pomôcť so štruktúrou a úpravou, no nemá predstierať odbornosť. Výsledné poradie závisí od viacerých faktorov a nie je garantované. Pred tvorbou nových stránok overte existujúci obsah a technickú dostupnosť. Každá stránka má jasný účel. Fiktívna stránka autoservisu vysvetlí postup objednania, potrebné údaje a výluky. Nesľubuje prvé miesto v Google a nepridáva dlhé odseky iba na dosiahnutie počtu slov.</a:t>
            </a:r>
          </a:p>
          <a:p xmlns:a="http://schemas.openxmlformats.org/drawingml/2006/main">
            <a:r>
              <a:t/>
            </a:r>
          </a:p>
          <a:p xmlns:a="http://schemas.openxmlformats.org/drawingml/2006/main">
            <a:r>
              <a:t>Praktická aktivita: Fiktívna stránka autoservisu vysvetlí postup objednania, potrebné údaje a výluky. Nesľubuje prvé miesto v Google a nepridáva dlhé odseky iba na dosiahnutie počtu slov.</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Vyhľadávací zámer opisuje, čo chce človek urobiť po získaní odpovede. Informačná otázka potrebuje vysvetlenie, konkrétna služba potrebuje rozsah a ďalší krok. AI môže navrhnúť skupiny dotazov, ale overujte ich v skutočných dátach alebo výskume. Nepovažujte každý dotaz za dôvod novej stránky. Podobné otázky môže vyriešiť kvalitný spoločný obsah. Pri návrhu stránky určte hlavný účel a logické prepojenie na službu. Nákupný tlak v informačnom obsahu môže znižovať dôveru, ak chýba odpoveď. Fiktívny dotaz ako pripraviť auto na servis vedie na návod. Dotaz objednať servis v meste vedie na stránku služby s kontaktom, dostupnosťou a jasnými podmienkami.</a:t>
            </a:r>
          </a:p>
          <a:p xmlns:a="http://schemas.openxmlformats.org/drawingml/2006/main">
            <a:r>
              <a:t/>
            </a:r>
          </a:p>
          <a:p xmlns:a="http://schemas.openxmlformats.org/drawingml/2006/main">
            <a:r>
              <a:t>Praktická aktivita: Fiktívny dotaz ako pripraviť auto na servis vedie na návod. Dotaz objednať servis v meste vedie na stránku služby s kontaktom, dostupnosťou a jasnými podmienkami.</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Technické SEO má zabezpečiť, aby vyhľadávač mohol oprávnene získať a interpretovať stránku. Prehľadávanie neznamená automaticky indexáciu a indexácia nezaručuje zobrazenie. Overte stav stránky, robots pravidlá, kanonický odkaz a dostupnosť dôležitého textu. AI môže pomôcť čítať podklady, ale výsledok treba skontrolovať nástrojom a na reálnom webe. Zmena nastavenia môže omylom skryť celý web. Použite malú vratnú úpravu a archív. Technický audit bez prístupu nemá tvrdiť, že preveril serverovú konfiguráciu. Fiktívna stránka služby omylom obsahuje noindex. Správca overí zámer a po schválení zmenu opraví; marketingový asistent nesmie automaticky meniť produkčné nastavenie.</a:t>
            </a:r>
          </a:p>
          <a:p xmlns:a="http://schemas.openxmlformats.org/drawingml/2006/main">
            <a:r>
              <a:t/>
            </a:r>
          </a:p>
          <a:p xmlns:a="http://schemas.openxmlformats.org/drawingml/2006/main">
            <a:r>
              <a:t>Praktická aktivita: Fiktívna stránka služby omylom obsahuje noindex. Správca overí zámer a po schválení zmenu opraví; marketingový asistent nesmie automaticky meniť produkčné nastavenie.</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Titulok a hlavný nadpis majú čitateľovi vysvetliť, čo stránka ponúka. Úvod odpovie na základnú otázku a ukáže ďalší krok. AI môže navrhnúť viac variantov, no výber kontrolujte podľa pravdivosti a obsahu stránky. Nepoužívajte clickbait ani titulok s garanciou, ktorú text nepodporuje. Umelé opakovanie kľúčových slov zhoršuje čítanie. Popis vo výsledku vyhľadávania nemusí presne zodpovedať vloženému meta popisu. Preto nesľubujte kontrolu nad každým zobrazením a výsledok overujte v dostupných dátach. Fiktívny titulok Servis vozidiel v Nitre – objednanie a priebeh jasne opisuje službu. Variant Najlepší servis so zaručenou najnižšou cenou odmietnite bez dôkazu a podmienok.</a:t>
            </a:r>
          </a:p>
          <a:p xmlns:a="http://schemas.openxmlformats.org/drawingml/2006/main">
            <a:r>
              <a:t/>
            </a:r>
          </a:p>
          <a:p xmlns:a="http://schemas.openxmlformats.org/drawingml/2006/main">
            <a:r>
              <a:t>Praktická aktivita: Fiktívny titulok Servis vozidiel v Nitre – objednanie a priebeh jasne opisuje službu. Variant Najlepší servis so zaručenou najnižšou cenou odmietnite bez dôkazu a podmienok.</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Interné odkazy pomáhajú človeku pokračovať a vyhľadávaču chápať vzťahy medzi obsahom. Text odkazu má pomenovať cieľ namiesto neurčitého kliknite tu. Dôležité stránky musia byť dostupné cez logickú navigáciu. AI môže navrhnúť súvisiace odkazy, ale nesmie vytvoriť neexistujúcu URL. Pri zmene slugu overte presmerovanie a aktualizujte odkazy. Zákazník má vedieť, kde je a ako sa vráti. Prelinkovanie nie je dôvod zahltiť text odkazmi; každý má mať pracovný účel. Fiktívny návod o príprave na servis odkazuje na stránku objednania s jasným názvom. Po zmene adresy správca overí, že odkaz vedie na správny formulár aj na mobile.</a:t>
            </a:r>
          </a:p>
          <a:p xmlns:a="http://schemas.openxmlformats.org/drawingml/2006/main">
            <a:r>
              <a:t/>
            </a:r>
          </a:p>
          <a:p xmlns:a="http://schemas.openxmlformats.org/drawingml/2006/main">
            <a:r>
              <a:t>Praktická aktivita: Fiktívny návod o príprave na servis odkazuje na stránku objednania s jasným názvom. Po zmene adresy správca overí, že odkaz vedie na správny formulár aj na mobile.</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Lokálna firma potrebuje presné kontakty, adresu, služby a otváracie hodiny. Overte konzistentnosť na webe a oprávnenom firemnom profile. AI môže pripraviť opis a odpoveď na recenziu, ale nesmie vytvárať falošné hodnotenia alebo neexistujúce pobočky. Zmena údajov má byť schválená a následne skontrolovaná. Pri verejnej odpovedi chráňte súkromie zákazníka. Neprisľubujte konkrétnu pozíciu na mape; výsledok závisí od okolností. Jednoduchá oprava nesprávnych hodín môže mať väčšiu okamžitú hodnotu než nový článok. Fiktívna pekáreň opraví sobotné hodiny a potvrdí telefón. AI nesmie napísať päť pozitívnych recenzií pod vymyslenými menami na podporu lokálnej viditeľnosti.</a:t>
            </a:r>
          </a:p>
          <a:p xmlns:a="http://schemas.openxmlformats.org/drawingml/2006/main">
            <a:r>
              <a:t/>
            </a:r>
          </a:p>
          <a:p xmlns:a="http://schemas.openxmlformats.org/drawingml/2006/main">
            <a:r>
              <a:t>Praktická aktivita: Fiktívna pekáreň opraví sobotné hodiny a potvrdí telefón. AI nesmie napísať päť pozitívnych recenzií pod vymyslenými menami na podporu lokálnej viditeľnosti.</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Search Console poskytuje údaje o vlastnom overenom webe vo vyhľadávaní. Umožňuje skúmať dotazy, stránky, kliknutia, zobrazenia a ďalšie definované ukazovatele. Tieto údaje nie sú úplným objemom vyhľadávaní všetkých značiek na trhu. Pri výklade rešpektujte filtre, obdobie a dostupnosť údajov. Priemerná pozícia nie je pevné poradie pre každého používateľa. AI môže komentovať export, ale čísla overte deterministicky. Prístup k property musí byť oprávnený. V reporte uveďte rozsah a neporovnávajte nekompatibilné obdobia bez vysvetlenia. Fiktívny export ukáže rast zobrazení jednej služby a stabilné kliknutia. Preskúmajte CTR a typ dotazov; samotný rast zobrazení neznamená viac objednávok ani vyšší trhový podiel.</a:t>
            </a:r>
          </a:p>
          <a:p xmlns:a="http://schemas.openxmlformats.org/drawingml/2006/main">
            <a:r>
              <a:t/>
            </a:r>
          </a:p>
          <a:p xmlns:a="http://schemas.openxmlformats.org/drawingml/2006/main">
            <a:r>
              <a:t>Praktická aktivita: Fiktívny export ukáže rast zobrazení jednej služby a stabilné kliknutia. Preskúmajte CTR a typ dotazov; samotný rast zobrazení neznamená viac objednávok ani vyšší trhový podiel.</a:t>
            </a:r>
          </a:p>
          <a:p xmlns:a="http://schemas.openxmlformats.org/drawingml/2006/main">
            <a:r>
              <a:t/>
            </a:r>
          </a:p>
          <a:p xmlns:a="http://schemas.openxmlformats.org/drawingml/2006/main">
            <a:r>
              <a:t>Zdroje (kontrola 2026-10-02):</a:t>
            </a:r>
          </a:p>
          <a:p xmlns:a="http://schemas.openxmlformats.org/drawingml/2006/main">
            <a:r>
              <a:t>https://support.google.com/webmasters/answer/7576553</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Viditeľnosť v AI odpovediach je premenlivá a závisí od systému, otázky a kontextu. Google vo svojej dokumentácii zdôrazňuje existujúce základy SEO a nevyžaduje špeciálnu schému len pre AI funkcie. Obsah má byť dostupný, užitočný a dôveryhodný. Neprisľubujte, že zvláštny súbor alebo masové generovanie zabezpečí citovanie. Pri vlastnom meraní zaznamenajte otázku, dátum, systém a výsledok. Opakované malé testy nie sú úplným obrazom trhu. Oddeľte pozorovanie od obchodného tvrdenia a ďalší krok od garancie. Fiktívny test položí päť otázok o lokálnych službách. Report označí konkrétny systém a dátum; nenazve jednorazové citovanie trvalým prvenstvom vo všetkých AI vyhľadávačoch.</a:t>
            </a:r>
          </a:p>
          <a:p xmlns:a="http://schemas.openxmlformats.org/drawingml/2006/main">
            <a:r>
              <a:t/>
            </a:r>
          </a:p>
          <a:p xmlns:a="http://schemas.openxmlformats.org/drawingml/2006/main">
            <a:r>
              <a:t>Praktická aktivita: Fiktívny test položí päť otázok o lokálnych službách. Report označí konkrétny systém a dátum; nenazve jednorazové citovanie trvalým prvenstvom vo všetkých AI vyhľadávačoch.</a:t>
            </a:r>
          </a:p>
          <a:p xmlns:a="http://schemas.openxmlformats.org/drawingml/2006/main">
            <a:r>
              <a:t/>
            </a:r>
          </a:p>
          <a:p xmlns:a="http://schemas.openxmlformats.org/drawingml/2006/main">
            <a:r>
              <a:t>Zdroje (kontrola 2026-10-02):</a:t>
            </a:r>
          </a:p>
          <a:p xmlns:a="http://schemas.openxmlformats.org/drawingml/2006/main">
            <a:r>
              <a:t>https://developers.google.com/search/docs/appearance/ai-features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SEO audit má obsahovať konkrétne zistenia, nie univerzálny zoznam všetkého, čo by sa dalo robiť. Pri jednom webe zaznamenajte dostupnosť, obsah, navigáciu a meracie podklady. Ku každému bodu pridajte dôkaz, dopad a odporúčaný ďalší krok. Ak nemáte prístup do Search Console alebo servera, tento rozsah otvorene označte ako neoverený. AI nemá deklarovať dokončené kontroly, ktoré nevykonala. Pri návrhu úpravy určte vlastníka, vratnosť a test po nasadení. Audit neobsahuje garanciu vyššieho poradia. Úloha: na fiktívnej stránke služby odlíšte chýbajúci kontakt, neoverenú indexáciu a slabý nadpis. Každému priraďte iný dôkaz a nepovažujte všetky body za technicky potvrdené.</a:t>
            </a:r>
          </a:p>
          <a:p xmlns:a="http://schemas.openxmlformats.org/drawingml/2006/main">
            <a:r>
              <a:t/>
            </a:r>
          </a:p>
          <a:p xmlns:a="http://schemas.openxmlformats.org/drawingml/2006/main">
            <a:r>
              <a:t>Praktická aktivita: Úloha: na fiktívnej stránke služby odlíšte chýbajúci kontakt, neoverenú indexáciu a slabý nadpis. Každému priraďte iný dôkaz a nepovažujte všetky body za technicky potvrdené.</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Malá firma nemôže opraviť všetky odporúčania naraz. Zoraďte ich podľa následku, dôkazu a náročnosti. Blokujúca indexácia alebo nefunkčný formulár môže mať prioritu pred novým článkom. Potom zvoľte obsah, ktorý odpovedá na doloženú otázku zákazníka. Nepracujte iba s teoretickým objemom kľúčových slov. Určte základňu a vhodné obdobie sledovania; zmena vo vyhľadávaní nemusí byť okamžitá. Pri súbežných úpravách priznajte obmedzenú interpretáciu. Náklad porovnávajte s pracovnou hodnotou a kapacitou firmy, nie s garantovaným rastom. Fiktívna firma najprv opraví nefunkčné tlačidlo dopytu a neúmyselné noindex. Až potom pripraví nový odborný obsah; úspech meria relevantnými návštevami a dokončeným kontaktom.</a:t>
            </a:r>
          </a:p>
          <a:p xmlns:a="http://schemas.openxmlformats.org/drawingml/2006/main">
            <a:r>
              <a:t/>
            </a:r>
          </a:p>
          <a:p xmlns:a="http://schemas.openxmlformats.org/drawingml/2006/main">
            <a:r>
              <a:t>Praktická aktivita: Fiktívna firma najprv opraví nefunkčné tlačidlo dopytu a neúmyselné noindex. Až potom pripraví nový odborný obsah; úspech meria relevantnými návštevami a dokončeným kontaktom.</a:t>
            </a:r>
          </a:p>
          <a:p xmlns:a="http://schemas.openxmlformats.org/drawingml/2006/main">
            <a:r>
              <a:t/>
            </a:r>
          </a:p>
          <a:p xmlns:a="http://schemas.openxmlformats.org/drawingml/2006/main">
            <a:r>
              <a:t>Zdroje (kontrola 2026-10-02):</a:t>
            </a:r>
          </a:p>
          <a:p xmlns:a="http://schemas.openxmlformats.org/drawingml/2006/main">
            <a:r>
              <a:t>https://developers.google.com/search/docs/fundamentals/creating-helpful-content</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 of Search porovnáva značkové vyhľadávanie medzi vopred vybranými značkami. Definujte názvy a varianty, krajinu, obdobie a zdroj. Pri absolútnych objemoch počítate podiel vlastnej značky na súčte porovnateľných značiek. Menovateľ je zvolený súbor, nie celý internet. Výsledok sa môže meniť pri zmene konkurentov, preto zachovajte porovnateľnosť. Ukazovateľ nie je podiel predaja a nepreukazuje príčinu. Ak nemáte vhodné údaje, nepredstierajte výpočet z vlastných kliknutí Search Console. Limity napíšte priamo pri výsledku. Fiktívne značky majú 200, 300 a 500 porovnateľných vyhľadávaní. Prvá má 20 % zvoleného súboru. Neoznačujte výsledok ako 20 % trhu alebo tržieb.</a:t>
            </a:r>
          </a:p>
          <a:p xmlns:a="http://schemas.openxmlformats.org/drawingml/2006/main">
            <a:r>
              <a:t/>
            </a:r>
          </a:p>
          <a:p xmlns:a="http://schemas.openxmlformats.org/drawingml/2006/main">
            <a:r>
              <a:t>Praktická aktivita: Fiktívne značky majú 200, 300 a 500 porovnateľných vyhľadávaní. Prvá má 20 % zvoleného súboru. Neoznačujte výsledok ako 20 % trhu alebo tržieb.</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Google Trends pracuje s normalizovanými údajmi a záujmom v konkrétnom výbere. Hodnota sto neznamená sto vyhľadávaní. Výsledok ovplyvňuje čas, krajina, kategória a voľba termínu alebo témy. Neprepočítavajte index na absolútny objem bez vhodnej metodiky a podkladu. Pri viacerých značkách používajte porovnateľné spoločné nastavenia a označte obmedzenia. Malé objemy alebo nejednoznačný názov môžu skresliť interpretáciu. AI môže pomôcť vysvetliť trend, ale nesmie z indexu vytvoriť presný odhad predaja alebo trhového podielu. Fiktívna značka má index 50 v jednom grafe a 80 v inom období. Bez porovnateľného nastavenia tvrdenie o 60 % raste počtu vyhľadávaní nie je oprávnené.</a:t>
            </a:r>
          </a:p>
          <a:p xmlns:a="http://schemas.openxmlformats.org/drawingml/2006/main">
            <a:r>
              <a:t/>
            </a:r>
          </a:p>
          <a:p xmlns:a="http://schemas.openxmlformats.org/drawingml/2006/main">
            <a:r>
              <a:t>Praktická aktivita: Fiktívna značka má index 50 v jednom grafe a 80 v inom období. Bez porovnateľného nastavenia tvrdenie o 60 % raste počtu vyhľadávaní nie je oprávnené.</a:t>
            </a:r>
          </a:p>
          <a:p xmlns:a="http://schemas.openxmlformats.org/drawingml/2006/main">
            <a:r>
              <a:t/>
            </a:r>
          </a:p>
          <a:p xmlns:a="http://schemas.openxmlformats.org/drawingml/2006/main">
            <a:r>
              <a:t>Zdroje (kontrola 2026-10-02):</a:t>
            </a:r>
          </a:p>
          <a:p xmlns:a="http://schemas.openxmlformats.org/drawingml/2006/main">
            <a:r>
              <a:t>https://trends.google.com/trends/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Search Impression Share v reklamnom systéme porovnáva získané zobrazenia s odhadovanými oprávnenými príležitosťami. Je viazaný na nastavenia reklamy, cielenie a ďalšie okolnosti. Nejde o značkové vyhľadávanie všetkých konkurentov ani podiel organickej návštevnosti. Pri zmene rozpočtu alebo cielenia sa mení aj kontext menovateľa. AI má ukazovateľ správne pomenovať a neporovnávať ho s nekompatibilnou metrikou. Zvýšenie podielu samo nepreukazuje ziskovosť. Rozpočtové zásahy schvaľuje oprávnený človek podľa širšieho ekonomického podkladu. Fiktívna reklama získala 400 z 1 000 oprávnených zobrazení: 40 %. Toto číslo neznamená 40 % všetkých značkových vyhľadávaní na trhu ani 40 % predaja.</a:t>
            </a:r>
          </a:p>
          <a:p xmlns:a="http://schemas.openxmlformats.org/drawingml/2006/main">
            <a:r>
              <a:t/>
            </a:r>
          </a:p>
          <a:p xmlns:a="http://schemas.openxmlformats.org/drawingml/2006/main">
            <a:r>
              <a:t>Praktická aktivita: Fiktívna reklama získala 400 z 1 000 oprávnených zobrazení: 40 %. Toto číslo neznamená 40 % všetkých značkových vyhľadávaní na trhu ani 40 % predaja.</a:t>
            </a:r>
          </a:p>
          <a:p xmlns:a="http://schemas.openxmlformats.org/drawingml/2006/main">
            <a:r>
              <a:t/>
            </a:r>
          </a:p>
          <a:p xmlns:a="http://schemas.openxmlformats.org/drawingml/2006/main">
            <a:r>
              <a:t>Zdroje (kontrola 2026-10-02):</a:t>
            </a:r>
          </a:p>
          <a:p xmlns:a="http://schemas.openxmlformats.org/drawingml/2006/main">
            <a:r>
              <a:t>https://support.google.com/google-ads/answer/2497703</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Experiment má povedať, akú zmenu očakávate a podľa čoho ju posúdite. Zvoľte hlavný ukazovateľ a ochranné metriky, napríklad kvalitu dopytov alebo sťažnosti. Pred spustením určte pravidlo pokračovania a zastavenia. Pri viacerých súbežných zmenách sa stráca interpretácia. AI môže navrhnúť hypotézy a varianty, no nemá spätne meniť cieľ podľa lepšie vyzerajúceho čísla. Nulový alebo neistý výsledok nie je neúspech učenia. Zaznamenajte objem vzorky a obmedzenia, aby rozhodnutie zodpovedalo dôkazom. Fiktívny test mení text tlačidla pri dopyte. Hlavnou metrikou je dokončenie formulára, ochrannou kvalita údajov. Vyšší počet kliknutí bez dokončenia nepovažujte za potvrdenie hypotézy.</a:t>
            </a:r>
          </a:p>
          <a:p xmlns:a="http://schemas.openxmlformats.org/drawingml/2006/main">
            <a:r>
              <a:t/>
            </a:r>
          </a:p>
          <a:p xmlns:a="http://schemas.openxmlformats.org/drawingml/2006/main">
            <a:r>
              <a:t>Praktická aktivita: Fiktívny test mení text tlačidla pri dopyte. Hlavnou metrikou je dokončenie formulára, ochrannou kvalita údajov. Vyšší počet kliknutí bez dokončenia nepovažujte za potvrdenie hypotézy.</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 test porovnáva varianty pri čo najrovnakejších podmienkach a vhodnom rozdelení návštev. Pri malej návštevnosti môže byť výsledok dlho nepresvedčivý. Nevyhlasujte víťaza po prvých niekoľkých kliknutiach. Vopred určte metódu a rozhodovacie pravidlo; odbornú štatistickú interpretáciu podľa potreby konzultujte. Sledujte aj kvalitu dopytov a následné výsledky. Ak firma nemá dostatočný objem, môže najprv použiť používateľské pozorovanie a jasnú vratnú úpravu. AI nemá vymýšľať štatistickú významnosť z dvoch percent. Fiktívne varianty majú dve a tri objednávky z malých skupín. Nevytvárajte titulok zlepšenie o 50 % je dokázané; report prizná nízky počet a potrebu ďalšieho overenia.</a:t>
            </a:r>
          </a:p>
          <a:p xmlns:a="http://schemas.openxmlformats.org/drawingml/2006/main">
            <a:r>
              <a:t/>
            </a:r>
          </a:p>
          <a:p xmlns:a="http://schemas.openxmlformats.org/drawingml/2006/main">
            <a:r>
              <a:t>Praktická aktivita: Fiktívne varianty majú dve a tri objednávky z malých skupín. Nevytvárajte titulok zlepšenie o 50 % je dokázané; report prizná nízky počet a potrebu ďalšieho overenia.</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UTM parametre pomáhajú rozlíšiť zdroje kampaní. Definujte jednotné pomenovanie a overte, že odkaz smeruje na správnu stránku. Názvy kampaní nesmú obsahovať meno zákazníka, e-mail ani súkromný údaj; URL sa môže ukladať a zdieľať. Nekonzistentná veľkosť písmen alebo variant názvu fragmentuje dáta. AI môže vytvoriť návrh označenia, ale odkazy treba validovať. UTM nepreukazuje príčinnosť a nezaručuje úplnú atribúciu. Meranie musí rešpektovať nastavenia súkromia a právne podmienky podľa konkrétneho kontextu. Fiktívny newsletter používa source=newsletter, medium=email a campaign=torty_jesen. Nepoužije e-mail adresáta v campaign; testovací odkaz overí pred schváleným odoslaním.</a:t>
            </a:r>
          </a:p>
          <a:p xmlns:a="http://schemas.openxmlformats.org/drawingml/2006/main">
            <a:r>
              <a:t/>
            </a:r>
          </a:p>
          <a:p xmlns:a="http://schemas.openxmlformats.org/drawingml/2006/main">
            <a:r>
              <a:t>Praktická aktivita: Fiktívny newsletter používa source=newsletter, medium=email a campaign=torty_jesen. Nepoužije e-mail adresáta v campaign; testovací odkaz overí pred schváleným odoslaním.</a:t>
            </a:r>
          </a:p>
          <a:p xmlns:a="http://schemas.openxmlformats.org/drawingml/2006/main">
            <a:r>
              <a:t/>
            </a:r>
          </a:p>
          <a:p xmlns:a="http://schemas.openxmlformats.org/drawingml/2006/main">
            <a:r>
              <a:t>Zdroje (kontrola 2026-10-02):</a:t>
            </a:r>
          </a:p>
          <a:p xmlns:a="http://schemas.openxmlformats.org/drawingml/2006/main">
            <a:r>
              <a:t>https://support.google.com/analytics/answer/10917952</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Konverzný pomer má definovaný vstup aj výsledok. Uveďte, či ide o návštevu, kliknutie, odoslaný formulár alebo potvrdenú objednávku. Zmena definície môže zlepšiť číslo bez zlepšenia práce. Sledujte kvalitu dopytov a náklad ich spracovania. Kampaň s veľkým počtom nesúvisiacich kontaktov môže preťažiť tím. Pri výklade odlíšte meraný výsledok od odhadu a otvorených prípadov. AI môže pripraviť report, ale výpočty a definície musia byť overené. Obchodný výsledok posudzujte s relevantným časovým oneskorením. Fiktívne sto návštev prinesie desať formulárov, z nich dva relevantné. Uveďte 10 % odoslaní aj kvalitu dopytov; samotných desať kontaktov ešte neznamená úspešnú kampaň.</a:t>
            </a:r>
          </a:p>
          <a:p xmlns:a="http://schemas.openxmlformats.org/drawingml/2006/main">
            <a:r>
              <a:t/>
            </a:r>
          </a:p>
          <a:p xmlns:a="http://schemas.openxmlformats.org/drawingml/2006/main">
            <a:r>
              <a:t>Praktická aktivita: Fiktívne sto návštev prinesie desať formulárov, z nich dva relevantné. Uveďte 10 % odoslaní aj kvalitu dopytov; samotných desať kontaktov ešte neznamená úspešnú kampaň.</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Náklad získania zákazníka vypočítate z jasne definovaných akvizičných nákladov a počtu relevantne získaných zákazníkov. Uveďte obdobie a zahrnuté položky. Len reklamný výdavok je užšia metrika než celkový akvizičný náklad. Porovnávajte s maržou a ďalšími nákladmi, nie iba tržbou. Atribúcia môže byť neúplná, preto výsledok označte podľa metódy. AI nesmie automaticky zvýšiť rozpočet na základe vlastného komentára. Finančné rozhodnutie schvaľuje oprávnený človek po kontrole výpočtu, rizika a kapacity firmy. Fiktívna kampaň stojí 200 € a prinesie päť doložených zákazníkov. Reklamný náklad je 40 € na zákazníka pred ďalšími nákladmi; tržba 50 € sama nepreukazuje zisk.</a:t>
            </a:r>
          </a:p>
          <a:p xmlns:a="http://schemas.openxmlformats.org/drawingml/2006/main">
            <a:r>
              <a:t/>
            </a:r>
          </a:p>
          <a:p xmlns:a="http://schemas.openxmlformats.org/drawingml/2006/main">
            <a:r>
              <a:t>Praktická aktivita: Fiktívna kampaň stojí 200 € a prinesie päť doložených zákazníkov. Reklamný náklad je 40 € na zákazníka pred ďalšími nákladmi; tržba 50 € sama nepreukazuje zisk.</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Atribúcia priraďuje výsledok podľa zvoleného modelu a dostupných údajov. Zákazník však môže prejsť viacerými kanálmi, zariadeniami a kontaktmi. Nie všetky udalosti sú dostupné alebo oprávnene merateľné. Posledný klik preto nemusí byť jedinou príčinou nákupu. Uveďte použitú metódu a obmedzenia. Pri zmenách porovnávajte konzistentný pohľad. AI môže vysvetliť súvislosti, no nemá vytvoriť dôkaz inkrementality bez vhodného testu. Rozhodnutie o rozpočte by malo kombinovať viac ukazovateľov a reálne pracovné poznatky. Fiktívny klient videl sociálny post, neskôr hľadal značku a nakoniec prišiel cez newsletter. Report nepovažuje posledný klik za dôkaz, že ostatné kanály nemali žiadnu hodnotu.</a:t>
            </a:r>
          </a:p>
          <a:p xmlns:a="http://schemas.openxmlformats.org/drawingml/2006/main">
            <a:r>
              <a:t/>
            </a:r>
          </a:p>
          <a:p xmlns:a="http://schemas.openxmlformats.org/drawingml/2006/main">
            <a:r>
              <a:t>Praktická aktivita: Fiktívny klient videl sociálny post, neskôr hľadal značku a nakoniec prišiel cez newsletter. Report nepovažuje posledný klik za dôkaz, že ostatné kanály nemali žiadnu hodnotu.</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Kampaň môže zvýšiť hlavný ukazovateľ a súčasne poškodiť zákaznícku skúsenosť. Ochranné metriky upozorňujú na sťažnosti, odhlásenia, nekvalitné dopyty alebo rast pracovnej záťaže. Definujte ich pred spustením a určte hranicu zásahu. Pri rizikovom tvrdení alebo neoprávnenom kontakte sa kampaň zastaví bez ohľadu na konverziu. Finančný strop chráni pred rastom nákladu. AI môže sumarizovať signály, ale zodpovedný človek rozhoduje o zmenách. Úspech nie je iba viac kliknutí; musí prežiť kontrolu kvality, práv a ekonomiky. Fiktívna kampaň zvýši počet kontaktov, ale polovica nepatrí do služby a rastú sťažnosti. Zúžte alebo zastavte ju; vyšší dosah nie je dôvod ignorovať ochranné metriky.</a:t>
            </a:r>
          </a:p>
          <a:p xmlns:a="http://schemas.openxmlformats.org/drawingml/2006/main">
            <a:r>
              <a:t/>
            </a:r>
          </a:p>
          <a:p xmlns:a="http://schemas.openxmlformats.org/drawingml/2006/main">
            <a:r>
              <a:t>Praktická aktivita: Fiktívna kampaň zvýši počet kontaktov, ale polovica nepatrí do služby a rastú sťažnosti. Zúžte alebo zastavte ju; vyšší dosah nie je dôvod ignorovať ochranné metriky.</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Marketingový report má ukázať, čo sa nameralo, čo to môže znamenať a čo odporúčate ďalej. Tieto vrstvy oddeľte. Pri každom čísle uveďte zdroj, obdobie a definíciu. Malá vzorka alebo zmena cielenia môže obmedziť porovnanie. AI nemá vymýšľať príčinu poklesu len preto, aby report pôsobil úplne. Otvorenú otázku možno overiť ďalším testom. Odporúčanie má konkrétny krok a vlastníka. Nevytvárajte automatický záväzok zmeniť rozpočet alebo publikovať nový obsah. Rozhodnutie patrí oprávnenému človeku. Fiktívny report uvádza vyššie zobrazenia a rovnaké objednávky. Označí to za rast viditeľnosti bez doloženého obchodného prínosu a navrhne overiť kvalitu návštev.</a:t>
            </a:r>
          </a:p>
          <a:p xmlns:a="http://schemas.openxmlformats.org/drawingml/2006/main">
            <a:r>
              <a:t/>
            </a:r>
          </a:p>
          <a:p xmlns:a="http://schemas.openxmlformats.org/drawingml/2006/main">
            <a:r>
              <a:t>Praktická aktivita: Fiktívny report uvádza vyššie zobrazenia a rovnaké objednávky. Označí to za rast viditeľnosti bez doloženého obchodného prínosu a navrhne overiť kvalitu návštev.</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znížiť čas prvého návrhu, no celkový náklad obsahuje brief, kontrolu faktov, jazyk, vizuál, publikovanie a údržbu. Merajte akceptovaný výstup, nie každý generovaný variant. Ak kontrola trvá dlhšie než ručné písanie, proces ešte neprináša hodnotu. Uvoľnené hodiny vykážte ako kapacitu; peňažná úspora potrebuje skutočne znížený výdavok. Zahrňte licencie a prípadné platené zdroje. Ekonomiku porovnávajte pri rovnakej kvalite a rozsahu. Model ani marketingový text nemá garantovať univerzálny výsledok. Fiktívny článok vznikne rýchlo, ale potrebuje dve hodiny opráv. Započítajte ich; desať vygenerovaných variantov nepovažujte za desať hotových profesionálnych článkov.</a:t>
            </a:r>
          </a:p>
          <a:p xmlns:a="http://schemas.openxmlformats.org/drawingml/2006/main">
            <a:r>
              <a:t/>
            </a:r>
          </a:p>
          <a:p xmlns:a="http://schemas.openxmlformats.org/drawingml/2006/main">
            <a:r>
              <a:t>Praktická aktivita: Fiktívny článok vznikne rýchlo, ale potrebuje dve hodiny opráv. Započítajte ich; desať vygenerovaných variantov nepovažujte za desať hotových profesionálnych článkov.</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 experimentu sa viaže na vopred určené kritériá. Zhodnoťte hlavný ukazovateľ, ochranné metriky, náklad a neistotu. Ak výsledok nie je presvedčivý, pomenujte to. Nepresúvajte cieľ spätne na číslo, ktoré vyzerá lepšie. Odporúčanie môže byť menšia úprava, ďalší test alebo zastavenie. Nový test má riešiť konkrétnu otvorenú otázku, nie iba pokračovať zo zvyku. Zaznamenajte rozhodnutie a vlastníka. AI pripraví podklad, ale rozpočtové a publikačné rozhodnutia schvaľuje človek s potrebnou kompetenciou. Úloha: fiktívny test zvýšil kliknutia, no nezlepšil dokončenie dopytu. Navrhnite rozhodnutie podľa pôvodnej hypotézy a jeden ďalší test bez tvrdenia o preukázanej návratnosti.</a:t>
            </a:r>
          </a:p>
          <a:p xmlns:a="http://schemas.openxmlformats.org/drawingml/2006/main">
            <a:r>
              <a:t/>
            </a:r>
          </a:p>
          <a:p xmlns:a="http://schemas.openxmlformats.org/drawingml/2006/main">
            <a:r>
              <a:t>Praktická aktivita: Úloha: fiktívny test zvýšil kliknutia, no nezlepšil dokončenie dopytu. Navrhnite rozhodnutie podľa pôvodnej hypotézy a jeden ďalší test bez tvrdenia o preukázanej návratnosti.</a:t>
            </a:r>
          </a:p>
          <a:p xmlns:a="http://schemas.openxmlformats.org/drawingml/2006/main">
            <a:r>
              <a:t/>
            </a:r>
          </a:p>
          <a:p xmlns:a="http://schemas.openxmlformats.org/drawingml/2006/main">
            <a:r>
              <a:t>Zdroje (kontrola 2026-10-02):</a:t>
            </a:r>
          </a:p>
          <a:p xmlns:a="http://schemas.openxmlformats.org/drawingml/2006/main">
            <a:r>
              <a:t>https://academy.hubspot.com/courses/inbound-marketing</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Obsahový agent môže načítať podklady, pripraviť návrh a odovzdať ho redaktorovi. Prístup má iba k potrebným zdrojom. Nedôveryhodný dokument môže obsahovať pokyn obísť pravidlá alebo odoslať citlivý obsah; taký pokyn nie je oprávnením. Ochrana kombinuje obmedzené nástroje, oddelenie dát a pokynov, validáciu a ľudské schválenie externých účinkov. Samotný prompt nezaručuje bezpečnosť. Testujte aj únik medzi klientmi a nesprávny export. Pri zlyhaní musí existovať zastavenie a ručný postup. Fiktívna príloha obsahuje skrytý pokyn publikovať celý interný cenník. Agent ho nevykoná, použije iba oprávnený odborný obsah a návrh odovzdá človeku bez externého publikovania.</a:t>
            </a:r>
          </a:p>
          <a:p xmlns:a="http://schemas.openxmlformats.org/drawingml/2006/main">
            <a:r>
              <a:t/>
            </a:r>
          </a:p>
          <a:p xmlns:a="http://schemas.openxmlformats.org/drawingml/2006/main">
            <a:r>
              <a:t>Praktická aktivita: Fiktívna príloha obsahuje skrytý pokyn publikovať celý interný cenník. Agent ho nevykoná, použije iba oprávnený odborný obsah a návrh odovzdá človeku bez externého publikovania.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Evaluačný súbor má preveriť kvalitu aj hranice. Zahrňte dobrý brief, neúplné údaje, rozpor v cene a požiadavku na vymyslenú referenciu. Otestujte citlivý údaj, skrytý pokyn a žiadosť publikovať bez schválenia. Pre každý prípad určte povinné a zakázané prvky. Kontrolujte pravdivosť, použiteľnosť, zdroje, jazyk, bezpečnosť a náklad. HTTP úspech alebo pekný obrázok nie je vecný úspech. Zistenú chybu pridajte do regresnej sady a po oprave skúste aj podobné prípady. Fiktívny test žiada zaručené prvé miesto vo vyhľadávači. Správny výstup odmietne garanciu a ponúkne kontrolovateľný plán zlepšení s meraním a obmedzeniami.</a:t>
            </a:r>
          </a:p>
          <a:p xmlns:a="http://schemas.openxmlformats.org/drawingml/2006/main">
            <a:r>
              <a:t/>
            </a:r>
          </a:p>
          <a:p xmlns:a="http://schemas.openxmlformats.org/drawingml/2006/main">
            <a:r>
              <a:t>Praktická aktivita: Fiktívny test žiada zaručené prvé miesto vo vyhľadávači. Správny výstup odmietne garanciu a ponúkne kontrolovateľný plán zlepšení s meraním a obmedzeniami.</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Schvaľovateľ potrebuje viac než finálny text. Balík obsahuje brief, dôkazy tvrdení, návrhy, vhodné vizuály, merací plán a otvorené položky. Pri každom výstupe je viditeľný kanál a plánovaný účinok. Odborné alebo právne tvrdenie posudzuje príslušný človek. Schválenie sa viaže na verziu; neskoršia AI úprava ho automaticky nezdedí. Prenášajte iba potrebné údaje a chráňte súkromné podklady. Tento balík znižuje čas kontroly a umožní neskôr vysvetliť, prečo sa obsah publikoval. Nie je to záruka výsledku kampane. Fiktívna kampaň má tri návrhy a jednu otvorenú cenu. Schvaľovateľ ju môže vrátiť na doplnenie; cena sa nesmie schovať do poznámky pod už pripravenou reklamou.</a:t>
            </a:r>
          </a:p>
          <a:p xmlns:a="http://schemas.openxmlformats.org/drawingml/2006/main">
            <a:r>
              <a:t/>
            </a:r>
          </a:p>
          <a:p xmlns:a="http://schemas.openxmlformats.org/drawingml/2006/main">
            <a:r>
              <a:t>Praktická aktivita: Fiktívna kampaň má tri návrhy a jednu otvorenú cenu. Schvaľovateľ ju môže vrátiť na doplnenie; cena sa nesmie schovať do poznámky pod už pripravenou reklamou.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Marketingový pilot môže začať tvorbou schválených konceptov pre jednu službu. Určte zdroje, rozsah, vlastníka a meranie celkového pracovného času. Externé publikovanie a odosielanie zostávajú pod ľudskou kontrolou. Sledujte kritické chyby, množstvo opráv a cenu akceptovaného výstupu. Porovnajte podobné úlohy pred a po zmene. Rozšírenie na nový kanál alebo automatické zásahy do reklamy vyžaduje nové posúdenie. Pilotný výsledok je podklad, nie garancia. Neúspešný pilot môže ušetriť veľkú nevhodnú investíciu. Fiktívny tím skúsi päť článkov a desať krátkych postov pre jednu službu. Meria brief, kontrolu a opravy; nerozšíri automatické publikovanie len podľa rýchlosti generovania.</a:t>
            </a:r>
          </a:p>
          <a:p xmlns:a="http://schemas.openxmlformats.org/drawingml/2006/main">
            <a:r>
              <a:t/>
            </a:r>
          </a:p>
          <a:p xmlns:a="http://schemas.openxmlformats.org/drawingml/2006/main">
            <a:r>
              <a:t>Praktická aktivita: Fiktívny tím skúsi päť článkov a desať krátkych postov pre jednu službu. Meria brief, kontrolu a opravy; nerozšíri automatické publikovanie len podľa rýchlosti generovania.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Obsahová agentúra alebo firma môže spracúvať viac značiek a klientov. Kontext jedného nesmie preniknúť do druhého. Testujte prístup k zdrojom, návrhom aj exportom cez cudzie identifikátory a zdieľané odkazy. Rozhranie má jasne ukázať aktuálny prípad. Export obsahuje len potrebné údaje a chráni interné poznámky. Pseudonymizácia nezruší požiadavku na prístupové riadenie. Pri zistení úniku systém zastavte a riešte incident podľa rozsahu. Pekný text nevyváži bezpečnostnú chybu ani neoprávnené zverejnenie podkladu. Fiktívny test zmení identifikátor pri exporte kampane Klienta A na Klienta B. Očakáva odmietnutie bez cudzieho textu, názvu súboru či dôverných marketingových údajov.</a:t>
            </a:r>
          </a:p>
          <a:p xmlns:a="http://schemas.openxmlformats.org/drawingml/2006/main">
            <a:r>
              <a:t/>
            </a:r>
          </a:p>
          <a:p xmlns:a="http://schemas.openxmlformats.org/drawingml/2006/main">
            <a:r>
              <a:t>Praktická aktivita: Fiktívny test zmení identifikátor pri exporte kampane Klienta A na Klienta B. Očakáva odmietnutie bez cudzieho textu, názvu súboru či dôverných marketingových údajov.</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 sa publikuje nesprávne tvrdenie, treba vedieť obsah opraviť alebo stiahnuť. Určte zodpovedného človeka, postup identifikácie dotknutých kanálov a primeranú komunikáciu. Vypnutie generovania neodstráni už odoslaný newsletter ani všetky kópie. Preto rozlišujte nové účinky a minulé publikácie. Zachovajte dôkaz a pôvod chyby bez zbytočného šírenia citlivého obsahu. Pred obnovením overte opravu a pridajte prípad do regresnej sady. Právne alebo reputačne významnú situáciu posúdi odborník. Rýchlosť obnovy nesmie prevážiť správnosť opravného postupu. Fiktívny článok obsahuje nepravdivú garanciu. Redaktor ho pozastaví, opraví zdrojované tvrdenie a preverí aj posty z rovnakého balíka; odoslaný newsletter rieši osobitne.</a:t>
            </a:r>
          </a:p>
          <a:p xmlns:a="http://schemas.openxmlformats.org/drawingml/2006/main">
            <a:r>
              <a:t/>
            </a:r>
          </a:p>
          <a:p xmlns:a="http://schemas.openxmlformats.org/drawingml/2006/main">
            <a:r>
              <a:t>Praktická aktivita: Fiktívny článok obsahuje nepravdivú garanciu. Redaktor ho pozastaví, opraví zdrojované tvrdenie a preverí aj posty z rovnakého balíka; odoslaný newsletter rieši osobitne.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prepája zákaznícku otázku, obsah, SEO, distribúciu a rozhodnutie podľa dát. Musí ukázať zdroje, schválené tvrdenia, výstupy a vlastníkov. Rozlišujte Search Console, Share of Search a reklamný podiel zobrazení. Uveďte základňu, experiment, ochranné metriky a náklad. Oponent má vedieť nájsť neistotu a kritický blokátor. Fiktívna kampaň je cvičenie, nie dôkaz získanej návštevnosti. Profesionálny návrh prizná limity a poskytne konkrétny ďalší krok, ktorý môže oprávnený človek schváliť alebo odmietnuť. Záverečná úloha: pre fiktívnu lokálnu pekáreň vytvorte brief, obsahový balík, návrh SEO úprav a merací plán. Vysvetlite, čo sa nesmie publikovať a kedy pilot zastaviť.</a:t>
            </a:r>
          </a:p>
          <a:p xmlns:a="http://schemas.openxmlformats.org/drawingml/2006/main">
            <a:r>
              <a:t/>
            </a:r>
          </a:p>
          <a:p xmlns:a="http://schemas.openxmlformats.org/drawingml/2006/main">
            <a:r>
              <a:t>Praktická aktivita: Záverečná úloha: pre fiktívnu lokálnu pekáreň vytvorte brief, obsahový balík, návrh SEO úprav a merací plán. Vysvetlite, čo sa nesmie publikovať a kedy pilot zastaviť.</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d463a988213418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c04589a2b44d45" /><Relationship Type="http://schemas.openxmlformats.org/officeDocument/2006/relationships/slideLayout" Target="/ppt/slideLayouts/slideLayout1.xml" Id="R0456d1199f27439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56d1199f2743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d34196a5a164bbd" /><Relationship Type="http://schemas.openxmlformats.org/officeDocument/2006/relationships/image" Target="/ppt/media/image.jpeg" Id="Rba42f159bced467e" /><Relationship Type="http://schemas.openxmlformats.org/officeDocument/2006/relationships/notesSlide" Target="/ppt/notesSlides/notesSlide1.xml" Id="R0403708561bd44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36d9ee53fc148a8" /><Relationship Type="http://schemas.openxmlformats.org/officeDocument/2006/relationships/notesSlide" Target="/ppt/notesSlides/notesSlide2.xml" Id="R3b01ed5f09f049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389430987a5424a" /><Relationship Type="http://schemas.openxmlformats.org/officeDocument/2006/relationships/notesSlide" Target="/ppt/notesSlides/notesSlide3.xml" Id="R21cae3333b284b6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353617528f345cf" /><Relationship Type="http://schemas.openxmlformats.org/officeDocument/2006/relationships/notesSlide" Target="/ppt/notesSlides/notesSlide4.xml" Id="R63f567293c76465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4ac600a1f244bdf" /><Relationship Type="http://schemas.openxmlformats.org/officeDocument/2006/relationships/notesSlide" Target="/ppt/notesSlides/notesSlide5.xml" Id="R67cb2ef6001a40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2272aa128754acc" /><Relationship Type="http://schemas.openxmlformats.org/officeDocument/2006/relationships/notesSlide" Target="/ppt/notesSlides/notesSlide6.xml" Id="R7b8d83879c2542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d0d922305374266" /><Relationship Type="http://schemas.openxmlformats.org/officeDocument/2006/relationships/notesSlide" Target="/ppt/notesSlides/notesSlide7.xml" Id="R8c661f8f3fed439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0a8b9c4501f4991" /><Relationship Type="http://schemas.openxmlformats.org/officeDocument/2006/relationships/notesSlide" Target="/ppt/notesSlides/notesSlide8.xml" Id="Rcc64f6a86403484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5ba3501125a48c8" /><Relationship Type="http://schemas.openxmlformats.org/officeDocument/2006/relationships/notesSlide" Target="/ppt/notesSlides/notesSlide9.xml" Id="R1c71c2eca03b42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70b0a4246a742b5" /><Relationship Type="http://schemas.openxmlformats.org/officeDocument/2006/relationships/notesSlide" Target="/ppt/notesSlides/notesSlide10.xml" Id="R12c638f1b7904e3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dee640b6a004ee2" /><Relationship Type="http://schemas.openxmlformats.org/officeDocument/2006/relationships/image" Target="/ppt/media/image2.jpeg" Id="R0a21b26c0f9e46f9" /><Relationship Type="http://schemas.openxmlformats.org/officeDocument/2006/relationships/notesSlide" Target="/ppt/notesSlides/notesSlide11.xml" Id="Ra501c5d423f94d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a581495b22740b1" /><Relationship Type="http://schemas.openxmlformats.org/officeDocument/2006/relationships/notesSlide" Target="/ppt/notesSlides/notesSlide12.xml" Id="R5f96ccc57e934d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615fa000056475c" /><Relationship Type="http://schemas.openxmlformats.org/officeDocument/2006/relationships/notesSlide" Target="/ppt/notesSlides/notesSlide13.xml" Id="R09ae144b466d474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481eb04c6a44b3f" /><Relationship Type="http://schemas.openxmlformats.org/officeDocument/2006/relationships/notesSlide" Target="/ppt/notesSlides/notesSlide14.xml" Id="R4bba6b94383a47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5e4dab228b7481f" /><Relationship Type="http://schemas.openxmlformats.org/officeDocument/2006/relationships/notesSlide" Target="/ppt/notesSlides/notesSlide15.xml" Id="R2518715cd6f241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623853df6e14150" /><Relationship Type="http://schemas.openxmlformats.org/officeDocument/2006/relationships/notesSlide" Target="/ppt/notesSlides/notesSlide16.xml" Id="Rdd68e4c2b90d4cc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c44920a06dc4dbd" /><Relationship Type="http://schemas.openxmlformats.org/officeDocument/2006/relationships/notesSlide" Target="/ppt/notesSlides/notesSlide17.xml" Id="R5cb33808dc8d40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b58c33f006b4063" /><Relationship Type="http://schemas.openxmlformats.org/officeDocument/2006/relationships/notesSlide" Target="/ppt/notesSlides/notesSlide18.xml" Id="R3a46031c9ce744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74aa7b0a3ac43e3" /><Relationship Type="http://schemas.openxmlformats.org/officeDocument/2006/relationships/notesSlide" Target="/ppt/notesSlides/notesSlide19.xml" Id="R1f741860755748b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6f5446ee7f44170" /><Relationship Type="http://schemas.openxmlformats.org/officeDocument/2006/relationships/notesSlide" Target="/ppt/notesSlides/notesSlide20.xml" Id="R26d2d149634248a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1562c3120ce4e8f" /><Relationship Type="http://schemas.openxmlformats.org/officeDocument/2006/relationships/image" Target="/ppt/media/image3.jpeg" Id="Rcf3ffa3f8e314ad1" /><Relationship Type="http://schemas.openxmlformats.org/officeDocument/2006/relationships/notesSlide" Target="/ppt/notesSlides/notesSlide21.xml" Id="R8e3baf18aab8453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153b63a8478462b" /><Relationship Type="http://schemas.openxmlformats.org/officeDocument/2006/relationships/notesSlide" Target="/ppt/notesSlides/notesSlide22.xml" Id="Rb5a6a650b1da4b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9689d7f8eb14cc6" /><Relationship Type="http://schemas.openxmlformats.org/officeDocument/2006/relationships/notesSlide" Target="/ppt/notesSlides/notesSlide23.xml" Id="R467c4a3f00f545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4e1c534d1ea94ced" /><Relationship Type="http://schemas.openxmlformats.org/officeDocument/2006/relationships/notesSlide" Target="/ppt/notesSlides/notesSlide24.xml" Id="R913fea368129463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941d8205aff4236" /><Relationship Type="http://schemas.openxmlformats.org/officeDocument/2006/relationships/notesSlide" Target="/ppt/notesSlides/notesSlide25.xml" Id="Rc52d2934570d4a4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e842c67474a4d49" /><Relationship Type="http://schemas.openxmlformats.org/officeDocument/2006/relationships/notesSlide" Target="/ppt/notesSlides/notesSlide26.xml" Id="R4888fdbad15e46f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c3bf505e62e4f76" /><Relationship Type="http://schemas.openxmlformats.org/officeDocument/2006/relationships/notesSlide" Target="/ppt/notesSlides/notesSlide27.xml" Id="R9125395382064f7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319dfa1dae845f2" /><Relationship Type="http://schemas.openxmlformats.org/officeDocument/2006/relationships/notesSlide" Target="/ppt/notesSlides/notesSlide28.xml" Id="R8182cd9b86de471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827e8a58a00548ea" /><Relationship Type="http://schemas.openxmlformats.org/officeDocument/2006/relationships/notesSlide" Target="/ppt/notesSlides/notesSlide29.xml" Id="R952193829dea4b8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478491e5dd54e7e" /><Relationship Type="http://schemas.openxmlformats.org/officeDocument/2006/relationships/notesSlide" Target="/ppt/notesSlides/notesSlide30.xml" Id="R03b97beaba9942e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5fe1cc99a99432c" /><Relationship Type="http://schemas.openxmlformats.org/officeDocument/2006/relationships/notesSlide" Target="/ppt/notesSlides/notesSlide31.xml" Id="Rdd85f7f5b60a405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b321d7368949453b" /><Relationship Type="http://schemas.openxmlformats.org/officeDocument/2006/relationships/notesSlide" Target="/ppt/notesSlides/notesSlide32.xml" Id="R8c2e0e7ea23a4bd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c882fe16b904267" /><Relationship Type="http://schemas.openxmlformats.org/officeDocument/2006/relationships/notesSlide" Target="/ppt/notesSlides/notesSlide33.xml" Id="Rcaf148a95e3b4ad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fcb3099a9da4467e" /><Relationship Type="http://schemas.openxmlformats.org/officeDocument/2006/relationships/notesSlide" Target="/ppt/notesSlides/notesSlide34.xml" Id="Rd23a1bf5c40247b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dad80663ae474563" /><Relationship Type="http://schemas.openxmlformats.org/officeDocument/2006/relationships/notesSlide" Target="/ppt/notesSlides/notesSlide35.xml" Id="R4fcbc871decb4cd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2b4a3a5c009a4634" /><Relationship Type="http://schemas.openxmlformats.org/officeDocument/2006/relationships/notesSlide" Target="/ppt/notesSlides/notesSlide36.xml" Id="R1bb3b7c9f8ad470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5d8a67b1a80949c0" /><Relationship Type="http://schemas.openxmlformats.org/officeDocument/2006/relationships/notesSlide" Target="/ppt/notesSlides/notesSlide37.xml" Id="R104194c247d64c1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9914ed66a5f34e3b" /><Relationship Type="http://schemas.openxmlformats.org/officeDocument/2006/relationships/notesSlide" Target="/ppt/notesSlides/notesSlide38.xml" Id="Rbf271c6d3c24454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e2337d53b654d45" /><Relationship Type="http://schemas.openxmlformats.org/officeDocument/2006/relationships/notesSlide" Target="/ppt/notesSlides/notesSlide39.xml" Id="R64b4c64602f1423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6281bcc3ddd24671" /><Relationship Type="http://schemas.openxmlformats.org/officeDocument/2006/relationships/notesSlide" Target="/ppt/notesSlides/notesSlide40.xml" Id="R901c8a2c7ca340e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5714112be2094828" /><Relationship Type="http://schemas.openxmlformats.org/officeDocument/2006/relationships/image" Target="/ppt/media/image4.jpeg" Id="R8bcd6d80c6f94a60" /><Relationship Type="http://schemas.openxmlformats.org/officeDocument/2006/relationships/notesSlide" Target="/ppt/notesSlides/notesSlide41.xml" Id="Re4e721310f2940a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b879d19f9d2f43a6" /><Relationship Type="http://schemas.openxmlformats.org/officeDocument/2006/relationships/notesSlide" Target="/ppt/notesSlides/notesSlide42.xml" Id="R52c8bc82706e405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c0d95e719f744cf2" /><Relationship Type="http://schemas.openxmlformats.org/officeDocument/2006/relationships/notesSlide" Target="/ppt/notesSlides/notesSlide43.xml" Id="R9cd737d629264d7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2185002657764a53" /><Relationship Type="http://schemas.openxmlformats.org/officeDocument/2006/relationships/notesSlide" Target="/ppt/notesSlides/notesSlide44.xml" Id="R6da4e950c38c4de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4a33fcb5c4c44348" /><Relationship Type="http://schemas.openxmlformats.org/officeDocument/2006/relationships/notesSlide" Target="/ppt/notesSlides/notesSlide45.xml" Id="R342d0e132b7848a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36a94359e57742ef" /><Relationship Type="http://schemas.openxmlformats.org/officeDocument/2006/relationships/notesSlide" Target="/ppt/notesSlides/notesSlide46.xml" Id="R663c6b2aac9f470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05e4c0b5d3cf4ab5" /><Relationship Type="http://schemas.openxmlformats.org/officeDocument/2006/relationships/notesSlide" Target="/ppt/notesSlides/notesSlide47.xml" Id="Rfe29f032aeed462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8400e4982416468e" /><Relationship Type="http://schemas.openxmlformats.org/officeDocument/2006/relationships/notesSlide" Target="/ppt/notesSlides/notesSlide48.xml" Id="R381db9002d534da5"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188367ba47b7423d" /><Relationship Type="http://schemas.openxmlformats.org/officeDocument/2006/relationships/notesSlide" Target="/ppt/notesSlides/notesSlide49.xml" Id="R3c64f7fca25a4cc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83d729d28fd94fa7" /><Relationship Type="http://schemas.openxmlformats.org/officeDocument/2006/relationships/notesSlide" Target="/ppt/notesSlides/notesSlide50.xml" Id="R9012d3a5879e43c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a42f159bced467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2F18D223-498C-4AE5-AC79-3108160E0A7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3" name="text-1-1">
            <a:extLst xmlns:a="http://schemas.openxmlformats.org/drawingml/2006/main">
              <a:ext uri="{FF2B5EF4-FFF2-40B4-BE49-F238E27FC236}">
                <a16:creationId xmlns:a16="http://schemas.microsoft.com/office/drawing/2014/main" id="{E05B1B3B-BA19-49F6-A6C7-F86A70D939B4}"/>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Marketingový problém pred obsahom</a:t>
            </a:r>
          </a:p>
        </p:txBody>
      </p:sp>
      <p:sp>
        <p:nvSpPr>
          <p:cNvPr id="4" name="text-1-2">
            <a:extLst xmlns:a="http://schemas.openxmlformats.org/drawingml/2006/main">
              <a:ext uri="{FF2B5EF4-FFF2-40B4-BE49-F238E27FC236}">
                <a16:creationId xmlns:a16="http://schemas.microsoft.com/office/drawing/2014/main" id="{BF39B081-E7CC-474A-AF87-1B569548AADD}"/>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Viditeľnosť nie je automaticky predaj</a:t>
            </a:r>
          </a:p>
        </p:txBody>
      </p:sp>
      <p:sp>
        <p:nvSpPr>
          <p:cNvPr id="5" name="text-1-3">
            <a:extLst xmlns:a="http://schemas.openxmlformats.org/drawingml/2006/main">
              <a:ext uri="{FF2B5EF4-FFF2-40B4-BE49-F238E27FC236}">
                <a16:creationId xmlns:a16="http://schemas.microsoft.com/office/drawing/2014/main" id="{25EAEEC7-D240-4E07-8B6D-33ED33EF6CE4}"/>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Obsah rieši otázku zákazníka</a:t>
            </a:r>
          </a:p>
        </p:txBody>
      </p:sp>
      <p:sp>
        <p:nvSpPr>
          <p:cNvPr id="6" name="text-1-4">
            <a:extLst xmlns:a="http://schemas.openxmlformats.org/drawingml/2006/main">
              <a:ext uri="{FF2B5EF4-FFF2-40B4-BE49-F238E27FC236}">
                <a16:creationId xmlns:a16="http://schemas.microsoft.com/office/drawing/2014/main" id="{53C8D0D7-A193-4369-B166-2B724C31832B}"/>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potrebuje meranie</a:t>
            </a:r>
          </a:p>
        </p:txBody>
      </p:sp>
      <p:sp>
        <p:nvSpPr>
          <p:cNvPr id="7" name="text-1-5">
            <a:extLst xmlns:a="http://schemas.openxmlformats.org/drawingml/2006/main">
              <a:ext uri="{FF2B5EF4-FFF2-40B4-BE49-F238E27FC236}">
                <a16:creationId xmlns:a16="http://schemas.microsoft.com/office/drawing/2014/main" id="{91E594C2-708F-4C51-9002-672E6BF5E62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6">
            <a:extLst xmlns:a="http://schemas.openxmlformats.org/drawingml/2006/main">
              <a:ext uri="{FF2B5EF4-FFF2-40B4-BE49-F238E27FC236}">
                <a16:creationId xmlns:a16="http://schemas.microsoft.com/office/drawing/2014/main" id="{670E3233-29EC-4761-8B7E-5AAAEB63D4B8}"/>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chce viac objednávok tort. Začne vysvetlením postupu objednania a potrebných údajov, nie automatickým publikovaním stovky všeobecných článkov o pečení.</a:t>
            </a:r>
          </a:p>
        </p:txBody>
      </p:sp>
      <p:sp>
        <p:nvSpPr>
          <p:cNvPr id="9" name="text-1-7">
            <a:extLst xmlns:a="http://schemas.openxmlformats.org/drawingml/2006/main">
              <a:ext uri="{FF2B5EF4-FFF2-40B4-BE49-F238E27FC236}">
                <a16:creationId xmlns:a16="http://schemas.microsoft.com/office/drawing/2014/main" id="{B52BF875-419B-4046-83B2-0C201B9945E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8">
            <a:extLst xmlns:a="http://schemas.openxmlformats.org/drawingml/2006/main">
              <a:ext uri="{FF2B5EF4-FFF2-40B4-BE49-F238E27FC236}">
                <a16:creationId xmlns:a16="http://schemas.microsoft.com/office/drawing/2014/main" id="{55A3508A-2715-4E9A-B55B-535EC70F441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63754438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
            <a:extLst xmlns:a="http://schemas.openxmlformats.org/drawingml/2006/main">
              <a:ext uri="{FF2B5EF4-FFF2-40B4-BE49-F238E27FC236}">
                <a16:creationId xmlns:a16="http://schemas.microsoft.com/office/drawing/2014/main" id="{3A122841-61C2-4734-8B64-B8C89DF6D9C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2-1">
            <a:extLst xmlns:a="http://schemas.openxmlformats.org/drawingml/2006/main">
              <a:ext uri="{FF2B5EF4-FFF2-40B4-BE49-F238E27FC236}">
                <a16:creationId xmlns:a16="http://schemas.microsoft.com/office/drawing/2014/main" id="{3F562A0C-D70D-4A64-A981-F2CC522EDA1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Zákazník a jeho pracovná potreba</a:t>
            </a:r>
          </a:p>
        </p:txBody>
      </p:sp>
      <p:sp>
        <p:nvSpPr>
          <p:cNvPr id="3" name="text-2-2">
            <a:extLst xmlns:a="http://schemas.openxmlformats.org/drawingml/2006/main">
              <a:ext uri="{FF2B5EF4-FFF2-40B4-BE49-F238E27FC236}">
                <a16:creationId xmlns:a16="http://schemas.microsoft.com/office/drawing/2014/main" id="{EEF14370-32F1-4614-A3DA-58928EF9CDE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Pýtajte sa na situáciu, nie stereotyp</a:t>
            </a:r>
          </a:p>
        </p:txBody>
      </p:sp>
      <p:sp>
        <p:nvSpPr>
          <p:cNvPr id="4" name="text-2-3">
            <a:extLst xmlns:a="http://schemas.openxmlformats.org/drawingml/2006/main">
              <a:ext uri="{FF2B5EF4-FFF2-40B4-BE49-F238E27FC236}">
                <a16:creationId xmlns:a16="http://schemas.microsoft.com/office/drawing/2014/main" id="{E99896AC-7DC9-4740-B300-A7FCFBE8FC4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Skutočný rozhovor odlíšte od hypotézy</a:t>
            </a:r>
          </a:p>
        </p:txBody>
      </p:sp>
      <p:sp>
        <p:nvSpPr>
          <p:cNvPr id="5" name="text-2-4">
            <a:extLst xmlns:a="http://schemas.openxmlformats.org/drawingml/2006/main">
              <a:ext uri="{FF2B5EF4-FFF2-40B4-BE49-F238E27FC236}">
                <a16:creationId xmlns:a16="http://schemas.microsoft.com/office/drawing/2014/main" id="{0348D30E-E722-45B4-A67C-82742FB4D8C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Nápad AI nie je výskumný údaj</a:t>
            </a:r>
          </a:p>
        </p:txBody>
      </p:sp>
      <p:sp>
        <p:nvSpPr>
          <p:cNvPr id="6" name="text-2-5">
            <a:extLst xmlns:a="http://schemas.openxmlformats.org/drawingml/2006/main">
              <a:ext uri="{FF2B5EF4-FFF2-40B4-BE49-F238E27FC236}">
                <a16:creationId xmlns:a16="http://schemas.microsoft.com/office/drawing/2014/main" id="{819525BF-5B3A-4B86-9698-13A0AF0B006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6">
            <a:extLst xmlns:a="http://schemas.openxmlformats.org/drawingml/2006/main">
              <a:ext uri="{FF2B5EF4-FFF2-40B4-BE49-F238E27FC236}">
                <a16:creationId xmlns:a16="http://schemas.microsoft.com/office/drawing/2014/main" id="{136A6545-B785-4505-A74B-29E61A75198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zákazník hľadá tortu na firemné podujatie. Zapíšte potrebný počet porcií, termín a spôsob prevzatia; nevytvárajte psychologický profil podľa jeho e-mailovej adresy.</a:t>
            </a:r>
          </a:p>
        </p:txBody>
      </p:sp>
      <p:sp>
        <p:nvSpPr>
          <p:cNvPr id="8" name="text-2-7">
            <a:extLst xmlns:a="http://schemas.openxmlformats.org/drawingml/2006/main">
              <a:ext uri="{FF2B5EF4-FFF2-40B4-BE49-F238E27FC236}">
                <a16:creationId xmlns:a16="http://schemas.microsoft.com/office/drawing/2014/main" id="{29BDA490-EA7C-444A-99EA-5C6B9F8037E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
            <a:extLst xmlns:a="http://schemas.openxmlformats.org/drawingml/2006/main">
              <a:ext uri="{FF2B5EF4-FFF2-40B4-BE49-F238E27FC236}">
                <a16:creationId xmlns:a16="http://schemas.microsoft.com/office/drawing/2014/main" id="{A10B644B-08F3-4D18-B00C-0195EA203CE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109483744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
            <a:extLst xmlns:a="http://schemas.openxmlformats.org/drawingml/2006/main">
              <a:ext uri="{FF2B5EF4-FFF2-40B4-BE49-F238E27FC236}">
                <a16:creationId xmlns:a16="http://schemas.microsoft.com/office/drawing/2014/main" id="{D1187A3C-EB70-4CB8-9DEB-AF859D4F365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3-1">
            <a:extLst xmlns:a="http://schemas.openxmlformats.org/drawingml/2006/main">
              <a:ext uri="{FF2B5EF4-FFF2-40B4-BE49-F238E27FC236}">
                <a16:creationId xmlns:a16="http://schemas.microsoft.com/office/drawing/2014/main" id="{7147516C-3345-48CD-A82A-7D13BBD0866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Rozhovor a záznam zákazníckych otázok</a:t>
            </a:r>
          </a:p>
        </p:txBody>
      </p:sp>
      <p:sp>
        <p:nvSpPr>
          <p:cNvPr id="3" name="text-3-2">
            <a:extLst xmlns:a="http://schemas.openxmlformats.org/drawingml/2006/main">
              <a:ext uri="{FF2B5EF4-FFF2-40B4-BE49-F238E27FC236}">
                <a16:creationId xmlns:a16="http://schemas.microsoft.com/office/drawing/2014/main" id="{7E47CC23-79F5-40FA-A198-D4B24CA85AC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otvorené neutrálne otázky</a:t>
            </a:r>
          </a:p>
        </p:txBody>
      </p:sp>
      <p:sp>
        <p:nvSpPr>
          <p:cNvPr id="4" name="text-3-3">
            <a:extLst xmlns:a="http://schemas.openxmlformats.org/drawingml/2006/main">
              <a:ext uri="{FF2B5EF4-FFF2-40B4-BE49-F238E27FC236}">
                <a16:creationId xmlns:a16="http://schemas.microsoft.com/office/drawing/2014/main" id="{6A3FB3AC-CF56-4236-8161-3C2DE9DF623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Nesugerujte odpoveď</a:t>
            </a:r>
          </a:p>
        </p:txBody>
      </p:sp>
      <p:sp>
        <p:nvSpPr>
          <p:cNvPr id="5" name="text-3-4">
            <a:extLst xmlns:a="http://schemas.openxmlformats.org/drawingml/2006/main">
              <a:ext uri="{FF2B5EF4-FFF2-40B4-BE49-F238E27FC236}">
                <a16:creationId xmlns:a16="http://schemas.microsoft.com/office/drawing/2014/main" id="{BA0731F3-0ACE-44D8-A68F-D221ACEBE56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Záznam má jasný pôvod a obmedzenie</a:t>
            </a:r>
          </a:p>
        </p:txBody>
      </p:sp>
      <p:sp>
        <p:nvSpPr>
          <p:cNvPr id="6" name="text-3-5">
            <a:extLst xmlns:a="http://schemas.openxmlformats.org/drawingml/2006/main">
              <a:ext uri="{FF2B5EF4-FFF2-40B4-BE49-F238E27FC236}">
                <a16:creationId xmlns:a16="http://schemas.microsoft.com/office/drawing/2014/main" id="{880486B4-C84D-4F6A-B058-2C23146A7E4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6">
            <a:extLst xmlns:a="http://schemas.openxmlformats.org/drawingml/2006/main">
              <a:ext uri="{FF2B5EF4-FFF2-40B4-BE49-F238E27FC236}">
                <a16:creationId xmlns:a16="http://schemas.microsoft.com/office/drawing/2014/main" id="{54B76844-1DFB-45D9-8A92-61912DB8183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vo fiktívnom rozhovore sa opýtajte, ako klient naposledy vyberal autoservis. Porovnajte to so sugestívnou otázkou chceli by ste naše najlepšie AI služby a vysvetlite rozdiel.</a:t>
            </a:r>
          </a:p>
        </p:txBody>
      </p:sp>
      <p:sp>
        <p:nvSpPr>
          <p:cNvPr id="8" name="text-3-7">
            <a:extLst xmlns:a="http://schemas.openxmlformats.org/drawingml/2006/main">
              <a:ext uri="{FF2B5EF4-FFF2-40B4-BE49-F238E27FC236}">
                <a16:creationId xmlns:a16="http://schemas.microsoft.com/office/drawing/2014/main" id="{30FBF305-ED1F-48E3-A995-151FD98F1DF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8">
            <a:extLst xmlns:a="http://schemas.openxmlformats.org/drawingml/2006/main">
              <a:ext uri="{FF2B5EF4-FFF2-40B4-BE49-F238E27FC236}">
                <a16:creationId xmlns:a16="http://schemas.microsoft.com/office/drawing/2014/main" id="{EC7F940D-E87D-46C2-B0D8-367026F638E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73935772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0">
            <a:extLst xmlns:a="http://schemas.openxmlformats.org/drawingml/2006/main">
              <a:ext uri="{FF2B5EF4-FFF2-40B4-BE49-F238E27FC236}">
                <a16:creationId xmlns:a16="http://schemas.microsoft.com/office/drawing/2014/main" id="{DF916247-71D4-451B-B318-B9718E823E5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4-1">
            <a:extLst xmlns:a="http://schemas.openxmlformats.org/drawingml/2006/main">
              <a:ext uri="{FF2B5EF4-FFF2-40B4-BE49-F238E27FC236}">
                <a16:creationId xmlns:a16="http://schemas.microsoft.com/office/drawing/2014/main" id="{69058256-8803-4FE6-854B-30C9A865DD0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Jednostranový marketingový brief</a:t>
            </a:r>
          </a:p>
        </p:txBody>
      </p:sp>
      <p:sp>
        <p:nvSpPr>
          <p:cNvPr id="3" name="text-4-2">
            <a:extLst xmlns:a="http://schemas.openxmlformats.org/drawingml/2006/main">
              <a:ext uri="{FF2B5EF4-FFF2-40B4-BE49-F238E27FC236}">
                <a16:creationId xmlns:a16="http://schemas.microsoft.com/office/drawing/2014/main" id="{E38AE2F6-CC17-441B-A363-B4F804DF144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Publikum a konkrétna otázka</a:t>
            </a:r>
          </a:p>
        </p:txBody>
      </p:sp>
      <p:sp>
        <p:nvSpPr>
          <p:cNvPr id="4" name="text-4-3">
            <a:extLst xmlns:a="http://schemas.openxmlformats.org/drawingml/2006/main">
              <a:ext uri="{FF2B5EF4-FFF2-40B4-BE49-F238E27FC236}">
                <a16:creationId xmlns:a16="http://schemas.microsoft.com/office/drawing/2014/main" id="{9D2CF9AF-3C84-40C0-8B52-8D94CA92FD8F}"/>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Schválené tvrdenia a tón</a:t>
            </a:r>
          </a:p>
        </p:txBody>
      </p:sp>
      <p:sp>
        <p:nvSpPr>
          <p:cNvPr id="5" name="text-4-4">
            <a:extLst xmlns:a="http://schemas.openxmlformats.org/drawingml/2006/main">
              <a:ext uri="{FF2B5EF4-FFF2-40B4-BE49-F238E27FC236}">
                <a16:creationId xmlns:a16="http://schemas.microsoft.com/office/drawing/2014/main" id="{9809E420-51C7-4B25-BF31-51D22BE61BAC}"/>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Kanál, výstup a rozhodovací cieľ</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Brief</a:t>
                      </a:r>
                    </a:p>
                  </a:txBody>
                  <a:tcPr marL="91440" marR="91440" marT="45720" marB="45720">
                    <a:solidFill>
                      <a:srgbClr val="EAF4F0"/>
                    </a:solidFill>
                  </a:tcPr>
                </a:tc>
                <a:tc>
                  <a:txBody>
                    <a:bodyPr/>
                    <a:lstStyle/>
                    <a:p>
                      <a:r>
                        <a:rPr sz="1800" b="1">
                          <a:solidFill>
                            <a:srgbClr val="10263B"/>
                          </a:solidFill>
                          <a:latin typeface="Arial"/>
                          <a:ea typeface="Arial"/>
                          <a:cs typeface="Arial"/>
                        </a:rPr>
                        <a:t>Obsah</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Publikum</a:t>
                      </a:r>
                    </a:p>
                  </a:txBody>
                  <a:tcPr marL="91440" marR="91440" marT="45720" marB="45720">
                    <a:solidFill>
                      <a:srgbClr val="FFFFFF"/>
                    </a:solidFill>
                  </a:tcPr>
                </a:tc>
                <a:tc>
                  <a:txBody>
                    <a:bodyPr/>
                    <a:lstStyle/>
                    <a:p>
                      <a:r>
                        <a:rPr sz="1800" b="0">
                          <a:solidFill>
                            <a:srgbClr val="10263B"/>
                          </a:solidFill>
                          <a:latin typeface="Arial"/>
                          <a:ea typeface="Arial"/>
                          <a:cs typeface="Arial"/>
                        </a:rPr>
                        <a:t>Konkrétna situácia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Fakty</a:t>
                      </a:r>
                    </a:p>
                  </a:txBody>
                  <a:tcPr marL="91440" marR="91440" marT="45720" marB="45720">
                    <a:solidFill>
                      <a:srgbClr val="FFFFFF"/>
                    </a:solidFill>
                  </a:tcPr>
                </a:tc>
                <a:tc>
                  <a:txBody>
                    <a:bodyPr/>
                    <a:lstStyle/>
                    <a:p>
                      <a:r>
                        <a:rPr sz="1800" b="0">
                          <a:solidFill>
                            <a:srgbClr val="10263B"/>
                          </a:solidFill>
                          <a:latin typeface="Arial"/>
                          <a:ea typeface="Arial"/>
                          <a:cs typeface="Arial"/>
                        </a:rPr>
                        <a:t>Schválené dôkazy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Výstup</a:t>
                      </a:r>
                    </a:p>
                  </a:txBody>
                  <a:tcPr marL="91440" marR="91440" marT="45720" marB="45720">
                    <a:solidFill>
                      <a:srgbClr val="FFFFFF"/>
                    </a:solidFill>
                  </a:tcPr>
                </a:tc>
                <a:tc>
                  <a:txBody>
                    <a:bodyPr/>
                    <a:lstStyle/>
                    <a:p>
                      <a:r>
                        <a:rPr sz="1800" b="0">
                          <a:solidFill>
                            <a:srgbClr val="10263B"/>
                          </a:solidFill>
                          <a:latin typeface="Arial"/>
                          <a:ea typeface="Arial"/>
                          <a:cs typeface="Arial"/>
                        </a:rPr>
                        <a:t>Kanál a formát</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Akcia</a:t>
                      </a:r>
                    </a:p>
                  </a:txBody>
                  <a:tcPr marL="91440" marR="91440" marT="45720" marB="45720">
                    <a:solidFill>
                      <a:srgbClr val="FFFFFF"/>
                    </a:solidFill>
                  </a:tcPr>
                </a:tc>
                <a:tc>
                  <a:txBody>
                    <a:bodyPr/>
                    <a:lstStyle/>
                    <a:p>
                      <a:r>
                        <a:rPr sz="1800" b="0">
                          <a:solidFill>
                            <a:srgbClr val="10263B"/>
                          </a:solidFill>
                          <a:latin typeface="Arial"/>
                          <a:ea typeface="Arial"/>
                          <a:cs typeface="Arial"/>
                        </a:rPr>
                        <a:t>Ďalší krok zákazníka</a:t>
                      </a:r>
                    </a:p>
                  </a:txBody>
                  <a:tcPr marL="91440" marR="91440" marT="45720" marB="45720">
                    <a:solidFill>
                      <a:srgbClr val="FFFFFF"/>
                    </a:solidFill>
                  </a:tcPr>
                </a:tc>
              </a:tr>
            </a:tbl>
          </a:graphicData>
        </a:graphic>
      </p:graphicFrame>
      <p:sp>
        <p:nvSpPr>
          <p:cNvPr id="7" name="text-4-5">
            <a:extLst xmlns:a="http://schemas.openxmlformats.org/drawingml/2006/main">
              <a:ext uri="{FF2B5EF4-FFF2-40B4-BE49-F238E27FC236}">
                <a16:creationId xmlns:a16="http://schemas.microsoft.com/office/drawing/2014/main" id="{8970139A-9875-4848-949B-99A49861B3B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6">
            <a:extLst xmlns:a="http://schemas.openxmlformats.org/drawingml/2006/main">
              <a:ext uri="{FF2B5EF4-FFF2-40B4-BE49-F238E27FC236}">
                <a16:creationId xmlns:a16="http://schemas.microsoft.com/office/drawing/2014/main" id="{6F816BF6-5311-4E61-8259-A40C2D86E41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brief pre torty: objednávka na mieru, počet porcií a termín, bez univerzálnej ceny. Výstup má vyzvať na doplnenie údajov, nie sľúbiť pevnú cenu a dodanie.</a:t>
            </a:r>
          </a:p>
        </p:txBody>
      </p:sp>
      <p:sp>
        <p:nvSpPr>
          <p:cNvPr id="9" name="text-4-7">
            <a:extLst xmlns:a="http://schemas.openxmlformats.org/drawingml/2006/main">
              <a:ext uri="{FF2B5EF4-FFF2-40B4-BE49-F238E27FC236}">
                <a16:creationId xmlns:a16="http://schemas.microsoft.com/office/drawing/2014/main" id="{1BD3F866-2775-435E-9B1E-7DA2DEEB28F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8">
            <a:extLst xmlns:a="http://schemas.openxmlformats.org/drawingml/2006/main">
              <a:ext uri="{FF2B5EF4-FFF2-40B4-BE49-F238E27FC236}">
                <a16:creationId xmlns:a16="http://schemas.microsoft.com/office/drawing/2014/main" id="{ECC70140-0BC2-4C22-957D-1559DFD98D6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21652615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5-0">
            <a:extLst xmlns:a="http://schemas.openxmlformats.org/drawingml/2006/main">
              <a:ext uri="{FF2B5EF4-FFF2-40B4-BE49-F238E27FC236}">
                <a16:creationId xmlns:a16="http://schemas.microsoft.com/office/drawing/2014/main" id="{11E237F8-570C-4A96-86C4-63B2ADA1429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5-1">
            <a:extLst xmlns:a="http://schemas.openxmlformats.org/drawingml/2006/main">
              <a:ext uri="{FF2B5EF4-FFF2-40B4-BE49-F238E27FC236}">
                <a16:creationId xmlns:a16="http://schemas.microsoft.com/office/drawing/2014/main" id="{F3A1B36B-AE72-4180-9896-DCAA0CA85B6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marketingových tvrdení</a:t>
            </a:r>
          </a:p>
        </p:txBody>
      </p:sp>
      <p:sp>
        <p:nvSpPr>
          <p:cNvPr id="3" name="text-5-2">
            <a:extLst xmlns:a="http://schemas.openxmlformats.org/drawingml/2006/main">
              <a:ext uri="{FF2B5EF4-FFF2-40B4-BE49-F238E27FC236}">
                <a16:creationId xmlns:a16="http://schemas.microsoft.com/office/drawing/2014/main" id="{6E52149B-2EBC-432E-90C7-5506234F700C}"/>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Tvrdenie má zdroj a vlastníka</a:t>
            </a:r>
          </a:p>
        </p:txBody>
      </p:sp>
      <p:sp>
        <p:nvSpPr>
          <p:cNvPr id="4" name="text-5-3">
            <a:extLst xmlns:a="http://schemas.openxmlformats.org/drawingml/2006/main">
              <a:ext uri="{FF2B5EF4-FFF2-40B4-BE49-F238E27FC236}">
                <a16:creationId xmlns:a16="http://schemas.microsoft.com/office/drawing/2014/main" id="{3B634702-9A25-4105-88C0-1DCAB996C315}"/>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Platnosť sa môže zmeniť</a:t>
            </a:r>
          </a:p>
        </p:txBody>
      </p:sp>
      <p:sp>
        <p:nvSpPr>
          <p:cNvPr id="5" name="text-5-4">
            <a:extLst xmlns:a="http://schemas.openxmlformats.org/drawingml/2006/main">
              <a:ext uri="{FF2B5EF4-FFF2-40B4-BE49-F238E27FC236}">
                <a16:creationId xmlns:a16="http://schemas.microsoft.com/office/drawing/2014/main" id="{FD9399BD-DAF3-477B-B478-9EEA7D0F456A}"/>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Zakázané sú falošné referencie</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Tvrdenie</a:t>
                      </a:r>
                    </a:p>
                  </a:txBody>
                  <a:tcPr marL="91440" marR="91440" marT="45720" marB="45720">
                    <a:solidFill>
                      <a:srgbClr val="EAF4F0"/>
                    </a:solidFill>
                  </a:tcPr>
                </a:tc>
                <a:tc>
                  <a:txBody>
                    <a:bodyPr/>
                    <a:lstStyle/>
                    <a:p>
                      <a:r>
                        <a:rPr sz="1800" b="1">
                          <a:solidFill>
                            <a:srgbClr val="10263B"/>
                          </a:solidFill>
                          <a:latin typeface="Arial"/>
                          <a:ea typeface="Arial"/>
                          <a:cs typeface="Arial"/>
                        </a:rPr>
                        <a:t>Stav</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Pripraví návrh</a:t>
                      </a:r>
                    </a:p>
                  </a:txBody>
                  <a:tcPr marL="91440" marR="91440" marT="45720" marB="45720">
                    <a:solidFill>
                      <a:srgbClr val="FFFFFF"/>
                    </a:solidFill>
                  </a:tcPr>
                </a:tc>
                <a:tc>
                  <a:txBody>
                    <a:bodyPr/>
                    <a:lstStyle/>
                    <a:p>
                      <a:r>
                        <a:rPr sz="1800" b="0">
                          <a:solidFill>
                            <a:srgbClr val="10263B"/>
                          </a:solidFill>
                          <a:latin typeface="Arial"/>
                          <a:ea typeface="Arial"/>
                          <a:cs typeface="Arial"/>
                        </a:rPr>
                        <a:t>Overené funkciou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Ušetrí každému 80 %</a:t>
                      </a:r>
                    </a:p>
                  </a:txBody>
                  <a:tcPr marL="91440" marR="91440" marT="45720" marB="45720">
                    <a:solidFill>
                      <a:srgbClr val="FFFFFF"/>
                    </a:solidFill>
                  </a:tcPr>
                </a:tc>
                <a:tc>
                  <a:txBody>
                    <a:bodyPr/>
                    <a:lstStyle/>
                    <a:p>
                      <a:r>
                        <a:rPr sz="1800" b="0">
                          <a:solidFill>
                            <a:srgbClr val="10263B"/>
                          </a:solidFill>
                          <a:latin typeface="Arial"/>
                          <a:ea typeface="Arial"/>
                          <a:cs typeface="Arial"/>
                        </a:rPr>
                        <a:t>Nepodložené</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Fiktívna ukážka</a:t>
                      </a:r>
                    </a:p>
                  </a:txBody>
                  <a:tcPr marL="91440" marR="91440" marT="45720" marB="45720">
                    <a:solidFill>
                      <a:srgbClr val="FFFFFF"/>
                    </a:solidFill>
                  </a:tcPr>
                </a:tc>
                <a:tc>
                  <a:txBody>
                    <a:bodyPr/>
                    <a:lstStyle/>
                    <a:p>
                      <a:r>
                        <a:rPr sz="1800" b="0">
                          <a:solidFill>
                            <a:srgbClr val="10263B"/>
                          </a:solidFill>
                          <a:latin typeface="Arial"/>
                          <a:ea typeface="Arial"/>
                          <a:cs typeface="Arial"/>
                        </a:rPr>
                        <a:t>Označené cvičenie</a:t>
                      </a:r>
                    </a:p>
                  </a:txBody>
                  <a:tcPr marL="91440" marR="91440" marT="45720" marB="45720">
                    <a:solidFill>
                      <a:srgbClr val="FFFFFF"/>
                    </a:solidFill>
                  </a:tcPr>
                </a:tc>
              </a:tr>
            </a:tbl>
          </a:graphicData>
        </a:graphic>
      </p:graphicFrame>
      <p:sp>
        <p:nvSpPr>
          <p:cNvPr id="7" name="text-5-5">
            <a:extLst xmlns:a="http://schemas.openxmlformats.org/drawingml/2006/main">
              <a:ext uri="{FF2B5EF4-FFF2-40B4-BE49-F238E27FC236}">
                <a16:creationId xmlns:a16="http://schemas.microsoft.com/office/drawing/2014/main" id="{98AFA1C1-ED5B-4331-A94B-29737070017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5-6">
            <a:extLst xmlns:a="http://schemas.openxmlformats.org/drawingml/2006/main">
              <a:ext uri="{FF2B5EF4-FFF2-40B4-BE49-F238E27FC236}">
                <a16:creationId xmlns:a16="http://schemas.microsoft.com/office/drawing/2014/main" id="{BDFF9500-B93A-4663-BC2B-05339EE36BA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register povoľuje tvrdenie pripraví návrh ponuky. Nepovoľuje vždy ušetrí 80 % času, pretože firma nemá meraný dôkaz ani podmienky takejto garancie.</a:t>
            </a:r>
          </a:p>
        </p:txBody>
      </p:sp>
      <p:sp>
        <p:nvSpPr>
          <p:cNvPr id="9" name="text-5-7">
            <a:extLst xmlns:a="http://schemas.openxmlformats.org/drawingml/2006/main">
              <a:ext uri="{FF2B5EF4-FFF2-40B4-BE49-F238E27FC236}">
                <a16:creationId xmlns:a16="http://schemas.microsoft.com/office/drawing/2014/main" id="{C6D30062-23C4-43F5-B449-31C383F378C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5-8">
            <a:extLst xmlns:a="http://schemas.openxmlformats.org/drawingml/2006/main">
              <a:ext uri="{FF2B5EF4-FFF2-40B4-BE49-F238E27FC236}">
                <a16:creationId xmlns:a16="http://schemas.microsoft.com/office/drawing/2014/main" id="{EA4EA0E6-6747-4F0B-8B74-C2E65780724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24498325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
            <a:extLst xmlns:a="http://schemas.openxmlformats.org/drawingml/2006/main">
              <a:ext uri="{FF2B5EF4-FFF2-40B4-BE49-F238E27FC236}">
                <a16:creationId xmlns:a16="http://schemas.microsoft.com/office/drawing/2014/main" id="{2F6B563C-F64E-4D90-8111-9802C2B9DD4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6-1">
            <a:extLst xmlns:a="http://schemas.openxmlformats.org/drawingml/2006/main">
              <a:ext uri="{FF2B5EF4-FFF2-40B4-BE49-F238E27FC236}">
                <a16:creationId xmlns:a16="http://schemas.microsoft.com/office/drawing/2014/main" id="{53D6454B-C0C2-423A-AE01-DA1854DB4EE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Tón značky v praktických pravidlách</a:t>
            </a:r>
          </a:p>
        </p:txBody>
      </p:sp>
      <p:sp>
        <p:nvSpPr>
          <p:cNvPr id="3" name="text-6-2">
            <a:extLst xmlns:a="http://schemas.openxmlformats.org/drawingml/2006/main">
              <a:ext uri="{FF2B5EF4-FFF2-40B4-BE49-F238E27FC236}">
                <a16:creationId xmlns:a16="http://schemas.microsoft.com/office/drawing/2014/main" id="{15F9CADC-7D1E-418E-B269-9A3C9F4C1CF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dobré a slabé vety</a:t>
            </a:r>
          </a:p>
        </p:txBody>
      </p:sp>
      <p:sp>
        <p:nvSpPr>
          <p:cNvPr id="4" name="text-6-3">
            <a:extLst xmlns:a="http://schemas.openxmlformats.org/drawingml/2006/main">
              <a:ext uri="{FF2B5EF4-FFF2-40B4-BE49-F238E27FC236}">
                <a16:creationId xmlns:a16="http://schemas.microsoft.com/office/drawing/2014/main" id="{B63A574F-D8EC-4DAE-A269-D722D39C787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Jednoduchosť neznamená stratu presnosti</a:t>
            </a:r>
          </a:p>
        </p:txBody>
      </p:sp>
      <p:sp>
        <p:nvSpPr>
          <p:cNvPr id="5" name="text-6-4">
            <a:extLst xmlns:a="http://schemas.openxmlformats.org/drawingml/2006/main">
              <a:ext uri="{FF2B5EF4-FFF2-40B4-BE49-F238E27FC236}">
                <a16:creationId xmlns:a16="http://schemas.microsoft.com/office/drawing/2014/main" id="{B0CF9B8C-7B9E-4C85-8BCA-183FBEA072E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Tón sa mení podľa situácie</a:t>
            </a:r>
          </a:p>
        </p:txBody>
      </p:sp>
      <p:sp>
        <p:nvSpPr>
          <p:cNvPr id="6" name="text-6-5">
            <a:extLst xmlns:a="http://schemas.openxmlformats.org/drawingml/2006/main">
              <a:ext uri="{FF2B5EF4-FFF2-40B4-BE49-F238E27FC236}">
                <a16:creationId xmlns:a16="http://schemas.microsoft.com/office/drawing/2014/main" id="{03EED276-7846-48B1-B533-BAF5CB7A761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6-6">
            <a:extLst xmlns:a="http://schemas.openxmlformats.org/drawingml/2006/main">
              <a:ext uri="{FF2B5EF4-FFF2-40B4-BE49-F238E27FC236}">
                <a16:creationId xmlns:a16="http://schemas.microsoft.com/office/drawing/2014/main" id="{ADF42667-48C9-40C1-A060-3F9A6001BB6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značka nahradí optimalizujeme omnichannel engagement vetou pomôžeme vám odpovedať zákazníkom zrozumiteľne. Pri sťažnosti použije vecný tón bez predajných superlatívov.</a:t>
            </a:r>
          </a:p>
        </p:txBody>
      </p:sp>
      <p:sp>
        <p:nvSpPr>
          <p:cNvPr id="8" name="text-6-7">
            <a:extLst xmlns:a="http://schemas.openxmlformats.org/drawingml/2006/main">
              <a:ext uri="{FF2B5EF4-FFF2-40B4-BE49-F238E27FC236}">
                <a16:creationId xmlns:a16="http://schemas.microsoft.com/office/drawing/2014/main" id="{5E4931B3-5114-4A85-853E-D09CC0D31A0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6-8">
            <a:extLst xmlns:a="http://schemas.openxmlformats.org/drawingml/2006/main">
              <a:ext uri="{FF2B5EF4-FFF2-40B4-BE49-F238E27FC236}">
                <a16:creationId xmlns:a16="http://schemas.microsoft.com/office/drawing/2014/main" id="{919E22D4-7763-48F8-BABB-4BA95907E66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6847254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0">
            <a:extLst xmlns:a="http://schemas.openxmlformats.org/drawingml/2006/main">
              <a:ext uri="{FF2B5EF4-FFF2-40B4-BE49-F238E27FC236}">
                <a16:creationId xmlns:a16="http://schemas.microsoft.com/office/drawing/2014/main" id="{789F60EA-B64A-461D-A9EA-B32306449CB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7-1">
            <a:extLst xmlns:a="http://schemas.openxmlformats.org/drawingml/2006/main">
              <a:ext uri="{FF2B5EF4-FFF2-40B4-BE49-F238E27FC236}">
                <a16:creationId xmlns:a16="http://schemas.microsoft.com/office/drawing/2014/main" id="{549B4684-2015-4C38-813F-C88A100089A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Hranice personalizácie</a:t>
            </a:r>
          </a:p>
        </p:txBody>
      </p:sp>
      <p:sp>
        <p:nvSpPr>
          <p:cNvPr id="3" name="text-7-2">
            <a:extLst xmlns:a="http://schemas.openxmlformats.org/drawingml/2006/main">
              <a:ext uri="{FF2B5EF4-FFF2-40B4-BE49-F238E27FC236}">
                <a16:creationId xmlns:a16="http://schemas.microsoft.com/office/drawing/2014/main" id="{9F137020-4720-456E-BFF8-5E0D76DCC0E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oprávnený kontext</a:t>
            </a:r>
          </a:p>
        </p:txBody>
      </p:sp>
      <p:sp>
        <p:nvSpPr>
          <p:cNvPr id="4" name="text-7-3">
            <a:extLst xmlns:a="http://schemas.openxmlformats.org/drawingml/2006/main">
              <a:ext uri="{FF2B5EF4-FFF2-40B4-BE49-F238E27FC236}">
                <a16:creationId xmlns:a16="http://schemas.microsoft.com/office/drawing/2014/main" id="{CBE97153-5BBA-4363-BC7F-897FDB9E471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Neodvodzujte citlivé vlastnosti</a:t>
            </a:r>
          </a:p>
        </p:txBody>
      </p:sp>
      <p:sp>
        <p:nvSpPr>
          <p:cNvPr id="5" name="text-7-4">
            <a:extLst xmlns:a="http://schemas.openxmlformats.org/drawingml/2006/main">
              <a:ext uri="{FF2B5EF4-FFF2-40B4-BE49-F238E27FC236}">
                <a16:creationId xmlns:a16="http://schemas.microsoft.com/office/drawing/2014/main" id="{58279808-93E4-4076-90B0-69B8EAE6241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Odmietnutie kontaktu má prednosť</a:t>
            </a:r>
          </a:p>
        </p:txBody>
      </p:sp>
      <p:sp>
        <p:nvSpPr>
          <p:cNvPr id="6" name="text-7-5">
            <a:extLst xmlns:a="http://schemas.openxmlformats.org/drawingml/2006/main">
              <a:ext uri="{FF2B5EF4-FFF2-40B4-BE49-F238E27FC236}">
                <a16:creationId xmlns:a16="http://schemas.microsoft.com/office/drawing/2014/main" id="{F58DA5C0-6176-495A-9FDC-BE38EF5F03F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7-6">
            <a:extLst xmlns:a="http://schemas.openxmlformats.org/drawingml/2006/main">
              <a:ext uri="{FF2B5EF4-FFF2-40B4-BE49-F238E27FC236}">
                <a16:creationId xmlns:a16="http://schemas.microsoft.com/office/drawing/2014/main" id="{6E44AB48-A011-4AE5-95C4-D145BE029CC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využije potvrdený záujem o firemné torty. Nepoužije domnienku o zdravotnom stave zákazníka ani údaje zo súkromných správ na vytvorenie naliehavej ponuky.</a:t>
            </a:r>
          </a:p>
        </p:txBody>
      </p:sp>
      <p:sp>
        <p:nvSpPr>
          <p:cNvPr id="8" name="text-7-7">
            <a:extLst xmlns:a="http://schemas.openxmlformats.org/drawingml/2006/main">
              <a:ext uri="{FF2B5EF4-FFF2-40B4-BE49-F238E27FC236}">
                <a16:creationId xmlns:a16="http://schemas.microsoft.com/office/drawing/2014/main" id="{7D456D3E-8D01-4791-998F-BB54E1E6E81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7-8">
            <a:extLst xmlns:a="http://schemas.openxmlformats.org/drawingml/2006/main">
              <a:ext uri="{FF2B5EF4-FFF2-40B4-BE49-F238E27FC236}">
                <a16:creationId xmlns:a16="http://schemas.microsoft.com/office/drawing/2014/main" id="{1BF6231D-F39A-42C6-9242-570A45193A8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168084083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8-0">
            <a:extLst xmlns:a="http://schemas.openxmlformats.org/drawingml/2006/main">
              <a:ext uri="{FF2B5EF4-FFF2-40B4-BE49-F238E27FC236}">
                <a16:creationId xmlns:a16="http://schemas.microsoft.com/office/drawing/2014/main" id="{DDD29740-A90D-4786-A450-9225C09E415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8-1">
            <a:extLst xmlns:a="http://schemas.openxmlformats.org/drawingml/2006/main">
              <a:ext uri="{FF2B5EF4-FFF2-40B4-BE49-F238E27FC236}">
                <a16:creationId xmlns:a16="http://schemas.microsoft.com/office/drawing/2014/main" id="{992F5D84-8E83-4913-8D8B-7ACBAB5A3C0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Obsahová stratégia s jasnou hranicou</a:t>
            </a:r>
          </a:p>
        </p:txBody>
      </p:sp>
      <p:sp>
        <p:nvSpPr>
          <p:cNvPr id="3" name="text-8-2">
            <a:extLst xmlns:a="http://schemas.openxmlformats.org/drawingml/2006/main">
              <a:ext uri="{FF2B5EF4-FFF2-40B4-BE49-F238E27FC236}">
                <a16:creationId xmlns:a16="http://schemas.microsoft.com/office/drawing/2014/main" id="{F0B007D8-520F-4A38-8C30-07EE7843B9F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niekoľko tém</a:t>
            </a:r>
          </a:p>
        </p:txBody>
      </p:sp>
      <p:sp>
        <p:nvSpPr>
          <p:cNvPr id="4" name="text-8-3">
            <a:extLst xmlns:a="http://schemas.openxmlformats.org/drawingml/2006/main">
              <a:ext uri="{FF2B5EF4-FFF2-40B4-BE49-F238E27FC236}">
                <a16:creationId xmlns:a16="http://schemas.microsoft.com/office/drawing/2014/main" id="{503B6FEF-474C-47C9-8831-3F548DDA895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Každá pomáha konkrétnej otázke</a:t>
            </a:r>
          </a:p>
        </p:txBody>
      </p:sp>
      <p:sp>
        <p:nvSpPr>
          <p:cNvPr id="5" name="text-8-4">
            <a:extLst xmlns:a="http://schemas.openxmlformats.org/drawingml/2006/main">
              <a:ext uri="{FF2B5EF4-FFF2-40B4-BE49-F238E27FC236}">
                <a16:creationId xmlns:a16="http://schemas.microsoft.com/office/drawing/2014/main" id="{108DAEBE-E568-4698-B075-17A94F612868}"/>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Nezverejňujte bez zdrojov a kontroly</a:t>
            </a:r>
          </a:p>
        </p:txBody>
      </p:sp>
      <p:sp>
        <p:nvSpPr>
          <p:cNvPr id="6" name="diagram-node-8-0">
            <a:extLst xmlns:a="http://schemas.openxmlformats.org/drawingml/2006/main">
              <a:ext uri="{FF2B5EF4-FFF2-40B4-BE49-F238E27FC236}">
                <a16:creationId xmlns:a16="http://schemas.microsoft.com/office/drawing/2014/main" id="{802FCB3D-C169-4FAB-87AA-8E6431D6DE61}"/>
              </a:ext>
            </a:extLst>
          </p:cNvPr>
          <p:cNvSpPr>
            <a:spLocks xmlns:a="http://schemas.openxmlformats.org/drawingml/2006/main" noGrp="1"/>
          </p:cNvSpPr>
          <p:nvPr/>
        </p:nvSpPr>
        <p:spPr>
          <a:xfrm xmlns:a="http://schemas.openxmlformats.org/drawingml/2006/main">
            <a:off x="685800" y="33813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Otázky zákazníka</a:t>
            </a:r>
          </a:p>
        </p:txBody>
      </p:sp>
      <p:sp>
        <p:nvSpPr>
          <p:cNvPr id="7" name="diagram-node-8-1">
            <a:extLst xmlns:a="http://schemas.openxmlformats.org/drawingml/2006/main">
              <a:ext uri="{FF2B5EF4-FFF2-40B4-BE49-F238E27FC236}">
                <a16:creationId xmlns:a16="http://schemas.microsoft.com/office/drawing/2014/main" id="{80E366B2-B98A-4499-8851-ED91D5819EA5}"/>
              </a:ext>
            </a:extLst>
          </p:cNvPr>
          <p:cNvSpPr>
            <a:spLocks xmlns:a="http://schemas.openxmlformats.org/drawingml/2006/main" noGrp="1"/>
          </p:cNvSpPr>
          <p:nvPr/>
        </p:nvSpPr>
        <p:spPr>
          <a:xfrm xmlns:a="http://schemas.openxmlformats.org/drawingml/2006/main">
            <a:off x="685800" y="42195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zdroje</a:t>
            </a:r>
          </a:p>
        </p:txBody>
      </p:sp>
      <p:sp>
        <p:nvSpPr>
          <p:cNvPr id="8" name="diagram-node-8-2">
            <a:extLst xmlns:a="http://schemas.openxmlformats.org/drawingml/2006/main">
              <a:ext uri="{FF2B5EF4-FFF2-40B4-BE49-F238E27FC236}">
                <a16:creationId xmlns:a16="http://schemas.microsoft.com/office/drawing/2014/main" id="{C50C8EDF-5289-4DDF-9D2F-BF3798E0567B}"/>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Obsahové piliere</a:t>
            </a:r>
          </a:p>
        </p:txBody>
      </p:sp>
      <p:sp>
        <p:nvSpPr>
          <p:cNvPr id="9" name="diagram-node-8-3">
            <a:extLst xmlns:a="http://schemas.openxmlformats.org/drawingml/2006/main">
              <a:ext uri="{FF2B5EF4-FFF2-40B4-BE49-F238E27FC236}">
                <a16:creationId xmlns:a16="http://schemas.microsoft.com/office/drawing/2014/main" id="{293E242D-9B27-44A7-93CC-A2A6584AFD65}"/>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Výstupy</a:t>
            </a:r>
          </a:p>
        </p:txBody>
      </p:sp>
      <p:sp>
        <p:nvSpPr>
          <p:cNvPr id="10" name="diagram-node-8-4">
            <a:extLst xmlns:a="http://schemas.openxmlformats.org/drawingml/2006/main">
              <a:ext uri="{FF2B5EF4-FFF2-40B4-BE49-F238E27FC236}">
                <a16:creationId xmlns:a16="http://schemas.microsoft.com/office/drawing/2014/main" id="{39F29A54-6972-495B-8D36-53EF5D2A3EB3}"/>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Meraný ďalší krok</a:t>
            </a:r>
          </a:p>
        </p:txBody>
      </p:sp>
      <p:cxnSp>
        <p:nvCxnSpPr>
          <p:cNvPr id="29" name=""/>
          <p:cNvCxnSpPr>
            <a:stCxn xmlns:a="http://schemas.openxmlformats.org/drawingml/2006/main" id="6" idx="3"/>
            <a:endCxn xmlns:a="http://schemas.openxmlformats.org/drawingml/2006/main" id="8" idx="1"/>
          </p:cNvCxnSpPr>
          <p:nvPr/>
        </p:nvCxnSpPr>
        <p:spPr>
          <a:xfrm xmlns:a="http://schemas.openxmlformats.org/drawingml/2006/main">
            <a:off x="30861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flipV="1">
            <a:off x="30861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8-14">
            <a:extLst xmlns:a="http://schemas.openxmlformats.org/drawingml/2006/main">
              <a:ext uri="{FF2B5EF4-FFF2-40B4-BE49-F238E27FC236}">
                <a16:creationId xmlns:a16="http://schemas.microsoft.com/office/drawing/2014/main" id="{07FAB37F-B12A-4308-A7F5-22C4C02F42F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8-15">
            <a:extLst xmlns:a="http://schemas.openxmlformats.org/drawingml/2006/main">
              <a:ext uri="{FF2B5EF4-FFF2-40B4-BE49-F238E27FC236}">
                <a16:creationId xmlns:a16="http://schemas.microsoft.com/office/drawing/2014/main" id="{BC8E842D-D551-4D40-AC02-245E00C5D05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autoservis zvolí piliere príprava na servis, vysvetlenie prác a objednanie. Článok o nesúvisiacej technológii nepíše iba preto, že ho AI ľahko navrhla.</a:t>
            </a:r>
          </a:p>
        </p:txBody>
      </p:sp>
      <p:sp>
        <p:nvSpPr>
          <p:cNvPr id="17" name="text-8-16">
            <a:extLst xmlns:a="http://schemas.openxmlformats.org/drawingml/2006/main">
              <a:ext uri="{FF2B5EF4-FFF2-40B4-BE49-F238E27FC236}">
                <a16:creationId xmlns:a16="http://schemas.microsoft.com/office/drawing/2014/main" id="{FAE257BA-2E3A-4D6E-9871-B77BCB3057E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8-17">
            <a:extLst xmlns:a="http://schemas.openxmlformats.org/drawingml/2006/main">
              <a:ext uri="{FF2B5EF4-FFF2-40B4-BE49-F238E27FC236}">
                <a16:creationId xmlns:a16="http://schemas.microsoft.com/office/drawing/2014/main" id="{6150CCCF-AE50-43C7-99CE-EFDB99E92F2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154687312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9-0">
            <a:extLst xmlns:a="http://schemas.openxmlformats.org/drawingml/2006/main">
              <a:ext uri="{FF2B5EF4-FFF2-40B4-BE49-F238E27FC236}">
                <a16:creationId xmlns:a16="http://schemas.microsoft.com/office/drawing/2014/main" id="{040859BE-0713-4FE4-A2FC-2BBEF8D77AD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9-1">
            <a:extLst xmlns:a="http://schemas.openxmlformats.org/drawingml/2006/main">
              <a:ext uri="{FF2B5EF4-FFF2-40B4-BE49-F238E27FC236}">
                <a16:creationId xmlns:a16="http://schemas.microsoft.com/office/drawing/2014/main" id="{EE214FB3-69C4-4340-B981-611C4677426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Výber prvého obsahového experimentu</a:t>
            </a:r>
          </a:p>
        </p:txBody>
      </p:sp>
      <p:sp>
        <p:nvSpPr>
          <p:cNvPr id="3" name="text-9-2">
            <a:extLst xmlns:a="http://schemas.openxmlformats.org/drawingml/2006/main">
              <a:ext uri="{FF2B5EF4-FFF2-40B4-BE49-F238E27FC236}">
                <a16:creationId xmlns:a16="http://schemas.microsoft.com/office/drawing/2014/main" id="{40A3DA7D-B4FA-44ED-9B70-6656B9BF750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Jedna otázka a jeden výstup</a:t>
            </a:r>
          </a:p>
        </p:txBody>
      </p:sp>
      <p:sp>
        <p:nvSpPr>
          <p:cNvPr id="4" name="text-9-3">
            <a:extLst xmlns:a="http://schemas.openxmlformats.org/drawingml/2006/main">
              <a:ext uri="{FF2B5EF4-FFF2-40B4-BE49-F238E27FC236}">
                <a16:creationId xmlns:a16="http://schemas.microsoft.com/office/drawing/2014/main" id="{7F91FA55-9163-49A1-A1FB-5CD1ADB5C6C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Základňa a meraný ďalší krok</a:t>
            </a:r>
          </a:p>
        </p:txBody>
      </p:sp>
      <p:sp>
        <p:nvSpPr>
          <p:cNvPr id="5" name="text-9-4">
            <a:extLst xmlns:a="http://schemas.openxmlformats.org/drawingml/2006/main">
              <a:ext uri="{FF2B5EF4-FFF2-40B4-BE49-F238E27FC236}">
                <a16:creationId xmlns:a16="http://schemas.microsoft.com/office/drawing/2014/main" id="{58FB0E73-D20D-4C38-888C-420317B161D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Vratná zmena pred veľkou kampaňou</a:t>
            </a:r>
          </a:p>
        </p:txBody>
      </p:sp>
      <p:sp>
        <p:nvSpPr>
          <p:cNvPr id="6" name="text-9-5">
            <a:extLst xmlns:a="http://schemas.openxmlformats.org/drawingml/2006/main">
              <a:ext uri="{FF2B5EF4-FFF2-40B4-BE49-F238E27FC236}">
                <a16:creationId xmlns:a16="http://schemas.microsoft.com/office/drawing/2014/main" id="{0C68F9A5-FD98-466C-B2FA-D337D52EC93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9-6">
            <a:extLst xmlns:a="http://schemas.openxmlformats.org/drawingml/2006/main">
              <a:ext uri="{FF2B5EF4-FFF2-40B4-BE49-F238E27FC236}">
                <a16:creationId xmlns:a16="http://schemas.microsoft.com/office/drawing/2014/main" id="{546D790D-A39C-469C-8320-B6BA60E4161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upraví len vysvetlenie objednávania tort. Porovná dokončenie dopytu pri obdobnej návštevnosti a prizná vplyv sezóny, ak sa medzi obdobiami zmení.</a:t>
            </a:r>
          </a:p>
        </p:txBody>
      </p:sp>
      <p:sp>
        <p:nvSpPr>
          <p:cNvPr id="8" name="text-9-7">
            <a:extLst xmlns:a="http://schemas.openxmlformats.org/drawingml/2006/main">
              <a:ext uri="{FF2B5EF4-FFF2-40B4-BE49-F238E27FC236}">
                <a16:creationId xmlns:a16="http://schemas.microsoft.com/office/drawing/2014/main" id="{9C2FB8F4-A2AA-4E41-8059-E37D9FEA6FA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9-8">
            <a:extLst xmlns:a="http://schemas.openxmlformats.org/drawingml/2006/main">
              <a:ext uri="{FF2B5EF4-FFF2-40B4-BE49-F238E27FC236}">
                <a16:creationId xmlns:a16="http://schemas.microsoft.com/office/drawing/2014/main" id="{1A0EA0F2-65A3-4DE5-959C-69207739CE7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79218846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0">
            <a:extLst xmlns:a="http://schemas.openxmlformats.org/drawingml/2006/main">
              <a:ext uri="{FF2B5EF4-FFF2-40B4-BE49-F238E27FC236}">
                <a16:creationId xmlns:a16="http://schemas.microsoft.com/office/drawing/2014/main" id="{2FB16CAE-E8B0-4BF1-8F4E-96182963075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Zákazník, brief a pravdivé tvrdenia</a:t>
            </a:r>
          </a:p>
        </p:txBody>
      </p:sp>
      <p:sp>
        <p:nvSpPr>
          <p:cNvPr id="2" name="text-10-1">
            <a:extLst xmlns:a="http://schemas.openxmlformats.org/drawingml/2006/main">
              <a:ext uri="{FF2B5EF4-FFF2-40B4-BE49-F238E27FC236}">
                <a16:creationId xmlns:a16="http://schemas.microsoft.com/office/drawing/2014/main" id="{89E82224-DDFB-4C78-958A-DE05C772D68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Audit briefu pred tvorbou</a:t>
            </a:r>
          </a:p>
        </p:txBody>
      </p:sp>
      <p:sp>
        <p:nvSpPr>
          <p:cNvPr id="3" name="text-10-2">
            <a:extLst xmlns:a="http://schemas.openxmlformats.org/drawingml/2006/main">
              <a:ext uri="{FF2B5EF4-FFF2-40B4-BE49-F238E27FC236}">
                <a16:creationId xmlns:a16="http://schemas.microsoft.com/office/drawing/2014/main" id="{9FC8B109-55A5-43D6-913B-512DD245B20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Chýbajúce tvrdenie sa nevymýšľa</a:t>
            </a:r>
          </a:p>
        </p:txBody>
      </p:sp>
      <p:sp>
        <p:nvSpPr>
          <p:cNvPr id="4" name="text-10-3">
            <a:extLst xmlns:a="http://schemas.openxmlformats.org/drawingml/2006/main">
              <a:ext uri="{FF2B5EF4-FFF2-40B4-BE49-F238E27FC236}">
                <a16:creationId xmlns:a16="http://schemas.microsoft.com/office/drawing/2014/main" id="{13012750-93AA-4346-B534-0FBCBC8A262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Cieľ a kanál musia súhlasiť</a:t>
            </a:r>
          </a:p>
        </p:txBody>
      </p:sp>
      <p:sp>
        <p:nvSpPr>
          <p:cNvPr id="5" name="text-10-4">
            <a:extLst xmlns:a="http://schemas.openxmlformats.org/drawingml/2006/main">
              <a:ext uri="{FF2B5EF4-FFF2-40B4-BE49-F238E27FC236}">
                <a16:creationId xmlns:a16="http://schemas.microsoft.com/office/drawing/2014/main" id="{7D749C45-8D03-4FA0-BD28-3C22BA1C651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Kontrolór pozná zakázané správanie</a:t>
            </a:r>
          </a:p>
        </p:txBody>
      </p:sp>
      <p:sp>
        <p:nvSpPr>
          <p:cNvPr id="6" name="text-10-5">
            <a:extLst xmlns:a="http://schemas.openxmlformats.org/drawingml/2006/main">
              <a:ext uri="{FF2B5EF4-FFF2-40B4-BE49-F238E27FC236}">
                <a16:creationId xmlns:a16="http://schemas.microsoft.com/office/drawing/2014/main" id="{9887E5E0-826C-4CD5-A18E-682A7B4A92D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0-6">
            <a:extLst xmlns:a="http://schemas.openxmlformats.org/drawingml/2006/main">
              <a:ext uri="{FF2B5EF4-FFF2-40B4-BE49-F238E27FC236}">
                <a16:creationId xmlns:a16="http://schemas.microsoft.com/office/drawing/2014/main" id="{8F069D07-B1C8-42EA-B1AA-5B732A9F752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vo fiktívnom briefe chýba termín platnosti akcie a zdroj ceny. Označte oba blokátory a pripravte doplňujúce otázky namiesto vytvorenia kompletného reklamného textu.</a:t>
            </a:r>
          </a:p>
        </p:txBody>
      </p:sp>
      <p:sp>
        <p:nvSpPr>
          <p:cNvPr id="8" name="text-10-7">
            <a:extLst xmlns:a="http://schemas.openxmlformats.org/drawingml/2006/main">
              <a:ext uri="{FF2B5EF4-FFF2-40B4-BE49-F238E27FC236}">
                <a16:creationId xmlns:a16="http://schemas.microsoft.com/office/drawing/2014/main" id="{F358246D-3D83-432E-A36A-06029DCDA48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0-8">
            <a:extLst xmlns:a="http://schemas.openxmlformats.org/drawingml/2006/main">
              <a:ext uri="{FF2B5EF4-FFF2-40B4-BE49-F238E27FC236}">
                <a16:creationId xmlns:a16="http://schemas.microsoft.com/office/drawing/2014/main" id="{17DF0382-1104-4BA1-80D4-769EABF9B1D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55767740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a21b26c0f9e46f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7ABFF556-F2BF-4A6B-905C-1E4A1616D31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3" name="text-11-1">
            <a:extLst xmlns:a="http://schemas.openxmlformats.org/drawingml/2006/main">
              <a:ext uri="{FF2B5EF4-FFF2-40B4-BE49-F238E27FC236}">
                <a16:creationId xmlns:a16="http://schemas.microsoft.com/office/drawing/2014/main" id="{682F55B3-ED95-4289-A7EF-A19A97C821FB}"/>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Obsahový pilier a jednotlivý príspevok</a:t>
            </a:r>
          </a:p>
        </p:txBody>
      </p:sp>
      <p:sp>
        <p:nvSpPr>
          <p:cNvPr id="4" name="text-11-2">
            <a:extLst xmlns:a="http://schemas.openxmlformats.org/drawingml/2006/main">
              <a:ext uri="{FF2B5EF4-FFF2-40B4-BE49-F238E27FC236}">
                <a16:creationId xmlns:a16="http://schemas.microsoft.com/office/drawing/2014/main" id="{DDC9C19D-D6AA-4C5A-BB6D-B6E984A2D703}"/>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Piliere poskytujú dlhodobú logiku</a:t>
            </a:r>
          </a:p>
        </p:txBody>
      </p:sp>
      <p:sp>
        <p:nvSpPr>
          <p:cNvPr id="5" name="text-11-3">
            <a:extLst xmlns:a="http://schemas.openxmlformats.org/drawingml/2006/main">
              <a:ext uri="{FF2B5EF4-FFF2-40B4-BE49-F238E27FC236}">
                <a16:creationId xmlns:a16="http://schemas.microsoft.com/office/drawing/2014/main" id="{EC7F8E26-FB80-419E-B5C4-E8BEA5DEC30E}"/>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Príspevok odpovedá na jednu otázku</a:t>
            </a:r>
          </a:p>
        </p:txBody>
      </p:sp>
      <p:sp>
        <p:nvSpPr>
          <p:cNvPr id="6" name="text-11-4">
            <a:extLst xmlns:a="http://schemas.openxmlformats.org/drawingml/2006/main">
              <a:ext uri="{FF2B5EF4-FFF2-40B4-BE49-F238E27FC236}">
                <a16:creationId xmlns:a16="http://schemas.microsoft.com/office/drawing/2014/main" id="{2A21E8F7-9AF8-4E7E-AAF1-88711A796F76}"/>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Opakovanie má priniesť nový úžitok</a:t>
            </a:r>
          </a:p>
        </p:txBody>
      </p:sp>
      <p:sp>
        <p:nvSpPr>
          <p:cNvPr id="7" name="text-11-5">
            <a:extLst xmlns:a="http://schemas.openxmlformats.org/drawingml/2006/main">
              <a:ext uri="{FF2B5EF4-FFF2-40B4-BE49-F238E27FC236}">
                <a16:creationId xmlns:a16="http://schemas.microsoft.com/office/drawing/2014/main" id="{1D43443B-DEFD-4D56-B6D9-B793E69FF5D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1-6">
            <a:extLst xmlns:a="http://schemas.openxmlformats.org/drawingml/2006/main">
              <a:ext uri="{FF2B5EF4-FFF2-40B4-BE49-F238E27FC236}">
                <a16:creationId xmlns:a16="http://schemas.microsoft.com/office/drawing/2014/main" id="{7073092D-E88B-4A54-B7AD-43A6F87ED9A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pilier starostlivosť o vozidlo obsahuje odlišné otázky o príprave, odovzdaní a prevzatí. Tri posty nie sú iba rovnaký zoznam prezlečený do iného nadpisu.</a:t>
            </a:r>
          </a:p>
        </p:txBody>
      </p:sp>
      <p:sp>
        <p:nvSpPr>
          <p:cNvPr id="9" name="text-11-7">
            <a:extLst xmlns:a="http://schemas.openxmlformats.org/drawingml/2006/main">
              <a:ext uri="{FF2B5EF4-FFF2-40B4-BE49-F238E27FC236}">
                <a16:creationId xmlns:a16="http://schemas.microsoft.com/office/drawing/2014/main" id="{57EF3520-DD17-4ED7-8DED-F4E2AFDECE2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1-8">
            <a:extLst xmlns:a="http://schemas.openxmlformats.org/drawingml/2006/main">
              <a:ext uri="{FF2B5EF4-FFF2-40B4-BE49-F238E27FC236}">
                <a16:creationId xmlns:a16="http://schemas.microsoft.com/office/drawing/2014/main" id="{A11EAF14-0E51-4F4E-8C34-0C15D180130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79126225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2-0">
            <a:extLst xmlns:a="http://schemas.openxmlformats.org/drawingml/2006/main">
              <a:ext uri="{FF2B5EF4-FFF2-40B4-BE49-F238E27FC236}">
                <a16:creationId xmlns:a16="http://schemas.microsoft.com/office/drawing/2014/main" id="{46E1EC33-48CF-4084-9AE4-DE07A044DD8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2-1">
            <a:extLst xmlns:a="http://schemas.openxmlformats.org/drawingml/2006/main">
              <a:ext uri="{FF2B5EF4-FFF2-40B4-BE49-F238E27FC236}">
                <a16:creationId xmlns:a16="http://schemas.microsoft.com/office/drawing/2014/main" id="{CC6A1A8E-800B-4FBF-A7B0-44A3E4F5120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 odborného podkladu na návrh</a:t>
            </a:r>
          </a:p>
        </p:txBody>
      </p:sp>
      <p:sp>
        <p:nvSpPr>
          <p:cNvPr id="3" name="text-12-2">
            <a:extLst xmlns:a="http://schemas.openxmlformats.org/drawingml/2006/main">
              <a:ext uri="{FF2B5EF4-FFF2-40B4-BE49-F238E27FC236}">
                <a16:creationId xmlns:a16="http://schemas.microsoft.com/office/drawing/2014/main" id="{F4B2040B-C198-4F9D-ABC8-DE3FD236361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schválený originál</a:t>
            </a:r>
          </a:p>
        </p:txBody>
      </p:sp>
      <p:sp>
        <p:nvSpPr>
          <p:cNvPr id="4" name="text-12-3">
            <a:extLst xmlns:a="http://schemas.openxmlformats.org/drawingml/2006/main">
              <a:ext uri="{FF2B5EF4-FFF2-40B4-BE49-F238E27FC236}">
                <a16:creationId xmlns:a16="http://schemas.microsoft.com/office/drawing/2014/main" id="{D9E5510F-75B6-4E9D-99EC-4F8197146D5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fakty od interpretácie</a:t>
            </a:r>
          </a:p>
        </p:txBody>
      </p:sp>
      <p:sp>
        <p:nvSpPr>
          <p:cNvPr id="5" name="text-12-4">
            <a:extLst xmlns:a="http://schemas.openxmlformats.org/drawingml/2006/main">
              <a:ext uri="{FF2B5EF4-FFF2-40B4-BE49-F238E27FC236}">
                <a16:creationId xmlns:a16="http://schemas.microsoft.com/office/drawing/2014/main" id="{F0574227-07E4-499E-B173-92F2BF5851C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podmienky a výluky</a:t>
            </a:r>
          </a:p>
        </p:txBody>
      </p:sp>
      <p:sp>
        <p:nvSpPr>
          <p:cNvPr id="6" name="text-12-5">
            <a:extLst xmlns:a="http://schemas.openxmlformats.org/drawingml/2006/main">
              <a:ext uri="{FF2B5EF4-FFF2-40B4-BE49-F238E27FC236}">
                <a16:creationId xmlns:a16="http://schemas.microsoft.com/office/drawing/2014/main" id="{29F6A7F5-55B5-49E6-9617-22FE8EFAEE2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2-6">
            <a:extLst xmlns:a="http://schemas.openxmlformats.org/drawingml/2006/main">
              <a:ext uri="{FF2B5EF4-FFF2-40B4-BE49-F238E27FC236}">
                <a16:creationId xmlns:a16="http://schemas.microsoft.com/office/drawing/2014/main" id="{45574DE5-87B7-4922-857C-F1401F1D0BD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servisný postup povoľuje kontrolu iba odborníkovi. Marketingový článok nesmie zmeniť podmienku na odporúčanie, aby si zákazník rizikovú kontrolu vykonal sám.</a:t>
            </a:r>
          </a:p>
        </p:txBody>
      </p:sp>
      <p:sp>
        <p:nvSpPr>
          <p:cNvPr id="8" name="text-12-7">
            <a:extLst xmlns:a="http://schemas.openxmlformats.org/drawingml/2006/main">
              <a:ext uri="{FF2B5EF4-FFF2-40B4-BE49-F238E27FC236}">
                <a16:creationId xmlns:a16="http://schemas.microsoft.com/office/drawing/2014/main" id="{5377792E-F93C-4829-B8B4-ECCB801CE12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2-8">
            <a:extLst xmlns:a="http://schemas.openxmlformats.org/drawingml/2006/main">
              <a:ext uri="{FF2B5EF4-FFF2-40B4-BE49-F238E27FC236}">
                <a16:creationId xmlns:a16="http://schemas.microsoft.com/office/drawing/2014/main" id="{F3DE8B7A-A8C2-4C9C-ABB4-DFAE222F7C9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210020110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ext-13-0">
            <a:extLst xmlns:a="http://schemas.openxmlformats.org/drawingml/2006/main">
              <a:ext uri="{FF2B5EF4-FFF2-40B4-BE49-F238E27FC236}">
                <a16:creationId xmlns:a16="http://schemas.microsoft.com/office/drawing/2014/main" id="{4AEF774D-62DE-41A4-929F-8245B1F4E87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3-1">
            <a:extLst xmlns:a="http://schemas.openxmlformats.org/drawingml/2006/main">
              <a:ext uri="{FF2B5EF4-FFF2-40B4-BE49-F238E27FC236}">
                <a16:creationId xmlns:a16="http://schemas.microsoft.com/office/drawing/2014/main" id="{B12A1DF6-41C6-49A4-BB4B-52A607EC6E6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Jedna téma, tri kanálové verzie</a:t>
            </a:r>
          </a:p>
        </p:txBody>
      </p:sp>
      <p:sp>
        <p:nvSpPr>
          <p:cNvPr id="3" name="text-13-2">
            <a:extLst xmlns:a="http://schemas.openxmlformats.org/drawingml/2006/main">
              <a:ext uri="{FF2B5EF4-FFF2-40B4-BE49-F238E27FC236}">
                <a16:creationId xmlns:a16="http://schemas.microsoft.com/office/drawing/2014/main" id="{91E18AC9-0E1F-4711-900D-0A53A6813565}"/>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Význam zostáva rovnaký</a:t>
            </a:r>
          </a:p>
        </p:txBody>
      </p:sp>
      <p:sp>
        <p:nvSpPr>
          <p:cNvPr id="4" name="text-13-3">
            <a:extLst xmlns:a="http://schemas.openxmlformats.org/drawingml/2006/main">
              <a:ext uri="{FF2B5EF4-FFF2-40B4-BE49-F238E27FC236}">
                <a16:creationId xmlns:a16="http://schemas.microsoft.com/office/drawing/2014/main" id="{0683005E-8B83-4CF1-B5E1-37B18009B78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Formát sa prispôsobí kanálu</a:t>
            </a:r>
          </a:p>
        </p:txBody>
      </p:sp>
      <p:sp>
        <p:nvSpPr>
          <p:cNvPr id="5" name="text-13-4">
            <a:extLst xmlns:a="http://schemas.openxmlformats.org/drawingml/2006/main">
              <a:ext uri="{FF2B5EF4-FFF2-40B4-BE49-F238E27FC236}">
                <a16:creationId xmlns:a16="http://schemas.microsoft.com/office/drawing/2014/main" id="{1AE63E05-D516-4F57-ABD0-8549C5773594}"/>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Krátkosť neospravedlňuje skryté podmienky</a:t>
            </a:r>
          </a:p>
        </p:txBody>
      </p:sp>
      <p:sp>
        <p:nvSpPr>
          <p:cNvPr id="6" name="diagram-node-13-0">
            <a:extLst xmlns:a="http://schemas.openxmlformats.org/drawingml/2006/main">
              <a:ext uri="{FF2B5EF4-FFF2-40B4-BE49-F238E27FC236}">
                <a16:creationId xmlns:a16="http://schemas.microsoft.com/office/drawing/2014/main" id="{E8F49C40-43EA-4B70-A419-8869722B0F4C}"/>
              </a:ext>
            </a:extLst>
          </p:cNvPr>
          <p:cNvSpPr>
            <a:spLocks xmlns:a="http://schemas.openxmlformats.org/drawingml/2006/main" noGrp="1"/>
          </p:cNvSpPr>
          <p:nvPr/>
        </p:nvSpPr>
        <p:spPr>
          <a:xfrm xmlns:a="http://schemas.openxmlformats.org/drawingml/2006/main">
            <a:off x="685800" y="3800475"/>
            <a:ext cx="33020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podklad</a:t>
            </a:r>
          </a:p>
        </p:txBody>
      </p:sp>
      <p:sp>
        <p:nvSpPr>
          <p:cNvPr id="7" name="diagram-node-13-1">
            <a:extLst xmlns:a="http://schemas.openxmlformats.org/drawingml/2006/main">
              <a:ext uri="{FF2B5EF4-FFF2-40B4-BE49-F238E27FC236}">
                <a16:creationId xmlns:a16="http://schemas.microsoft.com/office/drawing/2014/main" id="{8AD0970A-E576-4C7D-BA61-FBF5FF6D5812}"/>
              </a:ext>
            </a:extLst>
          </p:cNvPr>
          <p:cNvSpPr>
            <a:spLocks xmlns:a="http://schemas.openxmlformats.org/drawingml/2006/main" noGrp="1"/>
          </p:cNvSpPr>
          <p:nvPr/>
        </p:nvSpPr>
        <p:spPr>
          <a:xfrm xmlns:a="http://schemas.openxmlformats.org/drawingml/2006/main">
            <a:off x="4292600" y="33718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Webový návod</a:t>
            </a:r>
          </a:p>
        </p:txBody>
      </p:sp>
      <p:sp>
        <p:nvSpPr>
          <p:cNvPr id="8" name="diagram-node-13-2">
            <a:extLst xmlns:a="http://schemas.openxmlformats.org/drawingml/2006/main">
              <a:ext uri="{FF2B5EF4-FFF2-40B4-BE49-F238E27FC236}">
                <a16:creationId xmlns:a16="http://schemas.microsoft.com/office/drawing/2014/main" id="{CAE7CB65-9068-4DC4-94DA-698B83E54A3B}"/>
              </a:ext>
            </a:extLst>
          </p:cNvPr>
          <p:cNvSpPr>
            <a:spLocks xmlns:a="http://schemas.openxmlformats.org/drawingml/2006/main" noGrp="1"/>
          </p:cNvSpPr>
          <p:nvPr/>
        </p:nvSpPr>
        <p:spPr>
          <a:xfrm xmlns:a="http://schemas.openxmlformats.org/drawingml/2006/main">
            <a:off x="4292600" y="39306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Sociálny post</a:t>
            </a:r>
          </a:p>
        </p:txBody>
      </p:sp>
      <p:sp>
        <p:nvSpPr>
          <p:cNvPr id="9" name="diagram-node-13-3">
            <a:extLst xmlns:a="http://schemas.openxmlformats.org/drawingml/2006/main">
              <a:ext uri="{FF2B5EF4-FFF2-40B4-BE49-F238E27FC236}">
                <a16:creationId xmlns:a16="http://schemas.microsoft.com/office/drawing/2014/main" id="{CCFDD205-E060-428D-A229-D23641B5B7E2}"/>
              </a:ext>
            </a:extLst>
          </p:cNvPr>
          <p:cNvSpPr>
            <a:spLocks xmlns:a="http://schemas.openxmlformats.org/drawingml/2006/main" noGrp="1"/>
          </p:cNvSpPr>
          <p:nvPr/>
        </p:nvSpPr>
        <p:spPr>
          <a:xfrm xmlns:a="http://schemas.openxmlformats.org/drawingml/2006/main">
            <a:off x="4292600" y="44894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Newsletter</a:t>
            </a:r>
          </a:p>
        </p:txBody>
      </p:sp>
      <p:sp>
        <p:nvSpPr>
          <p:cNvPr id="10" name="diagram-node-13-4">
            <a:extLst xmlns:a="http://schemas.openxmlformats.org/drawingml/2006/main">
              <a:ext uri="{FF2B5EF4-FFF2-40B4-BE49-F238E27FC236}">
                <a16:creationId xmlns:a16="http://schemas.microsoft.com/office/drawing/2014/main" id="{6B1419D6-D103-4A2A-86D4-D50D0C07EC58}"/>
              </a:ext>
            </a:extLst>
          </p:cNvPr>
          <p:cNvSpPr>
            <a:spLocks xmlns:a="http://schemas.openxmlformats.org/drawingml/2006/main" noGrp="1"/>
          </p:cNvSpPr>
          <p:nvPr/>
        </p:nvSpPr>
        <p:spPr>
          <a:xfrm xmlns:a="http://schemas.openxmlformats.org/drawingml/2006/main">
            <a:off x="7899400" y="3800475"/>
            <a:ext cx="33020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významu</a:t>
            </a:r>
          </a:p>
        </p:txBody>
      </p:sp>
      <p:cxnSp>
        <p:nvCxnSpPr>
          <p:cNvPr id="31" name=""/>
          <p:cNvCxnSpPr>
            <a:stCxn xmlns:a="http://schemas.openxmlformats.org/drawingml/2006/main" id="6" idx="3"/>
            <a:endCxn xmlns:a="http://schemas.openxmlformats.org/drawingml/2006/main" id="7" idx="1"/>
          </p:cNvCxnSpPr>
          <p:nvPr/>
        </p:nvCxnSpPr>
        <p:spPr>
          <a:xfrm xmlns:a="http://schemas.openxmlformats.org/drawingml/2006/main" flipV="1">
            <a:off x="39878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6" idx="3"/>
            <a:endCxn xmlns:a="http://schemas.openxmlformats.org/drawingml/2006/main" id="8" idx="1"/>
          </p:cNvCxnSpPr>
          <p:nvPr/>
        </p:nvCxnSpPr>
        <p:spPr>
          <a:xfrm xmlns:a="http://schemas.openxmlformats.org/drawingml/2006/main">
            <a:off x="39878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3" name=""/>
          <p:cNvCxnSpPr>
            <a:stCxn xmlns:a="http://schemas.openxmlformats.org/drawingml/2006/main" id="6" idx="3"/>
            <a:endCxn xmlns:a="http://schemas.openxmlformats.org/drawingml/2006/main" id="9" idx="1"/>
          </p:cNvCxnSpPr>
          <p:nvPr/>
        </p:nvCxnSpPr>
        <p:spPr>
          <a:xfrm xmlns:a="http://schemas.openxmlformats.org/drawingml/2006/main">
            <a:off x="39878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4" name=""/>
          <p:cNvCxnSpPr>
            <a:stCxn xmlns:a="http://schemas.openxmlformats.org/drawingml/2006/main" id="7" idx="3"/>
            <a:endCxn xmlns:a="http://schemas.openxmlformats.org/drawingml/2006/main" id="10" idx="1"/>
          </p:cNvCxnSpPr>
          <p:nvPr/>
        </p:nvCxnSpPr>
        <p:spPr>
          <a:xfrm xmlns:a="http://schemas.openxmlformats.org/drawingml/2006/main">
            <a:off x="75946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5" name=""/>
          <p:cNvCxnSpPr>
            <a:stCxn xmlns:a="http://schemas.openxmlformats.org/drawingml/2006/main" id="8" idx="3"/>
            <a:endCxn xmlns:a="http://schemas.openxmlformats.org/drawingml/2006/main" id="10" idx="1"/>
          </p:cNvCxnSpPr>
          <p:nvPr/>
        </p:nvCxnSpPr>
        <p:spPr>
          <a:xfrm xmlns:a="http://schemas.openxmlformats.org/drawingml/2006/main">
            <a:off x="75946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6" name=""/>
          <p:cNvCxnSpPr>
            <a:stCxn xmlns:a="http://schemas.openxmlformats.org/drawingml/2006/main" id="9" idx="3"/>
            <a:endCxn xmlns:a="http://schemas.openxmlformats.org/drawingml/2006/main" id="10" idx="1"/>
          </p:cNvCxnSpPr>
          <p:nvPr/>
        </p:nvCxnSpPr>
        <p:spPr>
          <a:xfrm xmlns:a="http://schemas.openxmlformats.org/drawingml/2006/main" flipV="1">
            <a:off x="75946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7" name="text-13-16">
            <a:extLst xmlns:a="http://schemas.openxmlformats.org/drawingml/2006/main">
              <a:ext uri="{FF2B5EF4-FFF2-40B4-BE49-F238E27FC236}">
                <a16:creationId xmlns:a16="http://schemas.microsoft.com/office/drawing/2014/main" id="{DC6D1E3D-729A-4223-B5AF-9FD1F0EB455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8" name="text-13-17">
            <a:extLst xmlns:a="http://schemas.openxmlformats.org/drawingml/2006/main">
              <a:ext uri="{FF2B5EF4-FFF2-40B4-BE49-F238E27FC236}">
                <a16:creationId xmlns:a16="http://schemas.microsoft.com/office/drawing/2014/main" id="{363BD912-82AF-4405-AB7E-7908ABBDB7F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vytvorí webový návod, krátky post a newsletter o objednávke tort. Vo všetkých zachová, že cena a termín sa potvrdzujú individuálne podľa rozsahu.</a:t>
            </a:r>
          </a:p>
        </p:txBody>
      </p:sp>
      <p:sp>
        <p:nvSpPr>
          <p:cNvPr id="19" name="text-13-18">
            <a:extLst xmlns:a="http://schemas.openxmlformats.org/drawingml/2006/main">
              <a:ext uri="{FF2B5EF4-FFF2-40B4-BE49-F238E27FC236}">
                <a16:creationId xmlns:a16="http://schemas.microsoft.com/office/drawing/2014/main" id="{0EB4F32E-08E0-4817-95C7-34C5DC37EA2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20" name="text-13-19">
            <a:extLst xmlns:a="http://schemas.openxmlformats.org/drawingml/2006/main">
              <a:ext uri="{FF2B5EF4-FFF2-40B4-BE49-F238E27FC236}">
                <a16:creationId xmlns:a16="http://schemas.microsoft.com/office/drawing/2014/main" id="{87D2A92F-BBA3-4E26-AE76-1767BDA2A46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06798344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0">
            <a:extLst xmlns:a="http://schemas.openxmlformats.org/drawingml/2006/main">
              <a:ext uri="{FF2B5EF4-FFF2-40B4-BE49-F238E27FC236}">
                <a16:creationId xmlns:a16="http://schemas.microsoft.com/office/drawing/2014/main" id="{433E911B-330D-478D-B1B1-AC7AEC8C3DE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4-1">
            <a:extLst xmlns:a="http://schemas.openxmlformats.org/drawingml/2006/main">
              <a:ext uri="{FF2B5EF4-FFF2-40B4-BE49-F238E27FC236}">
                <a16:creationId xmlns:a16="http://schemas.microsoft.com/office/drawing/2014/main" id="{E88F5ADB-D175-45EB-83B3-EA277445728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Vizuálny brief pred obrázkom</a:t>
            </a:r>
          </a:p>
        </p:txBody>
      </p:sp>
      <p:sp>
        <p:nvSpPr>
          <p:cNvPr id="3" name="text-14-2">
            <a:extLst xmlns:a="http://schemas.openxmlformats.org/drawingml/2006/main">
              <a:ext uri="{FF2B5EF4-FFF2-40B4-BE49-F238E27FC236}">
                <a16:creationId xmlns:a16="http://schemas.microsoft.com/office/drawing/2014/main" id="{F64A4D27-C55C-43BD-8B57-620C811FDDE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Obrázok má vysvetľovať myšlienku</a:t>
            </a:r>
          </a:p>
        </p:txBody>
      </p:sp>
      <p:sp>
        <p:nvSpPr>
          <p:cNvPr id="4" name="text-14-3">
            <a:extLst xmlns:a="http://schemas.openxmlformats.org/drawingml/2006/main">
              <a:ext uri="{FF2B5EF4-FFF2-40B4-BE49-F238E27FC236}">
                <a16:creationId xmlns:a16="http://schemas.microsoft.com/office/drawing/2014/main" id="{02B67984-821C-46C5-8F9F-CD786A737DA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Práva a pravdivosť sú kontrolované</a:t>
            </a:r>
          </a:p>
        </p:txBody>
      </p:sp>
      <p:sp>
        <p:nvSpPr>
          <p:cNvPr id="5" name="text-14-4">
            <a:extLst xmlns:a="http://schemas.openxmlformats.org/drawingml/2006/main">
              <a:ext uri="{FF2B5EF4-FFF2-40B4-BE49-F238E27FC236}">
                <a16:creationId xmlns:a16="http://schemas.microsoft.com/office/drawing/2014/main" id="{7E82245D-A1FD-4AC7-B110-5BE9E7E2D68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Alternatívny text pomáha prístupnosti</a:t>
            </a:r>
          </a:p>
        </p:txBody>
      </p:sp>
      <p:sp>
        <p:nvSpPr>
          <p:cNvPr id="6" name="text-14-5">
            <a:extLst xmlns:a="http://schemas.openxmlformats.org/drawingml/2006/main">
              <a:ext uri="{FF2B5EF4-FFF2-40B4-BE49-F238E27FC236}">
                <a16:creationId xmlns:a16="http://schemas.microsoft.com/office/drawing/2014/main" id="{30DF7F80-C223-4FDE-A47F-1C16312FC94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4-6">
            <a:extLst xmlns:a="http://schemas.openxmlformats.org/drawingml/2006/main">
              <a:ext uri="{FF2B5EF4-FFF2-40B4-BE49-F238E27FC236}">
                <a16:creationId xmlns:a16="http://schemas.microsoft.com/office/drawing/2014/main" id="{DF7D95E0-1A26-48A7-BCC2-7007276B6B1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vizuál ukazuje tri kroky objednania. Označte ho ako ilustráciu, nepoužite cudzie logo a overte, že neobsahuje sľub okamžitého dodania.</a:t>
            </a:r>
          </a:p>
        </p:txBody>
      </p:sp>
      <p:sp>
        <p:nvSpPr>
          <p:cNvPr id="8" name="text-14-7">
            <a:extLst xmlns:a="http://schemas.openxmlformats.org/drawingml/2006/main">
              <a:ext uri="{FF2B5EF4-FFF2-40B4-BE49-F238E27FC236}">
                <a16:creationId xmlns:a16="http://schemas.microsoft.com/office/drawing/2014/main" id="{47FBAF42-06DB-48BD-89CE-B868A3FC053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4-8">
            <a:extLst xmlns:a="http://schemas.openxmlformats.org/drawingml/2006/main">
              <a:ext uri="{FF2B5EF4-FFF2-40B4-BE49-F238E27FC236}">
                <a16:creationId xmlns:a16="http://schemas.microsoft.com/office/drawing/2014/main" id="{5E8725BC-83EF-443A-AE9D-67C25A99716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326702243"/>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15-0">
            <a:extLst xmlns:a="http://schemas.openxmlformats.org/drawingml/2006/main">
              <a:ext uri="{FF2B5EF4-FFF2-40B4-BE49-F238E27FC236}">
                <a16:creationId xmlns:a16="http://schemas.microsoft.com/office/drawing/2014/main" id="{79C887A3-7B3E-46F6-A6E6-629F2E3480F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5-1">
            <a:extLst xmlns:a="http://schemas.openxmlformats.org/drawingml/2006/main">
              <a:ext uri="{FF2B5EF4-FFF2-40B4-BE49-F238E27FC236}">
                <a16:creationId xmlns:a16="http://schemas.microsoft.com/office/drawing/2014/main" id="{B188F33B-9E47-4077-8198-3BF02C25046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Redakčný workflow</a:t>
            </a:r>
          </a:p>
        </p:txBody>
      </p:sp>
      <p:sp>
        <p:nvSpPr>
          <p:cNvPr id="3" name="text-15-2">
            <a:extLst xmlns:a="http://schemas.openxmlformats.org/drawingml/2006/main">
              <a:ext uri="{FF2B5EF4-FFF2-40B4-BE49-F238E27FC236}">
                <a16:creationId xmlns:a16="http://schemas.microsoft.com/office/drawing/2014/main" id="{CF90B9EA-4063-4259-93A8-6BE6C6BF311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 odborná kontrola, jazyk a schválenie</a:t>
            </a:r>
          </a:p>
        </p:txBody>
      </p:sp>
      <p:sp>
        <p:nvSpPr>
          <p:cNvPr id="4" name="text-15-3">
            <a:extLst xmlns:a="http://schemas.openxmlformats.org/drawingml/2006/main">
              <a:ext uri="{FF2B5EF4-FFF2-40B4-BE49-F238E27FC236}">
                <a16:creationId xmlns:a16="http://schemas.microsoft.com/office/drawing/2014/main" id="{0DE3F5AF-8602-4C4D-A90D-6A07AE20BD0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Publikovanie má oprávneného vlastníka</a:t>
            </a:r>
          </a:p>
        </p:txBody>
      </p:sp>
      <p:sp>
        <p:nvSpPr>
          <p:cNvPr id="5" name="text-15-4">
            <a:extLst xmlns:a="http://schemas.openxmlformats.org/drawingml/2006/main">
              <a:ext uri="{FF2B5EF4-FFF2-40B4-BE49-F238E27FC236}">
                <a16:creationId xmlns:a16="http://schemas.microsoft.com/office/drawing/2014/main" id="{1B788022-C801-4429-9B81-5DC7AF0C4106}"/>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Verzia a zdroj sa zachovajú</a:t>
            </a:r>
          </a:p>
        </p:txBody>
      </p:sp>
      <p:sp>
        <p:nvSpPr>
          <p:cNvPr id="6" name="diagram-node-15-0">
            <a:extLst xmlns:a="http://schemas.openxmlformats.org/drawingml/2006/main">
              <a:ext uri="{FF2B5EF4-FFF2-40B4-BE49-F238E27FC236}">
                <a16:creationId xmlns:a16="http://schemas.microsoft.com/office/drawing/2014/main" id="{57CF99E8-624B-4A03-AEA6-11BFB32C64A0}"/>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Brief</a:t>
            </a:r>
          </a:p>
        </p:txBody>
      </p:sp>
      <p:sp>
        <p:nvSpPr>
          <p:cNvPr id="7" name="diagram-node-15-1">
            <a:extLst xmlns:a="http://schemas.openxmlformats.org/drawingml/2006/main">
              <a:ext uri="{FF2B5EF4-FFF2-40B4-BE49-F238E27FC236}">
                <a16:creationId xmlns:a16="http://schemas.microsoft.com/office/drawing/2014/main" id="{09B767E1-1DE7-4EE3-8485-DF0684EB4EA3}"/>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a:t>
            </a:r>
          </a:p>
        </p:txBody>
      </p:sp>
      <p:sp>
        <p:nvSpPr>
          <p:cNvPr id="8" name="diagram-node-15-2">
            <a:extLst xmlns:a="http://schemas.openxmlformats.org/drawingml/2006/main">
              <a:ext uri="{FF2B5EF4-FFF2-40B4-BE49-F238E27FC236}">
                <a16:creationId xmlns:a16="http://schemas.microsoft.com/office/drawing/2014/main" id="{E0359BF3-6B2E-4214-BFBD-30B638984773}"/>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obsahu</a:t>
            </a:r>
          </a:p>
        </p:txBody>
      </p:sp>
      <p:sp>
        <p:nvSpPr>
          <p:cNvPr id="9" name="diagram-node-15-3">
            <a:extLst xmlns:a="http://schemas.openxmlformats.org/drawingml/2006/main">
              <a:ext uri="{FF2B5EF4-FFF2-40B4-BE49-F238E27FC236}">
                <a16:creationId xmlns:a16="http://schemas.microsoft.com/office/drawing/2014/main" id="{FB790B4B-1372-4192-A406-EDC9C5FDB297}"/>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a:t>
            </a:r>
          </a:p>
        </p:txBody>
      </p:sp>
      <p:sp>
        <p:nvSpPr>
          <p:cNvPr id="10" name="diagram-node-15-4">
            <a:extLst xmlns:a="http://schemas.openxmlformats.org/drawingml/2006/main">
              <a:ext uri="{FF2B5EF4-FFF2-40B4-BE49-F238E27FC236}">
                <a16:creationId xmlns:a16="http://schemas.microsoft.com/office/drawing/2014/main" id="{135FF1F8-2C12-4566-88DB-EB94667886E6}"/>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Publikácia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15-14">
            <a:extLst xmlns:a="http://schemas.openxmlformats.org/drawingml/2006/main">
              <a:ext uri="{FF2B5EF4-FFF2-40B4-BE49-F238E27FC236}">
                <a16:creationId xmlns:a16="http://schemas.microsoft.com/office/drawing/2014/main" id="{2AEFD833-9EBB-4C7D-8B32-4FE8830AEE3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15-15">
            <a:extLst xmlns:a="http://schemas.openxmlformats.org/drawingml/2006/main">
              <a:ext uri="{FF2B5EF4-FFF2-40B4-BE49-F238E27FC236}">
                <a16:creationId xmlns:a16="http://schemas.microsoft.com/office/drawing/2014/main" id="{6CAD12CD-B96D-4E6E-BF5F-AFB82DD7AE1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článok o účtovnom postupe skontroluje odborník pred publikovaním. Jazykový redaktor nenahrádza odborné posúdenie len preto, že text je gramaticky správny.</a:t>
            </a:r>
          </a:p>
        </p:txBody>
      </p:sp>
      <p:sp>
        <p:nvSpPr>
          <p:cNvPr id="17" name="text-15-16">
            <a:extLst xmlns:a="http://schemas.openxmlformats.org/drawingml/2006/main">
              <a:ext uri="{FF2B5EF4-FFF2-40B4-BE49-F238E27FC236}">
                <a16:creationId xmlns:a16="http://schemas.microsoft.com/office/drawing/2014/main" id="{4EAE390E-75A2-4ED4-A337-D07CF33E71F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15-17">
            <a:extLst xmlns:a="http://schemas.openxmlformats.org/drawingml/2006/main">
              <a:ext uri="{FF2B5EF4-FFF2-40B4-BE49-F238E27FC236}">
                <a16:creationId xmlns:a16="http://schemas.microsoft.com/office/drawing/2014/main" id="{91D5AFAF-9EAA-483A-AF0C-CF5017C5A70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141747147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6-0">
            <a:extLst xmlns:a="http://schemas.openxmlformats.org/drawingml/2006/main">
              <a:ext uri="{FF2B5EF4-FFF2-40B4-BE49-F238E27FC236}">
                <a16:creationId xmlns:a16="http://schemas.microsoft.com/office/drawing/2014/main" id="{373CD9B2-A62B-4E61-B84B-52442290DA2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6-1">
            <a:extLst xmlns:a="http://schemas.openxmlformats.org/drawingml/2006/main">
              <a:ext uri="{FF2B5EF4-FFF2-40B4-BE49-F238E27FC236}">
                <a16:creationId xmlns:a16="http://schemas.microsoft.com/office/drawing/2014/main" id="{779918E1-B85E-4DC5-8957-BAC06742A16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halucinácií v obsahu</a:t>
            </a:r>
          </a:p>
        </p:txBody>
      </p:sp>
      <p:sp>
        <p:nvSpPr>
          <p:cNvPr id="3" name="text-16-2">
            <a:extLst xmlns:a="http://schemas.openxmlformats.org/drawingml/2006/main">
              <a:ext uri="{FF2B5EF4-FFF2-40B4-BE49-F238E27FC236}">
                <a16:creationId xmlns:a16="http://schemas.microsoft.com/office/drawing/2014/main" id="{A909D9C0-2FBB-45E5-98A6-F1910A0FCB1A}"/>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číslo, citáciu a odkaz</a:t>
            </a:r>
          </a:p>
        </p:txBody>
      </p:sp>
      <p:sp>
        <p:nvSpPr>
          <p:cNvPr id="4" name="text-16-3">
            <a:extLst xmlns:a="http://schemas.openxmlformats.org/drawingml/2006/main">
              <a:ext uri="{FF2B5EF4-FFF2-40B4-BE49-F238E27FC236}">
                <a16:creationId xmlns:a16="http://schemas.microsoft.com/office/drawing/2014/main" id="{19F00F37-07AF-4AC9-9025-CB7D1673DF7B}"/>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Tón istoty nie je dôkaz</a:t>
            </a:r>
          </a:p>
        </p:txBody>
      </p:sp>
      <p:sp>
        <p:nvSpPr>
          <p:cNvPr id="5" name="text-16-4">
            <a:extLst xmlns:a="http://schemas.openxmlformats.org/drawingml/2006/main">
              <a:ext uri="{FF2B5EF4-FFF2-40B4-BE49-F238E27FC236}">
                <a16:creationId xmlns:a16="http://schemas.microsoft.com/office/drawing/2014/main" id="{EC60DAB5-0DDE-41B7-A889-EEBD988395C5}"/>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Nepodložený bod sa opraví alebo odstráni</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Kontrola</a:t>
                      </a:r>
                    </a:p>
                  </a:txBody>
                  <a:tcPr marL="91440" marR="91440" marT="45720" marB="45720">
                    <a:solidFill>
                      <a:srgbClr val="EAF4F0"/>
                    </a:solidFill>
                  </a:tcPr>
                </a:tc>
                <a:tc>
                  <a:txBody>
                    <a:bodyPr/>
                    <a:lstStyle/>
                    <a:p>
                      <a:r>
                        <a:rPr sz="1800" b="1">
                          <a:solidFill>
                            <a:srgbClr val="10263B"/>
                          </a:solidFill>
                          <a:latin typeface="Arial"/>
                          <a:ea typeface="Arial"/>
                          <a:cs typeface="Arial"/>
                        </a:rPr>
                        <a:t>Dôkaz</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Číslo</a:t>
                      </a:r>
                    </a:p>
                  </a:txBody>
                  <a:tcPr marL="91440" marR="91440" marT="45720" marB="45720">
                    <a:solidFill>
                      <a:srgbClr val="FFFFFF"/>
                    </a:solidFill>
                  </a:tcPr>
                </a:tc>
                <a:tc>
                  <a:txBody>
                    <a:bodyPr/>
                    <a:lstStyle/>
                    <a:p>
                      <a:r>
                        <a:rPr sz="1800" b="0">
                          <a:solidFill>
                            <a:srgbClr val="10263B"/>
                          </a:solidFill>
                          <a:latin typeface="Arial"/>
                          <a:ea typeface="Arial"/>
                          <a:cs typeface="Arial"/>
                        </a:rPr>
                        <a:t>Priamy dátový zdroj</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Citácia</a:t>
                      </a:r>
                    </a:p>
                  </a:txBody>
                  <a:tcPr marL="91440" marR="91440" marT="45720" marB="45720">
                    <a:solidFill>
                      <a:srgbClr val="FFFFFF"/>
                    </a:solidFill>
                  </a:tcPr>
                </a:tc>
                <a:tc>
                  <a:txBody>
                    <a:bodyPr/>
                    <a:lstStyle/>
                    <a:p>
                      <a:r>
                        <a:rPr sz="1800" b="0">
                          <a:solidFill>
                            <a:srgbClr val="10263B"/>
                          </a:solidFill>
                          <a:latin typeface="Arial"/>
                          <a:ea typeface="Arial"/>
                          <a:cs typeface="Arial"/>
                        </a:rPr>
                        <a:t>Originál</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Referencia</a:t>
                      </a:r>
                    </a:p>
                  </a:txBody>
                  <a:tcPr marL="91440" marR="91440" marT="45720" marB="45720">
                    <a:solidFill>
                      <a:srgbClr val="FFFFFF"/>
                    </a:solidFill>
                  </a:tcPr>
                </a:tc>
                <a:tc>
                  <a:txBody>
                    <a:bodyPr/>
                    <a:lstStyle/>
                    <a:p>
                      <a:r>
                        <a:rPr sz="1800" b="0">
                          <a:solidFill>
                            <a:srgbClr val="10263B"/>
                          </a:solidFill>
                          <a:latin typeface="Arial"/>
                          <a:ea typeface="Arial"/>
                          <a:cs typeface="Arial"/>
                        </a:rPr>
                        <a:t>Oprávnený záznam</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Garancia</a:t>
                      </a:r>
                    </a:p>
                  </a:txBody>
                  <a:tcPr marL="91440" marR="91440" marT="45720" marB="45720">
                    <a:solidFill>
                      <a:srgbClr val="FFFFFF"/>
                    </a:solidFill>
                  </a:tcPr>
                </a:tc>
                <a:tc>
                  <a:txBody>
                    <a:bodyPr/>
                    <a:lstStyle/>
                    <a:p>
                      <a:r>
                        <a:rPr sz="1800" b="0">
                          <a:solidFill>
                            <a:srgbClr val="10263B"/>
                          </a:solidFill>
                          <a:latin typeface="Arial"/>
                          <a:ea typeface="Arial"/>
                          <a:cs typeface="Arial"/>
                        </a:rPr>
                        <a:t>Podmienky a dôkaz, inak odstrániť</a:t>
                      </a:r>
                    </a:p>
                  </a:txBody>
                  <a:tcPr marL="91440" marR="91440" marT="45720" marB="45720">
                    <a:solidFill>
                      <a:srgbClr val="FFFFFF"/>
                    </a:solidFill>
                  </a:tcPr>
                </a:tc>
              </a:tr>
            </a:tbl>
          </a:graphicData>
        </a:graphic>
      </p:graphicFrame>
      <p:sp>
        <p:nvSpPr>
          <p:cNvPr id="7" name="text-16-5">
            <a:extLst xmlns:a="http://schemas.openxmlformats.org/drawingml/2006/main">
              <a:ext uri="{FF2B5EF4-FFF2-40B4-BE49-F238E27FC236}">
                <a16:creationId xmlns:a16="http://schemas.microsoft.com/office/drawing/2014/main" id="{240AA80E-EB51-4AD3-9CF5-BE119F9EF2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6-6">
            <a:extLst xmlns:a="http://schemas.openxmlformats.org/drawingml/2006/main">
              <a:ext uri="{FF2B5EF4-FFF2-40B4-BE49-F238E27FC236}">
                <a16:creationId xmlns:a16="http://schemas.microsoft.com/office/drawing/2014/main" id="{E61101D2-0FDC-454E-872F-F18D0E28B9D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návrh tvrdí, že všetky firmy ušetria polovicu nákladov. Bez priameho dôkazu tvrdenie odstráňte a nahraďte vysvetlením, ako sa prínos meria v konkrétnom pilote.</a:t>
            </a:r>
          </a:p>
        </p:txBody>
      </p:sp>
      <p:sp>
        <p:nvSpPr>
          <p:cNvPr id="9" name="text-16-7">
            <a:extLst xmlns:a="http://schemas.openxmlformats.org/drawingml/2006/main">
              <a:ext uri="{FF2B5EF4-FFF2-40B4-BE49-F238E27FC236}">
                <a16:creationId xmlns:a16="http://schemas.microsoft.com/office/drawing/2014/main" id="{1AF61FCA-0189-4FEF-A343-7940FA90D18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6-8">
            <a:extLst xmlns:a="http://schemas.openxmlformats.org/drawingml/2006/main">
              <a:ext uri="{FF2B5EF4-FFF2-40B4-BE49-F238E27FC236}">
                <a16:creationId xmlns:a16="http://schemas.microsoft.com/office/drawing/2014/main" id="{251015E1-2434-4D25-A1B7-7D1BBDB34B9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93012823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0">
            <a:extLst xmlns:a="http://schemas.openxmlformats.org/drawingml/2006/main">
              <a:ext uri="{FF2B5EF4-FFF2-40B4-BE49-F238E27FC236}">
                <a16:creationId xmlns:a16="http://schemas.microsoft.com/office/drawing/2014/main" id="{0636ABC1-32A6-41CD-93F3-5C7A6C1B78F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7-1">
            <a:extLst xmlns:a="http://schemas.openxmlformats.org/drawingml/2006/main">
              <a:ext uri="{FF2B5EF4-FFF2-40B4-BE49-F238E27FC236}">
                <a16:creationId xmlns:a16="http://schemas.microsoft.com/office/drawing/2014/main" id="{772BA273-AD19-459F-A40A-36F1E567AB8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Aktuálnosť a údržba obsahu</a:t>
            </a:r>
          </a:p>
        </p:txBody>
      </p:sp>
      <p:sp>
        <p:nvSpPr>
          <p:cNvPr id="3" name="text-17-2">
            <a:extLst xmlns:a="http://schemas.openxmlformats.org/drawingml/2006/main">
              <a:ext uri="{FF2B5EF4-FFF2-40B4-BE49-F238E27FC236}">
                <a16:creationId xmlns:a16="http://schemas.microsoft.com/office/drawing/2014/main" id="{F1B12CF8-E530-4D0E-B938-4DAAFCB22FF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kľúčový text má vlastníka</a:t>
            </a:r>
          </a:p>
        </p:txBody>
      </p:sp>
      <p:sp>
        <p:nvSpPr>
          <p:cNvPr id="4" name="text-17-3">
            <a:extLst xmlns:a="http://schemas.openxmlformats.org/drawingml/2006/main">
              <a:ext uri="{FF2B5EF4-FFF2-40B4-BE49-F238E27FC236}">
                <a16:creationId xmlns:a16="http://schemas.microsoft.com/office/drawing/2014/main" id="{D97170D8-A562-4BF5-953D-C21EE3DD205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Ceny a pravidlá sa menia</a:t>
            </a:r>
          </a:p>
        </p:txBody>
      </p:sp>
      <p:sp>
        <p:nvSpPr>
          <p:cNvPr id="5" name="text-17-4">
            <a:extLst xmlns:a="http://schemas.openxmlformats.org/drawingml/2006/main">
              <a:ext uri="{FF2B5EF4-FFF2-40B4-BE49-F238E27FC236}">
                <a16:creationId xmlns:a16="http://schemas.microsoft.com/office/drawing/2014/main" id="{7DBE116F-100A-44B2-941B-55F49DB1D05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Starý obsah sa opraví alebo vyradí</a:t>
            </a:r>
          </a:p>
        </p:txBody>
      </p:sp>
      <p:sp>
        <p:nvSpPr>
          <p:cNvPr id="6" name="text-17-5">
            <a:extLst xmlns:a="http://schemas.openxmlformats.org/drawingml/2006/main">
              <a:ext uri="{FF2B5EF4-FFF2-40B4-BE49-F238E27FC236}">
                <a16:creationId xmlns:a16="http://schemas.microsoft.com/office/drawing/2014/main" id="{28C475B9-67F5-4E14-938C-A6BFF343776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7-6">
            <a:extLst xmlns:a="http://schemas.openxmlformats.org/drawingml/2006/main">
              <a:ext uri="{FF2B5EF4-FFF2-40B4-BE49-F238E27FC236}">
                <a16:creationId xmlns:a16="http://schemas.microsoft.com/office/drawing/2014/main" id="{FEC5189F-4AB2-4282-AA4C-DF220694EFD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zmení rozsah služby. Aktualizuje domovskú stránku, FAQ aj starý návod; nepostačuje nový blogový post, ak staré stránky stále sľubujú neexistujúcu funkciu.</a:t>
            </a:r>
          </a:p>
        </p:txBody>
      </p:sp>
      <p:sp>
        <p:nvSpPr>
          <p:cNvPr id="8" name="text-17-7">
            <a:extLst xmlns:a="http://schemas.openxmlformats.org/drawingml/2006/main">
              <a:ext uri="{FF2B5EF4-FFF2-40B4-BE49-F238E27FC236}">
                <a16:creationId xmlns:a16="http://schemas.microsoft.com/office/drawing/2014/main" id="{07499202-663F-4E53-A396-6233C67173D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8">
            <a:extLst xmlns:a="http://schemas.openxmlformats.org/drawingml/2006/main">
              <a:ext uri="{FF2B5EF4-FFF2-40B4-BE49-F238E27FC236}">
                <a16:creationId xmlns:a16="http://schemas.microsoft.com/office/drawing/2014/main" id="{454BDEFA-5E15-40CB-82A7-18DE9296C5C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63889485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0">
            <a:extLst xmlns:a="http://schemas.openxmlformats.org/drawingml/2006/main">
              <a:ext uri="{FF2B5EF4-FFF2-40B4-BE49-F238E27FC236}">
                <a16:creationId xmlns:a16="http://schemas.microsoft.com/office/drawing/2014/main" id="{42DF8182-53F7-4512-9A43-7C9A5A63E03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8-1">
            <a:extLst xmlns:a="http://schemas.openxmlformats.org/drawingml/2006/main">
              <a:ext uri="{FF2B5EF4-FFF2-40B4-BE49-F238E27FC236}">
                <a16:creationId xmlns:a16="http://schemas.microsoft.com/office/drawing/2014/main" id="{61C9FF97-3413-4E19-A61E-5EB29787A2B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Distribúcia podľa účelu</a:t>
            </a:r>
          </a:p>
        </p:txBody>
      </p:sp>
      <p:sp>
        <p:nvSpPr>
          <p:cNvPr id="3" name="text-18-2">
            <a:extLst xmlns:a="http://schemas.openxmlformats.org/drawingml/2006/main">
              <a:ext uri="{FF2B5EF4-FFF2-40B4-BE49-F238E27FC236}">
                <a16:creationId xmlns:a16="http://schemas.microsoft.com/office/drawing/2014/main" id="{60871F0D-F2D6-43D3-AAA5-EA3D115D816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relevantné kanály</a:t>
            </a:r>
          </a:p>
        </p:txBody>
      </p:sp>
      <p:sp>
        <p:nvSpPr>
          <p:cNvPr id="4" name="text-18-3">
            <a:extLst xmlns:a="http://schemas.openxmlformats.org/drawingml/2006/main">
              <a:ext uri="{FF2B5EF4-FFF2-40B4-BE49-F238E27FC236}">
                <a16:creationId xmlns:a16="http://schemas.microsoft.com/office/drawing/2014/main" id="{ACACF38D-29B2-4BBE-864C-6B41C49433D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Kontaktovanie rešpektuje pravidlá</a:t>
            </a:r>
          </a:p>
        </p:txBody>
      </p:sp>
      <p:sp>
        <p:nvSpPr>
          <p:cNvPr id="5" name="text-18-4">
            <a:extLst xmlns:a="http://schemas.openxmlformats.org/drawingml/2006/main">
              <a:ext uri="{FF2B5EF4-FFF2-40B4-BE49-F238E27FC236}">
                <a16:creationId xmlns:a16="http://schemas.microsoft.com/office/drawing/2014/main" id="{93A7CD23-1EAE-434D-9D2B-731C56DDF6B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Publikovanie nie je automatický dosah</a:t>
            </a:r>
          </a:p>
        </p:txBody>
      </p:sp>
      <p:sp>
        <p:nvSpPr>
          <p:cNvPr id="6" name="text-18-5">
            <a:extLst xmlns:a="http://schemas.openxmlformats.org/drawingml/2006/main">
              <a:ext uri="{FF2B5EF4-FFF2-40B4-BE49-F238E27FC236}">
                <a16:creationId xmlns:a16="http://schemas.microsoft.com/office/drawing/2014/main" id="{D465004B-C83D-4FC3-8F81-6A35B3376FB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8-6">
            <a:extLst xmlns:a="http://schemas.openxmlformats.org/drawingml/2006/main">
              <a:ext uri="{FF2B5EF4-FFF2-40B4-BE49-F238E27FC236}">
                <a16:creationId xmlns:a16="http://schemas.microsoft.com/office/drawing/2014/main" id="{1A48CAE4-AC43-4B7C-9099-8E1A0FAF098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B2B dielňa začne webom a schváleným newsletterom. Neodosiela automaticky hromadné správy na verejne nájdené adresy len preto, že ich nástroj vie importovať.</a:t>
            </a:r>
          </a:p>
        </p:txBody>
      </p:sp>
      <p:sp>
        <p:nvSpPr>
          <p:cNvPr id="8" name="text-18-7">
            <a:extLst xmlns:a="http://schemas.openxmlformats.org/drawingml/2006/main">
              <a:ext uri="{FF2B5EF4-FFF2-40B4-BE49-F238E27FC236}">
                <a16:creationId xmlns:a16="http://schemas.microsoft.com/office/drawing/2014/main" id="{8C0D2053-EE54-4DB0-9E9E-88DBB861C05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8-8">
            <a:extLst xmlns:a="http://schemas.openxmlformats.org/drawingml/2006/main">
              <a:ext uri="{FF2B5EF4-FFF2-40B4-BE49-F238E27FC236}">
                <a16:creationId xmlns:a16="http://schemas.microsoft.com/office/drawing/2014/main" id="{603F8DCE-7EB0-49BA-9264-80DE5087954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121508818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0">
            <a:extLst xmlns:a="http://schemas.openxmlformats.org/drawingml/2006/main">
              <a:ext uri="{FF2B5EF4-FFF2-40B4-BE49-F238E27FC236}">
                <a16:creationId xmlns:a16="http://schemas.microsoft.com/office/drawing/2014/main" id="{2D12D1C2-C5E1-4E0A-81C8-C029BD29390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19-1">
            <a:extLst xmlns:a="http://schemas.openxmlformats.org/drawingml/2006/main">
              <a:ext uri="{FF2B5EF4-FFF2-40B4-BE49-F238E27FC236}">
                <a16:creationId xmlns:a16="http://schemas.microsoft.com/office/drawing/2014/main" id="{4C821EDE-99F6-4C76-A437-BC0EB143828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Obsahové zadanie pre tím</a:t>
            </a:r>
          </a:p>
        </p:txBody>
      </p:sp>
      <p:sp>
        <p:nvSpPr>
          <p:cNvPr id="3" name="text-19-2">
            <a:extLst xmlns:a="http://schemas.openxmlformats.org/drawingml/2006/main">
              <a:ext uri="{FF2B5EF4-FFF2-40B4-BE49-F238E27FC236}">
                <a16:creationId xmlns:a16="http://schemas.microsoft.com/office/drawing/2014/main" id="{E1E209E2-9859-4025-88F2-95CF0083D0C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Priradený autor a odborný kontrolór</a:t>
            </a:r>
          </a:p>
        </p:txBody>
      </p:sp>
      <p:sp>
        <p:nvSpPr>
          <p:cNvPr id="4" name="text-19-3">
            <a:extLst xmlns:a="http://schemas.openxmlformats.org/drawingml/2006/main">
              <a:ext uri="{FF2B5EF4-FFF2-40B4-BE49-F238E27FC236}">
                <a16:creationId xmlns:a16="http://schemas.microsoft.com/office/drawing/2014/main" id="{41A61972-730E-4D0F-A827-2109A7B79F7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Dôkaz a ďalší krok</a:t>
            </a:r>
          </a:p>
        </p:txBody>
      </p:sp>
      <p:sp>
        <p:nvSpPr>
          <p:cNvPr id="5" name="text-19-4">
            <a:extLst xmlns:a="http://schemas.openxmlformats.org/drawingml/2006/main">
              <a:ext uri="{FF2B5EF4-FFF2-40B4-BE49-F238E27FC236}">
                <a16:creationId xmlns:a16="http://schemas.microsoft.com/office/drawing/2014/main" id="{CB4D2E87-B5AC-4526-B844-A5C931CC22A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Termín publikovania až po schválení</a:t>
            </a:r>
          </a:p>
        </p:txBody>
      </p:sp>
      <p:sp>
        <p:nvSpPr>
          <p:cNvPr id="6" name="text-19-5">
            <a:extLst xmlns:a="http://schemas.openxmlformats.org/drawingml/2006/main">
              <a:ext uri="{FF2B5EF4-FFF2-40B4-BE49-F238E27FC236}">
                <a16:creationId xmlns:a16="http://schemas.microsoft.com/office/drawing/2014/main" id="{3550AEF4-7E08-435D-AC5B-33C74202312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9-6">
            <a:extLst xmlns:a="http://schemas.openxmlformats.org/drawingml/2006/main">
              <a:ext uri="{FF2B5EF4-FFF2-40B4-BE49-F238E27FC236}">
                <a16:creationId xmlns:a16="http://schemas.microsoft.com/office/drawing/2014/main" id="{04C882D9-BB25-40B9-9942-AED7B29B81F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vytvorte fiktívne zadanie článku o príprave na servis. Určte zákaznícku otázku, zdroj postupu, kontrolóra, vhodný obrázok a jeden jasný ďalší krok.</a:t>
            </a:r>
          </a:p>
        </p:txBody>
      </p:sp>
      <p:sp>
        <p:nvSpPr>
          <p:cNvPr id="8" name="text-19-7">
            <a:extLst xmlns:a="http://schemas.openxmlformats.org/drawingml/2006/main">
              <a:ext uri="{FF2B5EF4-FFF2-40B4-BE49-F238E27FC236}">
                <a16:creationId xmlns:a16="http://schemas.microsoft.com/office/drawing/2014/main" id="{3F7C650D-B143-4203-B102-4A45A9292BA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9-8">
            <a:extLst xmlns:a="http://schemas.openxmlformats.org/drawingml/2006/main">
              <a:ext uri="{FF2B5EF4-FFF2-40B4-BE49-F238E27FC236}">
                <a16:creationId xmlns:a16="http://schemas.microsoft.com/office/drawing/2014/main" id="{B8BDE64A-C1CB-406E-B25A-6D5F80E1FF7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93927569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0">
            <a:extLst xmlns:a="http://schemas.openxmlformats.org/drawingml/2006/main">
              <a:ext uri="{FF2B5EF4-FFF2-40B4-BE49-F238E27FC236}">
                <a16:creationId xmlns:a16="http://schemas.microsoft.com/office/drawing/2014/main" id="{B734FA18-2425-486D-AA19-D10EE36550F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Profesionálny obsahový systém</a:t>
            </a:r>
          </a:p>
        </p:txBody>
      </p:sp>
      <p:sp>
        <p:nvSpPr>
          <p:cNvPr id="2" name="text-20-1">
            <a:extLst xmlns:a="http://schemas.openxmlformats.org/drawingml/2006/main">
              <a:ext uri="{FF2B5EF4-FFF2-40B4-BE49-F238E27FC236}">
                <a16:creationId xmlns:a16="http://schemas.microsoft.com/office/drawing/2014/main" id="{71C60D3B-DCD6-4095-B7C3-176620284AB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Kampaňový balík bez generickej výplne</a:t>
            </a:r>
          </a:p>
        </p:txBody>
      </p:sp>
      <p:sp>
        <p:nvSpPr>
          <p:cNvPr id="3" name="text-20-2">
            <a:extLst xmlns:a="http://schemas.openxmlformats.org/drawingml/2006/main">
              <a:ext uri="{FF2B5EF4-FFF2-40B4-BE49-F238E27FC236}">
                <a16:creationId xmlns:a16="http://schemas.microsoft.com/office/drawing/2014/main" id="{2FFC6C57-3CF1-48AB-8F2F-3652BEE6DDF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Jeden hlavný prísľub s dôkazom</a:t>
            </a:r>
          </a:p>
        </p:txBody>
      </p:sp>
      <p:sp>
        <p:nvSpPr>
          <p:cNvPr id="4" name="text-20-3">
            <a:extLst xmlns:a="http://schemas.openxmlformats.org/drawingml/2006/main">
              <a:ext uri="{FF2B5EF4-FFF2-40B4-BE49-F238E27FC236}">
                <a16:creationId xmlns:a16="http://schemas.microsoft.com/office/drawing/2014/main" id="{45B47FB1-60A9-40B8-B37B-85FA9C81068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Rôzne formáty majú vlastný účel</a:t>
            </a:r>
          </a:p>
        </p:txBody>
      </p:sp>
      <p:sp>
        <p:nvSpPr>
          <p:cNvPr id="5" name="text-20-4">
            <a:extLst xmlns:a="http://schemas.openxmlformats.org/drawingml/2006/main">
              <a:ext uri="{FF2B5EF4-FFF2-40B4-BE49-F238E27FC236}">
                <a16:creationId xmlns:a16="http://schemas.microsoft.com/office/drawing/2014/main" id="{3F33426D-F7EF-4CA2-A286-FF6D4ECFE2B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sa dá skontrolovať</a:t>
            </a:r>
          </a:p>
        </p:txBody>
      </p:sp>
      <p:sp>
        <p:nvSpPr>
          <p:cNvPr id="6" name="text-20-5">
            <a:extLst xmlns:a="http://schemas.openxmlformats.org/drawingml/2006/main">
              <a:ext uri="{FF2B5EF4-FFF2-40B4-BE49-F238E27FC236}">
                <a16:creationId xmlns:a16="http://schemas.microsoft.com/office/drawing/2014/main" id="{697F0C27-395D-498A-B6F6-C4EFBE1AFC2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0-6">
            <a:extLst xmlns:a="http://schemas.openxmlformats.org/drawingml/2006/main">
              <a:ext uri="{FF2B5EF4-FFF2-40B4-BE49-F238E27FC236}">
                <a16:creationId xmlns:a16="http://schemas.microsoft.com/office/drawing/2014/main" id="{B84B3469-04C5-4F9F-B2F2-01BD31B38D1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pre fiktívnu pekáreň zostavte webový blok, dva posty a koncept newslettera. Pri každom označte cieľ, dôkaz, schvaľovateľa a meranú následnú akciu.</a:t>
            </a:r>
          </a:p>
        </p:txBody>
      </p:sp>
      <p:sp>
        <p:nvSpPr>
          <p:cNvPr id="8" name="text-20-7">
            <a:extLst xmlns:a="http://schemas.openxmlformats.org/drawingml/2006/main">
              <a:ext uri="{FF2B5EF4-FFF2-40B4-BE49-F238E27FC236}">
                <a16:creationId xmlns:a16="http://schemas.microsoft.com/office/drawing/2014/main" id="{CA669085-A849-42D9-B106-9D599556EBE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0-8">
            <a:extLst xmlns:a="http://schemas.openxmlformats.org/drawingml/2006/main">
              <a:ext uri="{FF2B5EF4-FFF2-40B4-BE49-F238E27FC236}">
                <a16:creationId xmlns:a16="http://schemas.microsoft.com/office/drawing/2014/main" id="{28033000-A1FC-484E-9EFA-DA8993FD84F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90228187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f3ffa3f8e314ad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A9099CD6-CB80-4F79-9823-8831EA7E65C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3" name="text-21-1">
            <a:extLst xmlns:a="http://schemas.openxmlformats.org/drawingml/2006/main">
              <a:ext uri="{FF2B5EF4-FFF2-40B4-BE49-F238E27FC236}">
                <a16:creationId xmlns:a16="http://schemas.microsoft.com/office/drawing/2014/main" id="{3A85EA66-3E75-4C76-9013-92D720DD2617}"/>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SEO začína užitočnou odpoveďou</a:t>
            </a:r>
          </a:p>
        </p:txBody>
      </p:sp>
      <p:sp>
        <p:nvSpPr>
          <p:cNvPr id="4" name="text-21-2">
            <a:extLst xmlns:a="http://schemas.openxmlformats.org/drawingml/2006/main">
              <a:ext uri="{FF2B5EF4-FFF2-40B4-BE49-F238E27FC236}">
                <a16:creationId xmlns:a16="http://schemas.microsoft.com/office/drawing/2014/main" id="{4DDADA7C-7EAC-4BF8-AD26-6661CE96B1C0}"/>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Riešte skutočnú otázku</a:t>
            </a:r>
          </a:p>
        </p:txBody>
      </p:sp>
      <p:sp>
        <p:nvSpPr>
          <p:cNvPr id="5" name="text-21-3">
            <a:extLst xmlns:a="http://schemas.openxmlformats.org/drawingml/2006/main">
              <a:ext uri="{FF2B5EF4-FFF2-40B4-BE49-F238E27FC236}">
                <a16:creationId xmlns:a16="http://schemas.microsoft.com/office/drawing/2014/main" id="{3FCA5A4A-24BC-49D0-BA1F-D8AFD1DEB7B7}"/>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vlastnú odbornosť a zdroje</a:t>
            </a:r>
          </a:p>
        </p:txBody>
      </p:sp>
      <p:sp>
        <p:nvSpPr>
          <p:cNvPr id="6" name="text-21-4">
            <a:extLst xmlns:a="http://schemas.openxmlformats.org/drawingml/2006/main">
              <a:ext uri="{FF2B5EF4-FFF2-40B4-BE49-F238E27FC236}">
                <a16:creationId xmlns:a16="http://schemas.microsoft.com/office/drawing/2014/main" id="{0C7DE0F0-C2D1-4976-A70A-D8E2FA65C5AA}"/>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Množstvo textu nie je ranking</a:t>
            </a:r>
          </a:p>
        </p:txBody>
      </p:sp>
      <p:sp>
        <p:nvSpPr>
          <p:cNvPr id="7" name="text-21-5">
            <a:extLst xmlns:a="http://schemas.openxmlformats.org/drawingml/2006/main">
              <a:ext uri="{FF2B5EF4-FFF2-40B4-BE49-F238E27FC236}">
                <a16:creationId xmlns:a16="http://schemas.microsoft.com/office/drawing/2014/main" id="{FD90078A-870B-4D31-B7E2-8DC5DE4B394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1-6">
            <a:extLst xmlns:a="http://schemas.openxmlformats.org/drawingml/2006/main">
              <a:ext uri="{FF2B5EF4-FFF2-40B4-BE49-F238E27FC236}">
                <a16:creationId xmlns:a16="http://schemas.microsoft.com/office/drawing/2014/main" id="{0F8C83BD-76C7-4625-A3B8-43344FE44DC1}"/>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stránka autoservisu vysvetlí postup objednania, potrebné údaje a výluky. Nesľubuje prvé miesto v Google a nepridáva dlhé odseky iba na dosiahnutie počtu slov.</a:t>
            </a:r>
          </a:p>
        </p:txBody>
      </p:sp>
      <p:sp>
        <p:nvSpPr>
          <p:cNvPr id="9" name="text-21-7">
            <a:extLst xmlns:a="http://schemas.openxmlformats.org/drawingml/2006/main">
              <a:ext uri="{FF2B5EF4-FFF2-40B4-BE49-F238E27FC236}">
                <a16:creationId xmlns:a16="http://schemas.microsoft.com/office/drawing/2014/main" id="{72673E7D-8091-496A-B6D6-F8C2FE26B8A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1-8">
            <a:extLst xmlns:a="http://schemas.openxmlformats.org/drawingml/2006/main">
              <a:ext uri="{FF2B5EF4-FFF2-40B4-BE49-F238E27FC236}">
                <a16:creationId xmlns:a16="http://schemas.microsoft.com/office/drawing/2014/main" id="{5B04BB73-C00D-488F-8D50-255126D26BA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81208009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0">
            <a:extLst xmlns:a="http://schemas.openxmlformats.org/drawingml/2006/main">
              <a:ext uri="{FF2B5EF4-FFF2-40B4-BE49-F238E27FC236}">
                <a16:creationId xmlns:a16="http://schemas.microsoft.com/office/drawing/2014/main" id="{56F6DAA1-F333-4524-8C90-625DC2A3880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2-1">
            <a:extLst xmlns:a="http://schemas.openxmlformats.org/drawingml/2006/main">
              <a:ext uri="{FF2B5EF4-FFF2-40B4-BE49-F238E27FC236}">
                <a16:creationId xmlns:a16="http://schemas.microsoft.com/office/drawing/2014/main" id="{A767707F-47FB-4F03-BA21-03F86343BB9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Vyhľadávací zámer a správna stránka</a:t>
            </a:r>
          </a:p>
        </p:txBody>
      </p:sp>
      <p:sp>
        <p:nvSpPr>
          <p:cNvPr id="3" name="text-22-2">
            <a:extLst xmlns:a="http://schemas.openxmlformats.org/drawingml/2006/main">
              <a:ext uri="{FF2B5EF4-FFF2-40B4-BE49-F238E27FC236}">
                <a16:creationId xmlns:a16="http://schemas.microsoft.com/office/drawing/2014/main" id="{DD42FE7C-A4A4-4FCD-8CCD-28056CDFFE9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Otázka môže byť informačná alebo nákupná</a:t>
            </a:r>
          </a:p>
        </p:txBody>
      </p:sp>
      <p:sp>
        <p:nvSpPr>
          <p:cNvPr id="4" name="text-22-3">
            <a:extLst xmlns:a="http://schemas.openxmlformats.org/drawingml/2006/main">
              <a:ext uri="{FF2B5EF4-FFF2-40B4-BE49-F238E27FC236}">
                <a16:creationId xmlns:a16="http://schemas.microsoft.com/office/drawing/2014/main" id="{D06CFE94-170B-4389-9551-8CA45DF126A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Jedna stránka má hlavný účel</a:t>
            </a:r>
          </a:p>
        </p:txBody>
      </p:sp>
      <p:sp>
        <p:nvSpPr>
          <p:cNvPr id="5" name="text-22-4">
            <a:extLst xmlns:a="http://schemas.openxmlformats.org/drawingml/2006/main">
              <a:ext uri="{FF2B5EF4-FFF2-40B4-BE49-F238E27FC236}">
                <a16:creationId xmlns:a16="http://schemas.microsoft.com/office/drawing/2014/main" id="{6C6560BC-D077-444D-8CCA-43E8F37B131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Kľúčové slovo nie je celá potreba</a:t>
            </a:r>
          </a:p>
        </p:txBody>
      </p:sp>
      <p:sp>
        <p:nvSpPr>
          <p:cNvPr id="6" name="text-22-5">
            <a:extLst xmlns:a="http://schemas.openxmlformats.org/drawingml/2006/main">
              <a:ext uri="{FF2B5EF4-FFF2-40B4-BE49-F238E27FC236}">
                <a16:creationId xmlns:a16="http://schemas.microsoft.com/office/drawing/2014/main" id="{E0717799-5D51-4678-87DE-8D4DEE6FFDE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2-6">
            <a:extLst xmlns:a="http://schemas.openxmlformats.org/drawingml/2006/main">
              <a:ext uri="{FF2B5EF4-FFF2-40B4-BE49-F238E27FC236}">
                <a16:creationId xmlns:a16="http://schemas.microsoft.com/office/drawing/2014/main" id="{93730CD1-11E0-4A98-BA8D-B56235F8A3C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dotaz ako pripraviť auto na servis vedie na návod. Dotaz objednať servis v meste vedie na stránku služby s kontaktom, dostupnosťou a jasnými podmienkami.</a:t>
            </a:r>
          </a:p>
        </p:txBody>
      </p:sp>
      <p:sp>
        <p:nvSpPr>
          <p:cNvPr id="8" name="text-22-7">
            <a:extLst xmlns:a="http://schemas.openxmlformats.org/drawingml/2006/main">
              <a:ext uri="{FF2B5EF4-FFF2-40B4-BE49-F238E27FC236}">
                <a16:creationId xmlns:a16="http://schemas.microsoft.com/office/drawing/2014/main" id="{12C64E4A-FCBD-4BA2-8685-9A46D8833ED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2-8">
            <a:extLst xmlns:a="http://schemas.openxmlformats.org/drawingml/2006/main">
              <a:ext uri="{FF2B5EF4-FFF2-40B4-BE49-F238E27FC236}">
                <a16:creationId xmlns:a16="http://schemas.microsoft.com/office/drawing/2014/main" id="{E13AD422-9E04-41C0-822D-AE937E59B8C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170711615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3-0">
            <a:extLst xmlns:a="http://schemas.openxmlformats.org/drawingml/2006/main">
              <a:ext uri="{FF2B5EF4-FFF2-40B4-BE49-F238E27FC236}">
                <a16:creationId xmlns:a16="http://schemas.microsoft.com/office/drawing/2014/main" id="{81B710B0-5DBC-437C-986D-2829A9BC2F7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3-1">
            <a:extLst xmlns:a="http://schemas.openxmlformats.org/drawingml/2006/main">
              <a:ext uri="{FF2B5EF4-FFF2-40B4-BE49-F238E27FC236}">
                <a16:creationId xmlns:a16="http://schemas.microsoft.com/office/drawing/2014/main" id="{99B23637-48BE-484F-9723-2AD0402E40B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Technická dostupnosť obsahu</a:t>
            </a:r>
          </a:p>
        </p:txBody>
      </p:sp>
      <p:sp>
        <p:nvSpPr>
          <p:cNvPr id="3" name="text-23-2">
            <a:extLst xmlns:a="http://schemas.openxmlformats.org/drawingml/2006/main">
              <a:ext uri="{FF2B5EF4-FFF2-40B4-BE49-F238E27FC236}">
                <a16:creationId xmlns:a16="http://schemas.microsoft.com/office/drawing/2014/main" id="{09022734-6B4E-424B-873A-2F4A5D05D5C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Prehľadávanie a indexácia sa líšia</a:t>
            </a:r>
          </a:p>
        </p:txBody>
      </p:sp>
      <p:sp>
        <p:nvSpPr>
          <p:cNvPr id="4" name="text-23-3">
            <a:extLst xmlns:a="http://schemas.openxmlformats.org/drawingml/2006/main">
              <a:ext uri="{FF2B5EF4-FFF2-40B4-BE49-F238E27FC236}">
                <a16:creationId xmlns:a16="http://schemas.microsoft.com/office/drawing/2014/main" id="{3C8B4CC1-5D75-4FD0-9BB7-7C068082881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Dôležitý obsah je čitateľný</a:t>
            </a:r>
          </a:p>
        </p:txBody>
      </p:sp>
      <p:sp>
        <p:nvSpPr>
          <p:cNvPr id="5" name="text-23-4">
            <a:extLst xmlns:a="http://schemas.openxmlformats.org/drawingml/2006/main">
              <a:ext uri="{FF2B5EF4-FFF2-40B4-BE49-F238E27FC236}">
                <a16:creationId xmlns:a16="http://schemas.microsoft.com/office/drawing/2014/main" id="{D27B40EE-7551-46CC-9869-8AEAAAF76DB7}"/>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musí byť overená na webe</a:t>
            </a:r>
          </a:p>
        </p:txBody>
      </p:sp>
      <p:sp>
        <p:nvSpPr>
          <p:cNvPr id="6" name="diagram-node-23-0">
            <a:extLst xmlns:a="http://schemas.openxmlformats.org/drawingml/2006/main">
              <a:ext uri="{FF2B5EF4-FFF2-40B4-BE49-F238E27FC236}">
                <a16:creationId xmlns:a16="http://schemas.microsoft.com/office/drawing/2014/main" id="{E4A3BB08-B259-49E8-B0C3-358ED3A88BE7}"/>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URL dostupná</a:t>
            </a:r>
          </a:p>
        </p:txBody>
      </p:sp>
      <p:sp>
        <p:nvSpPr>
          <p:cNvPr id="7" name="diagram-node-23-1">
            <a:extLst xmlns:a="http://schemas.openxmlformats.org/drawingml/2006/main">
              <a:ext uri="{FF2B5EF4-FFF2-40B4-BE49-F238E27FC236}">
                <a16:creationId xmlns:a16="http://schemas.microsoft.com/office/drawing/2014/main" id="{CB8F8036-5E45-4D43-AFFE-E4A8E193F149}"/>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Prehľadávanie povolené</a:t>
            </a:r>
          </a:p>
        </p:txBody>
      </p:sp>
      <p:sp>
        <p:nvSpPr>
          <p:cNvPr id="8" name="diagram-node-23-2">
            <a:extLst xmlns:a="http://schemas.openxmlformats.org/drawingml/2006/main">
              <a:ext uri="{FF2B5EF4-FFF2-40B4-BE49-F238E27FC236}">
                <a16:creationId xmlns:a16="http://schemas.microsoft.com/office/drawing/2014/main" id="{95469DBC-7F5C-40C8-A34F-1109864F79E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Čitateľný obsah</a:t>
            </a:r>
          </a:p>
        </p:txBody>
      </p:sp>
      <p:sp>
        <p:nvSpPr>
          <p:cNvPr id="9" name="diagram-node-23-3">
            <a:extLst xmlns:a="http://schemas.openxmlformats.org/drawingml/2006/main">
              <a:ext uri="{FF2B5EF4-FFF2-40B4-BE49-F238E27FC236}">
                <a16:creationId xmlns:a16="http://schemas.microsoft.com/office/drawing/2014/main" id="{04954446-C114-4068-B918-2103D80364F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Možná indexácia</a:t>
            </a:r>
          </a:p>
        </p:txBody>
      </p:sp>
      <p:sp>
        <p:nvSpPr>
          <p:cNvPr id="10" name="diagram-node-23-4">
            <a:extLst xmlns:a="http://schemas.openxmlformats.org/drawingml/2006/main">
              <a:ext uri="{FF2B5EF4-FFF2-40B4-BE49-F238E27FC236}">
                <a16:creationId xmlns:a16="http://schemas.microsoft.com/office/drawing/2014/main" id="{5E44C1BA-4506-474F-8098-CA1E6DE9EE85}"/>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Zobrazenie nie je garantované</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23-14">
            <a:extLst xmlns:a="http://schemas.openxmlformats.org/drawingml/2006/main">
              <a:ext uri="{FF2B5EF4-FFF2-40B4-BE49-F238E27FC236}">
                <a16:creationId xmlns:a16="http://schemas.microsoft.com/office/drawing/2014/main" id="{F2B0995E-B611-4697-AD75-14A820B5769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3-15">
            <a:extLst xmlns:a="http://schemas.openxmlformats.org/drawingml/2006/main">
              <a:ext uri="{FF2B5EF4-FFF2-40B4-BE49-F238E27FC236}">
                <a16:creationId xmlns:a16="http://schemas.microsoft.com/office/drawing/2014/main" id="{6F3A47ED-1C1D-4837-9E1E-01DE238BE8A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stránka služby omylom obsahuje noindex. Správca overí zámer a po schválení zmenu opraví; marketingový asistent nesmie automaticky meniť produkčné nastavenie.</a:t>
            </a:r>
          </a:p>
        </p:txBody>
      </p:sp>
      <p:sp>
        <p:nvSpPr>
          <p:cNvPr id="17" name="text-23-16">
            <a:extLst xmlns:a="http://schemas.openxmlformats.org/drawingml/2006/main">
              <a:ext uri="{FF2B5EF4-FFF2-40B4-BE49-F238E27FC236}">
                <a16:creationId xmlns:a16="http://schemas.microsoft.com/office/drawing/2014/main" id="{9F290A5D-6765-4473-BD1E-BDEE2D3775F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3-17">
            <a:extLst xmlns:a="http://schemas.openxmlformats.org/drawingml/2006/main">
              <a:ext uri="{FF2B5EF4-FFF2-40B4-BE49-F238E27FC236}">
                <a16:creationId xmlns:a16="http://schemas.microsoft.com/office/drawing/2014/main" id="{E5C344BF-1CDB-41F6-95F0-82C3577C2BC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51098947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4-0">
            <a:extLst xmlns:a="http://schemas.openxmlformats.org/drawingml/2006/main">
              <a:ext uri="{FF2B5EF4-FFF2-40B4-BE49-F238E27FC236}">
                <a16:creationId xmlns:a16="http://schemas.microsoft.com/office/drawing/2014/main" id="{370D83D1-2907-4272-B117-E3F5568D1BE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4-1">
            <a:extLst xmlns:a="http://schemas.openxmlformats.org/drawingml/2006/main">
              <a:ext uri="{FF2B5EF4-FFF2-40B4-BE49-F238E27FC236}">
                <a16:creationId xmlns:a16="http://schemas.microsoft.com/office/drawing/2014/main" id="{C156CFEE-6624-42AC-9C8C-25A85040AF1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Nadpis, titulok a zrozumiteľný úvod</a:t>
            </a:r>
          </a:p>
        </p:txBody>
      </p:sp>
      <p:sp>
        <p:nvSpPr>
          <p:cNvPr id="3" name="text-24-2">
            <a:extLst xmlns:a="http://schemas.openxmlformats.org/drawingml/2006/main">
              <a:ext uri="{FF2B5EF4-FFF2-40B4-BE49-F238E27FC236}">
                <a16:creationId xmlns:a16="http://schemas.microsoft.com/office/drawing/2014/main" id="{20009564-BB98-475A-B3E8-FAB5F386145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opisuje obsah stránky</a:t>
            </a:r>
          </a:p>
        </p:txBody>
      </p:sp>
      <p:sp>
        <p:nvSpPr>
          <p:cNvPr id="4" name="text-24-3">
            <a:extLst xmlns:a="http://schemas.openxmlformats.org/drawingml/2006/main">
              <a:ext uri="{FF2B5EF4-FFF2-40B4-BE49-F238E27FC236}">
                <a16:creationId xmlns:a16="http://schemas.microsoft.com/office/drawing/2014/main" id="{7FFD82D1-EF3D-4E38-BF3E-D625318E426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Úvod rýchlo odpovie na potrebu</a:t>
            </a:r>
          </a:p>
        </p:txBody>
      </p:sp>
      <p:sp>
        <p:nvSpPr>
          <p:cNvPr id="5" name="text-24-4">
            <a:extLst xmlns:a="http://schemas.openxmlformats.org/drawingml/2006/main">
              <a:ext uri="{FF2B5EF4-FFF2-40B4-BE49-F238E27FC236}">
                <a16:creationId xmlns:a16="http://schemas.microsoft.com/office/drawing/2014/main" id="{466BC21F-E22E-42AC-BB2C-13AC1666080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Neopakujte kľúčové slová umelo</a:t>
            </a:r>
          </a:p>
        </p:txBody>
      </p:sp>
      <p:sp>
        <p:nvSpPr>
          <p:cNvPr id="6" name="text-24-5">
            <a:extLst xmlns:a="http://schemas.openxmlformats.org/drawingml/2006/main">
              <a:ext uri="{FF2B5EF4-FFF2-40B4-BE49-F238E27FC236}">
                <a16:creationId xmlns:a16="http://schemas.microsoft.com/office/drawing/2014/main" id="{249A58F3-9E07-4B7D-9000-A0A4D355A27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4-6">
            <a:extLst xmlns:a="http://schemas.openxmlformats.org/drawingml/2006/main">
              <a:ext uri="{FF2B5EF4-FFF2-40B4-BE49-F238E27FC236}">
                <a16:creationId xmlns:a16="http://schemas.microsoft.com/office/drawing/2014/main" id="{19CE9BC9-5155-415E-A4D2-E3E5E0EE4E6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titulok Servis vozidiel v Nitre – objednanie a priebeh jasne opisuje službu. Variant Najlepší servis so zaručenou najnižšou cenou odmietnite bez dôkazu a podmienok.</a:t>
            </a:r>
          </a:p>
        </p:txBody>
      </p:sp>
      <p:sp>
        <p:nvSpPr>
          <p:cNvPr id="8" name="text-24-7">
            <a:extLst xmlns:a="http://schemas.openxmlformats.org/drawingml/2006/main">
              <a:ext uri="{FF2B5EF4-FFF2-40B4-BE49-F238E27FC236}">
                <a16:creationId xmlns:a16="http://schemas.microsoft.com/office/drawing/2014/main" id="{361047CC-8218-4AD1-AB68-1FF8471542A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4-8">
            <a:extLst xmlns:a="http://schemas.openxmlformats.org/drawingml/2006/main">
              <a:ext uri="{FF2B5EF4-FFF2-40B4-BE49-F238E27FC236}">
                <a16:creationId xmlns:a16="http://schemas.microsoft.com/office/drawing/2014/main" id="{9806277D-AB23-4921-99A7-2D8A9A0EEDB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22799856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4F4C97A8-5F68-4692-BEC6-3A99D2D490E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5-1">
            <a:extLst xmlns:a="http://schemas.openxmlformats.org/drawingml/2006/main">
              <a:ext uri="{FF2B5EF4-FFF2-40B4-BE49-F238E27FC236}">
                <a16:creationId xmlns:a16="http://schemas.microsoft.com/office/drawing/2014/main" id="{B43E438C-799B-4161-914F-6CC334F4FC9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Interné odkazy a navigácia</a:t>
            </a:r>
          </a:p>
        </p:txBody>
      </p:sp>
      <p:sp>
        <p:nvSpPr>
          <p:cNvPr id="3" name="text-25-2">
            <a:extLst xmlns:a="http://schemas.openxmlformats.org/drawingml/2006/main">
              <a:ext uri="{FF2B5EF4-FFF2-40B4-BE49-F238E27FC236}">
                <a16:creationId xmlns:a16="http://schemas.microsoft.com/office/drawing/2014/main" id="{2EB2ADBB-E966-4032-9148-BEDEE8E6736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Odkaz vysvetlí cieľ</a:t>
            </a:r>
          </a:p>
        </p:txBody>
      </p:sp>
      <p:sp>
        <p:nvSpPr>
          <p:cNvPr id="4" name="text-25-3">
            <a:extLst xmlns:a="http://schemas.openxmlformats.org/drawingml/2006/main">
              <a:ext uri="{FF2B5EF4-FFF2-40B4-BE49-F238E27FC236}">
                <a16:creationId xmlns:a16="http://schemas.microsoft.com/office/drawing/2014/main" id="{BE123E3C-37F1-45F7-BC98-5F5E1AFFF1D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Dôležitá stránka nemá byť slepá cesta</a:t>
            </a:r>
          </a:p>
        </p:txBody>
      </p:sp>
      <p:sp>
        <p:nvSpPr>
          <p:cNvPr id="5" name="text-25-4">
            <a:extLst xmlns:a="http://schemas.openxmlformats.org/drawingml/2006/main">
              <a:ext uri="{FF2B5EF4-FFF2-40B4-BE49-F238E27FC236}">
                <a16:creationId xmlns:a16="http://schemas.microsoft.com/office/drawing/2014/main" id="{A19126BD-AC34-4590-BAF5-D6CB2FEFEDB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 zmene overte funkčnosť</a:t>
            </a:r>
          </a:p>
        </p:txBody>
      </p:sp>
      <p:sp>
        <p:nvSpPr>
          <p:cNvPr id="6" name="text-25-5">
            <a:extLst xmlns:a="http://schemas.openxmlformats.org/drawingml/2006/main">
              <a:ext uri="{FF2B5EF4-FFF2-40B4-BE49-F238E27FC236}">
                <a16:creationId xmlns:a16="http://schemas.microsoft.com/office/drawing/2014/main" id="{732C7F0F-F015-496F-9F29-CEC5A31FC0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6">
            <a:extLst xmlns:a="http://schemas.openxmlformats.org/drawingml/2006/main">
              <a:ext uri="{FF2B5EF4-FFF2-40B4-BE49-F238E27FC236}">
                <a16:creationId xmlns:a16="http://schemas.microsoft.com/office/drawing/2014/main" id="{4C85C18D-8B67-4F89-B44F-D3D25CD1CB7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návod o príprave na servis odkazuje na stránku objednania s jasným názvom. Po zmene adresy správca overí, že odkaz vedie na správny formulár aj na mobile.</a:t>
            </a:r>
          </a:p>
        </p:txBody>
      </p:sp>
      <p:sp>
        <p:nvSpPr>
          <p:cNvPr id="8" name="text-25-7">
            <a:extLst xmlns:a="http://schemas.openxmlformats.org/drawingml/2006/main">
              <a:ext uri="{FF2B5EF4-FFF2-40B4-BE49-F238E27FC236}">
                <a16:creationId xmlns:a16="http://schemas.microsoft.com/office/drawing/2014/main" id="{ECEE47F7-CB18-475D-B825-0894FE41292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8">
            <a:extLst xmlns:a="http://schemas.openxmlformats.org/drawingml/2006/main">
              <a:ext uri="{FF2B5EF4-FFF2-40B4-BE49-F238E27FC236}">
                <a16:creationId xmlns:a16="http://schemas.microsoft.com/office/drawing/2014/main" id="{E6BC3DBD-02D4-4751-9213-18FF7708970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640694243"/>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0">
            <a:extLst xmlns:a="http://schemas.openxmlformats.org/drawingml/2006/main">
              <a:ext uri="{FF2B5EF4-FFF2-40B4-BE49-F238E27FC236}">
                <a16:creationId xmlns:a16="http://schemas.microsoft.com/office/drawing/2014/main" id="{B5E5BDB6-466C-417B-A08C-CA215D10F1D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6-1">
            <a:extLst xmlns:a="http://schemas.openxmlformats.org/drawingml/2006/main">
              <a:ext uri="{FF2B5EF4-FFF2-40B4-BE49-F238E27FC236}">
                <a16:creationId xmlns:a16="http://schemas.microsoft.com/office/drawing/2014/main" id="{A736B26F-9ACE-4F43-9E56-AF5A959BEA1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Lokálna viditeľnosť bez falošných údajov</a:t>
            </a:r>
          </a:p>
        </p:txBody>
      </p:sp>
      <p:sp>
        <p:nvSpPr>
          <p:cNvPr id="3" name="text-26-2">
            <a:extLst xmlns:a="http://schemas.openxmlformats.org/drawingml/2006/main">
              <a:ext uri="{FF2B5EF4-FFF2-40B4-BE49-F238E27FC236}">
                <a16:creationId xmlns:a16="http://schemas.microsoft.com/office/drawing/2014/main" id="{BD7F73DB-EBAE-4807-9A8A-CAE0AB357EE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a kontakty sú konzistentné</a:t>
            </a:r>
          </a:p>
        </p:txBody>
      </p:sp>
      <p:sp>
        <p:nvSpPr>
          <p:cNvPr id="4" name="text-26-3">
            <a:extLst xmlns:a="http://schemas.openxmlformats.org/drawingml/2006/main">
              <a:ext uri="{FF2B5EF4-FFF2-40B4-BE49-F238E27FC236}">
                <a16:creationId xmlns:a16="http://schemas.microsoft.com/office/drawing/2014/main" id="{FE55BE9D-BF67-4264-ACE7-9E7A3314352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Profil používa skutočné informácie</a:t>
            </a:r>
          </a:p>
        </p:txBody>
      </p:sp>
      <p:sp>
        <p:nvSpPr>
          <p:cNvPr id="5" name="text-26-4">
            <a:extLst xmlns:a="http://schemas.openxmlformats.org/drawingml/2006/main">
              <a:ext uri="{FF2B5EF4-FFF2-40B4-BE49-F238E27FC236}">
                <a16:creationId xmlns:a16="http://schemas.microsoft.com/office/drawing/2014/main" id="{3E390097-C76D-4972-B843-53402463BCE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Recenzie sa nevymýšľajú</a:t>
            </a:r>
          </a:p>
        </p:txBody>
      </p:sp>
      <p:sp>
        <p:nvSpPr>
          <p:cNvPr id="6" name="text-26-5">
            <a:extLst xmlns:a="http://schemas.openxmlformats.org/drawingml/2006/main">
              <a:ext uri="{FF2B5EF4-FFF2-40B4-BE49-F238E27FC236}">
                <a16:creationId xmlns:a16="http://schemas.microsoft.com/office/drawing/2014/main" id="{EE266ADD-71DC-4688-B987-63E6F2383A4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6-6">
            <a:extLst xmlns:a="http://schemas.openxmlformats.org/drawingml/2006/main">
              <a:ext uri="{FF2B5EF4-FFF2-40B4-BE49-F238E27FC236}">
                <a16:creationId xmlns:a16="http://schemas.microsoft.com/office/drawing/2014/main" id="{DBD2D2A2-AF37-419E-B7D1-D2B3D544D98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opraví sobotné hodiny a potvrdí telefón. AI nesmie napísať päť pozitívnych recenzií pod vymyslenými menami na podporu lokálnej viditeľnosti.</a:t>
            </a:r>
          </a:p>
        </p:txBody>
      </p:sp>
      <p:sp>
        <p:nvSpPr>
          <p:cNvPr id="8" name="text-26-7">
            <a:extLst xmlns:a="http://schemas.openxmlformats.org/drawingml/2006/main">
              <a:ext uri="{FF2B5EF4-FFF2-40B4-BE49-F238E27FC236}">
                <a16:creationId xmlns:a16="http://schemas.microsoft.com/office/drawing/2014/main" id="{DD7892DB-006B-412E-B7A0-31781ACBE3C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6-8">
            <a:extLst xmlns:a="http://schemas.openxmlformats.org/drawingml/2006/main">
              <a:ext uri="{FF2B5EF4-FFF2-40B4-BE49-F238E27FC236}">
                <a16:creationId xmlns:a16="http://schemas.microsoft.com/office/drawing/2014/main" id="{4DDCE6AC-EC5E-469A-9C0E-E1DDEE71872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16641568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7-0">
            <a:extLst xmlns:a="http://schemas.openxmlformats.org/drawingml/2006/main">
              <a:ext uri="{FF2B5EF4-FFF2-40B4-BE49-F238E27FC236}">
                <a16:creationId xmlns:a16="http://schemas.microsoft.com/office/drawing/2014/main" id="{1A431B08-13F8-4E46-8CEC-E01A92243E6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7-1">
            <a:extLst xmlns:a="http://schemas.openxmlformats.org/drawingml/2006/main">
              <a:ext uri="{FF2B5EF4-FFF2-40B4-BE49-F238E27FC236}">
                <a16:creationId xmlns:a16="http://schemas.microsoft.com/office/drawing/2014/main" id="{0C9B3946-D88D-4D59-B3AD-DD57165251E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Search Console meria vlastný web</a:t>
            </a:r>
          </a:p>
        </p:txBody>
      </p:sp>
      <p:sp>
        <p:nvSpPr>
          <p:cNvPr id="3" name="text-27-2">
            <a:extLst xmlns:a="http://schemas.openxmlformats.org/drawingml/2006/main">
              <a:ext uri="{FF2B5EF4-FFF2-40B4-BE49-F238E27FC236}">
                <a16:creationId xmlns:a16="http://schemas.microsoft.com/office/drawing/2014/main" id="{8D9D3276-1ADD-4D5E-B8B7-ADB6E8A37678}"/>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Dotazy a stránky vlastnej property</a:t>
            </a:r>
          </a:p>
        </p:txBody>
      </p:sp>
      <p:sp>
        <p:nvSpPr>
          <p:cNvPr id="4" name="text-27-3">
            <a:extLst xmlns:a="http://schemas.openxmlformats.org/drawingml/2006/main">
              <a:ext uri="{FF2B5EF4-FFF2-40B4-BE49-F238E27FC236}">
                <a16:creationId xmlns:a16="http://schemas.microsoft.com/office/drawing/2014/main" id="{2400E087-2047-43E1-A5B8-A1FEB6D5DD4A}"/>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Kliknutia, zobrazenia, CTR a pozícia</a:t>
            </a:r>
          </a:p>
        </p:txBody>
      </p:sp>
      <p:sp>
        <p:nvSpPr>
          <p:cNvPr id="5" name="text-27-4">
            <a:extLst xmlns:a="http://schemas.openxmlformats.org/drawingml/2006/main">
              <a:ext uri="{FF2B5EF4-FFF2-40B4-BE49-F238E27FC236}">
                <a16:creationId xmlns:a16="http://schemas.microsoft.com/office/drawing/2014/main" id="{F74D8ADC-6753-4750-9DA3-29E43C5AEDA1}"/>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Nie celý konkurenčný trh</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Search Console</a:t>
                      </a:r>
                    </a:p>
                  </a:txBody>
                  <a:tcPr marL="91440" marR="91440" marT="45720" marB="45720">
                    <a:solidFill>
                      <a:srgbClr val="EAF4F0"/>
                    </a:solidFill>
                  </a:tcPr>
                </a:tc>
                <a:tc>
                  <a:txBody>
                    <a:bodyPr/>
                    <a:lstStyle/>
                    <a:p>
                      <a:r>
                        <a:rPr sz="1800" b="1">
                          <a:solidFill>
                            <a:srgbClr val="10263B"/>
                          </a:solidFill>
                          <a:latin typeface="Arial"/>
                          <a:ea typeface="Arial"/>
                          <a:cs typeface="Arial"/>
                        </a:rPr>
                        <a:t>Význam</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Kliknutia</a:t>
                      </a:r>
                    </a:p>
                  </a:txBody>
                  <a:tcPr marL="91440" marR="91440" marT="45720" marB="45720">
                    <a:solidFill>
                      <a:srgbClr val="FFFFFF"/>
                    </a:solidFill>
                  </a:tcPr>
                </a:tc>
                <a:tc>
                  <a:txBody>
                    <a:bodyPr/>
                    <a:lstStyle/>
                    <a:p>
                      <a:r>
                        <a:rPr sz="1800" b="0">
                          <a:solidFill>
                            <a:srgbClr val="10263B"/>
                          </a:solidFill>
                          <a:latin typeface="Arial"/>
                          <a:ea typeface="Arial"/>
                          <a:cs typeface="Arial"/>
                        </a:rPr>
                        <a:t>Kliknutia na vlastný web</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Zobrazenia</a:t>
                      </a:r>
                    </a:p>
                  </a:txBody>
                  <a:tcPr marL="91440" marR="91440" marT="45720" marB="45720">
                    <a:solidFill>
                      <a:srgbClr val="FFFFFF"/>
                    </a:solidFill>
                  </a:tcPr>
                </a:tc>
                <a:tc>
                  <a:txBody>
                    <a:bodyPr/>
                    <a:lstStyle/>
                    <a:p>
                      <a:r>
                        <a:rPr sz="1800" b="0">
                          <a:solidFill>
                            <a:srgbClr val="10263B"/>
                          </a:solidFill>
                          <a:latin typeface="Arial"/>
                          <a:ea typeface="Arial"/>
                          <a:cs typeface="Arial"/>
                        </a:rPr>
                        <a:t>Definované zobrazenia vlastného webu</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CTR</a:t>
                      </a:r>
                    </a:p>
                  </a:txBody>
                  <a:tcPr marL="91440" marR="91440" marT="45720" marB="45720">
                    <a:solidFill>
                      <a:srgbClr val="FFFFFF"/>
                    </a:solidFill>
                  </a:tcPr>
                </a:tc>
                <a:tc>
                  <a:txBody>
                    <a:bodyPr/>
                    <a:lstStyle/>
                    <a:p>
                      <a:r>
                        <a:rPr sz="1800" b="0">
                          <a:solidFill>
                            <a:srgbClr val="10263B"/>
                          </a:solidFill>
                          <a:latin typeface="Arial"/>
                          <a:ea typeface="Arial"/>
                          <a:cs typeface="Arial"/>
                        </a:rPr>
                        <a:t>Kliknutia / zobrazenia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Pozícia</a:t>
                      </a:r>
                    </a:p>
                  </a:txBody>
                  <a:tcPr marL="91440" marR="91440" marT="45720" marB="45720">
                    <a:solidFill>
                      <a:srgbClr val="FFFFFF"/>
                    </a:solidFill>
                  </a:tcPr>
                </a:tc>
                <a:tc>
                  <a:txBody>
                    <a:bodyPr/>
                    <a:lstStyle/>
                    <a:p>
                      <a:r>
                        <a:rPr sz="1800" b="0">
                          <a:solidFill>
                            <a:srgbClr val="10263B"/>
                          </a:solidFill>
                          <a:latin typeface="Arial"/>
                          <a:ea typeface="Arial"/>
                          <a:cs typeface="Arial"/>
                        </a:rPr>
                        <a:t>Priemer, nie pevné univerzálne poradie</a:t>
                      </a:r>
                    </a:p>
                  </a:txBody>
                  <a:tcPr marL="91440" marR="91440" marT="45720" marB="45720">
                    <a:solidFill>
                      <a:srgbClr val="FFFFFF"/>
                    </a:solidFill>
                  </a:tcPr>
                </a:tc>
              </a:tr>
            </a:tbl>
          </a:graphicData>
        </a:graphic>
      </p:graphicFrame>
      <p:sp>
        <p:nvSpPr>
          <p:cNvPr id="7" name="text-27-5">
            <a:extLst xmlns:a="http://schemas.openxmlformats.org/drawingml/2006/main">
              <a:ext uri="{FF2B5EF4-FFF2-40B4-BE49-F238E27FC236}">
                <a16:creationId xmlns:a16="http://schemas.microsoft.com/office/drawing/2014/main" id="{9E13BC2F-2980-4A1E-B466-5E0AE279E68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7-6">
            <a:extLst xmlns:a="http://schemas.openxmlformats.org/drawingml/2006/main">
              <a:ext uri="{FF2B5EF4-FFF2-40B4-BE49-F238E27FC236}">
                <a16:creationId xmlns:a16="http://schemas.microsoft.com/office/drawing/2014/main" id="{E80126A7-06EB-4EEA-8073-FAE33E3B389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export ukáže rast zobrazení jednej služby a stabilné kliknutia. Preskúmajte CTR a typ dotazov; samotný rast zobrazení neznamená viac objednávok ani vyšší trhový podiel.</a:t>
            </a:r>
          </a:p>
        </p:txBody>
      </p:sp>
      <p:sp>
        <p:nvSpPr>
          <p:cNvPr id="9" name="text-27-7">
            <a:extLst xmlns:a="http://schemas.openxmlformats.org/drawingml/2006/main">
              <a:ext uri="{FF2B5EF4-FFF2-40B4-BE49-F238E27FC236}">
                <a16:creationId xmlns:a16="http://schemas.microsoft.com/office/drawing/2014/main" id="{0E958DD8-36FB-4164-88A2-1089298D055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7-8">
            <a:extLst xmlns:a="http://schemas.openxmlformats.org/drawingml/2006/main">
              <a:ext uri="{FF2B5EF4-FFF2-40B4-BE49-F238E27FC236}">
                <a16:creationId xmlns:a16="http://schemas.microsoft.com/office/drawing/2014/main" id="{0D94F939-68A0-4568-9547-47A0B94289E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60740277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8-0">
            <a:extLst xmlns:a="http://schemas.openxmlformats.org/drawingml/2006/main">
              <a:ext uri="{FF2B5EF4-FFF2-40B4-BE49-F238E27FC236}">
                <a16:creationId xmlns:a16="http://schemas.microsoft.com/office/drawing/2014/main" id="{FD30CA83-9878-4E2C-BF3B-2431A6EDD15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8-1">
            <a:extLst xmlns:a="http://schemas.openxmlformats.org/drawingml/2006/main">
              <a:ext uri="{FF2B5EF4-FFF2-40B4-BE49-F238E27FC236}">
                <a16:creationId xmlns:a16="http://schemas.microsoft.com/office/drawing/2014/main" id="{FC00C1F1-96F7-4D62-BA6D-F819C422A51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viditeľnosť bez tajných záruk</a:t>
            </a:r>
          </a:p>
        </p:txBody>
      </p:sp>
      <p:sp>
        <p:nvSpPr>
          <p:cNvPr id="3" name="text-28-2">
            <a:extLst xmlns:a="http://schemas.openxmlformats.org/drawingml/2006/main">
              <a:ext uri="{FF2B5EF4-FFF2-40B4-BE49-F238E27FC236}">
                <a16:creationId xmlns:a16="http://schemas.microsoft.com/office/drawing/2014/main" id="{6DFCA61A-1A97-4E85-9489-8E9C81BDF8C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Základy SEO zostávajú dôležité</a:t>
            </a:r>
          </a:p>
        </p:txBody>
      </p:sp>
      <p:sp>
        <p:nvSpPr>
          <p:cNvPr id="4" name="text-28-3">
            <a:extLst xmlns:a="http://schemas.openxmlformats.org/drawingml/2006/main">
              <a:ext uri="{FF2B5EF4-FFF2-40B4-BE49-F238E27FC236}">
                <a16:creationId xmlns:a16="http://schemas.microsoft.com/office/drawing/2014/main" id="{8365BEB3-E2AB-4FF9-8F14-D8C62C1AE45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Zobrazenie v AI odpovedi nie je garantované</a:t>
            </a:r>
          </a:p>
        </p:txBody>
      </p:sp>
      <p:sp>
        <p:nvSpPr>
          <p:cNvPr id="5" name="text-28-4">
            <a:extLst xmlns:a="http://schemas.openxmlformats.org/drawingml/2006/main">
              <a:ext uri="{FF2B5EF4-FFF2-40B4-BE49-F238E27FC236}">
                <a16:creationId xmlns:a16="http://schemas.microsoft.com/office/drawing/2014/main" id="{131DD19D-70DA-4862-9D79-F63BA67E19F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 má zaznamenať dátum a prostredie</a:t>
            </a:r>
          </a:p>
        </p:txBody>
      </p:sp>
      <p:sp>
        <p:nvSpPr>
          <p:cNvPr id="6" name="text-28-5">
            <a:extLst xmlns:a="http://schemas.openxmlformats.org/drawingml/2006/main">
              <a:ext uri="{FF2B5EF4-FFF2-40B4-BE49-F238E27FC236}">
                <a16:creationId xmlns:a16="http://schemas.microsoft.com/office/drawing/2014/main" id="{39E58C20-9FF1-48C2-B001-7EC81722EE8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8-6">
            <a:extLst xmlns:a="http://schemas.openxmlformats.org/drawingml/2006/main">
              <a:ext uri="{FF2B5EF4-FFF2-40B4-BE49-F238E27FC236}">
                <a16:creationId xmlns:a16="http://schemas.microsoft.com/office/drawing/2014/main" id="{B98D6BC8-EE0D-4F82-8CCE-2D9E9CE223B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položí päť otázok o lokálnych službách. Report označí konkrétny systém a dátum; nenazve jednorazové citovanie trvalým prvenstvom vo všetkých AI vyhľadávačoch.</a:t>
            </a:r>
          </a:p>
        </p:txBody>
      </p:sp>
      <p:sp>
        <p:nvSpPr>
          <p:cNvPr id="8" name="text-28-7">
            <a:extLst xmlns:a="http://schemas.openxmlformats.org/drawingml/2006/main">
              <a:ext uri="{FF2B5EF4-FFF2-40B4-BE49-F238E27FC236}">
                <a16:creationId xmlns:a16="http://schemas.microsoft.com/office/drawing/2014/main" id="{CCEEB709-6BDC-48C6-9E93-F09A91A35DE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8">
            <a:extLst xmlns:a="http://schemas.openxmlformats.org/drawingml/2006/main">
              <a:ext uri="{FF2B5EF4-FFF2-40B4-BE49-F238E27FC236}">
                <a16:creationId xmlns:a16="http://schemas.microsoft.com/office/drawing/2014/main" id="{0049C708-A197-492B-87FB-BAA71894FD1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51652990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9-0">
            <a:extLst xmlns:a="http://schemas.openxmlformats.org/drawingml/2006/main">
              <a:ext uri="{FF2B5EF4-FFF2-40B4-BE49-F238E27FC236}">
                <a16:creationId xmlns:a16="http://schemas.microsoft.com/office/drawing/2014/main" id="{FD629747-668C-42D5-89C0-20DE837524A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29-1">
            <a:extLst xmlns:a="http://schemas.openxmlformats.org/drawingml/2006/main">
              <a:ext uri="{FF2B5EF4-FFF2-40B4-BE49-F238E27FC236}">
                <a16:creationId xmlns:a16="http://schemas.microsoft.com/office/drawing/2014/main" id="{6D1F454B-0071-4686-8EF6-C59E505CD7A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Audit jednej stránky v praxi</a:t>
            </a:r>
          </a:p>
        </p:txBody>
      </p:sp>
      <p:sp>
        <p:nvSpPr>
          <p:cNvPr id="3" name="text-29-2">
            <a:extLst xmlns:a="http://schemas.openxmlformats.org/drawingml/2006/main">
              <a:ext uri="{FF2B5EF4-FFF2-40B4-BE49-F238E27FC236}">
                <a16:creationId xmlns:a16="http://schemas.microsoft.com/office/drawing/2014/main" id="{2BE6BC8A-70BE-4617-A45F-9DFDADCDBCD6}"/>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pozorovanie a odporúčanie</a:t>
            </a:r>
          </a:p>
        </p:txBody>
      </p:sp>
      <p:sp>
        <p:nvSpPr>
          <p:cNvPr id="4" name="text-29-3">
            <a:extLst xmlns:a="http://schemas.openxmlformats.org/drawingml/2006/main">
              <a:ext uri="{FF2B5EF4-FFF2-40B4-BE49-F238E27FC236}">
                <a16:creationId xmlns:a16="http://schemas.microsoft.com/office/drawing/2014/main" id="{1B51712E-AA10-4777-8B35-80B84E494033}"/>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problém má dôkaz</a:t>
            </a:r>
          </a:p>
        </p:txBody>
      </p:sp>
      <p:sp>
        <p:nvSpPr>
          <p:cNvPr id="5" name="text-29-4">
            <a:extLst xmlns:a="http://schemas.openxmlformats.org/drawingml/2006/main">
              <a:ext uri="{FF2B5EF4-FFF2-40B4-BE49-F238E27FC236}">
                <a16:creationId xmlns:a16="http://schemas.microsoft.com/office/drawing/2014/main" id="{C2BCBAFE-65F6-4CE1-89CD-301716C56C80}"/>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Úprava má vlastníka a regresnú kontrolu</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Auditný bod</a:t>
                      </a:r>
                    </a:p>
                  </a:txBody>
                  <a:tcPr marL="91440" marR="91440" marT="45720" marB="45720">
                    <a:solidFill>
                      <a:srgbClr val="EAF4F0"/>
                    </a:solidFill>
                  </a:tcPr>
                </a:tc>
                <a:tc>
                  <a:txBody>
                    <a:bodyPr/>
                    <a:lstStyle/>
                    <a:p>
                      <a:r>
                        <a:rPr sz="1800" b="1">
                          <a:solidFill>
                            <a:srgbClr val="10263B"/>
                          </a:solidFill>
                          <a:latin typeface="Arial"/>
                          <a:ea typeface="Arial"/>
                          <a:cs typeface="Arial"/>
                        </a:rPr>
                        <a:t>Stav</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Kontakt nefunguje</a:t>
                      </a:r>
                    </a:p>
                  </a:txBody>
                  <a:tcPr marL="91440" marR="91440" marT="45720" marB="45720">
                    <a:solidFill>
                      <a:srgbClr val="FFFFFF"/>
                    </a:solidFill>
                  </a:tcPr>
                </a:tc>
                <a:tc>
                  <a:txBody>
                    <a:bodyPr/>
                    <a:lstStyle/>
                    <a:p>
                      <a:r>
                        <a:rPr sz="1800" b="0">
                          <a:solidFill>
                            <a:srgbClr val="10263B"/>
                          </a:solidFill>
                          <a:latin typeface="Arial"/>
                          <a:ea typeface="Arial"/>
                          <a:cs typeface="Arial"/>
                        </a:rPr>
                        <a:t>Overené na webe</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Serverová konfigurácia</a:t>
                      </a:r>
                    </a:p>
                  </a:txBody>
                  <a:tcPr marL="91440" marR="91440" marT="45720" marB="45720">
                    <a:solidFill>
                      <a:srgbClr val="FFFFFF"/>
                    </a:solidFill>
                  </a:tcPr>
                </a:tc>
                <a:tc>
                  <a:txBody>
                    <a:bodyPr/>
                    <a:lstStyle/>
                    <a:p>
                      <a:r>
                        <a:rPr sz="1800" b="0">
                          <a:solidFill>
                            <a:srgbClr val="10263B"/>
                          </a:solidFill>
                          <a:latin typeface="Arial"/>
                          <a:ea typeface="Arial"/>
                          <a:cs typeface="Arial"/>
                        </a:rPr>
                        <a:t>Bez prístupu neoverené</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Odporúčanie</a:t>
                      </a:r>
                    </a:p>
                  </a:txBody>
                  <a:tcPr marL="91440" marR="91440" marT="45720" marB="45720">
                    <a:solidFill>
                      <a:srgbClr val="FFFFFF"/>
                    </a:solidFill>
                  </a:tcPr>
                </a:tc>
                <a:tc>
                  <a:txBody>
                    <a:bodyPr/>
                    <a:lstStyle/>
                    <a:p>
                      <a:r>
                        <a:rPr sz="1800" b="0">
                          <a:solidFill>
                            <a:srgbClr val="10263B"/>
                          </a:solidFill>
                          <a:latin typeface="Arial"/>
                          <a:ea typeface="Arial"/>
                          <a:cs typeface="Arial"/>
                        </a:rPr>
                        <a:t>Vlastník a test</a:t>
                      </a:r>
                    </a:p>
                  </a:txBody>
                  <a:tcPr marL="91440" marR="91440" marT="45720" marB="45720">
                    <a:solidFill>
                      <a:srgbClr val="FFFFFF"/>
                    </a:solidFill>
                  </a:tcPr>
                </a:tc>
              </a:tr>
            </a:tbl>
          </a:graphicData>
        </a:graphic>
      </p:graphicFrame>
      <p:sp>
        <p:nvSpPr>
          <p:cNvPr id="7" name="text-29-5">
            <a:extLst xmlns:a="http://schemas.openxmlformats.org/drawingml/2006/main">
              <a:ext uri="{FF2B5EF4-FFF2-40B4-BE49-F238E27FC236}">
                <a16:creationId xmlns:a16="http://schemas.microsoft.com/office/drawing/2014/main" id="{22B5D56A-4E9F-474E-B067-4B8187EB7CF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9-6">
            <a:extLst xmlns:a="http://schemas.openxmlformats.org/drawingml/2006/main">
              <a:ext uri="{FF2B5EF4-FFF2-40B4-BE49-F238E27FC236}">
                <a16:creationId xmlns:a16="http://schemas.microsoft.com/office/drawing/2014/main" id="{9D1E6AC6-5AB6-4BAB-8747-1CC69740C78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na fiktívnej stránke služby odlíšte chýbajúci kontakt, neoverenú indexáciu a slabý nadpis. Každému priraďte iný dôkaz a nepovažujte všetky body za technicky potvrdené.</a:t>
            </a:r>
          </a:p>
        </p:txBody>
      </p:sp>
      <p:sp>
        <p:nvSpPr>
          <p:cNvPr id="9" name="text-29-7">
            <a:extLst xmlns:a="http://schemas.openxmlformats.org/drawingml/2006/main">
              <a:ext uri="{FF2B5EF4-FFF2-40B4-BE49-F238E27FC236}">
                <a16:creationId xmlns:a16="http://schemas.microsoft.com/office/drawing/2014/main" id="{076E6318-7D47-4A77-858E-819450CF49F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9-8">
            <a:extLst xmlns:a="http://schemas.openxmlformats.org/drawingml/2006/main">
              <a:ext uri="{FF2B5EF4-FFF2-40B4-BE49-F238E27FC236}">
                <a16:creationId xmlns:a16="http://schemas.microsoft.com/office/drawing/2014/main" id="{7D5E37C6-58B6-425A-BD18-06ED1C2742A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137513737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0">
            <a:extLst xmlns:a="http://schemas.openxmlformats.org/drawingml/2006/main">
              <a:ext uri="{FF2B5EF4-FFF2-40B4-BE49-F238E27FC236}">
                <a16:creationId xmlns:a16="http://schemas.microsoft.com/office/drawing/2014/main" id="{CF82C550-FA92-4DFB-BB01-92F2675C16F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SEO a viditeľnosť vlastného webu</a:t>
            </a:r>
          </a:p>
        </p:txBody>
      </p:sp>
      <p:sp>
        <p:nvSpPr>
          <p:cNvPr id="2" name="text-30-1">
            <a:extLst xmlns:a="http://schemas.openxmlformats.org/drawingml/2006/main">
              <a:ext uri="{FF2B5EF4-FFF2-40B4-BE49-F238E27FC236}">
                <a16:creationId xmlns:a16="http://schemas.microsoft.com/office/drawing/2014/main" id="{4BEEEEC3-9A33-4EE7-85EC-031186EC0E6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Priorita SEO úprav pre malú firmu</a:t>
            </a:r>
          </a:p>
        </p:txBody>
      </p:sp>
      <p:sp>
        <p:nvSpPr>
          <p:cNvPr id="3" name="text-30-2">
            <a:extLst xmlns:a="http://schemas.openxmlformats.org/drawingml/2006/main">
              <a:ext uri="{FF2B5EF4-FFF2-40B4-BE49-F238E27FC236}">
                <a16:creationId xmlns:a16="http://schemas.microsoft.com/office/drawing/2014/main" id="{FFAB52BB-F2F5-46C2-8B91-9B98F0BF40B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Najprv blokujúci a pracovný problém</a:t>
            </a:r>
          </a:p>
        </p:txBody>
      </p:sp>
      <p:sp>
        <p:nvSpPr>
          <p:cNvPr id="4" name="text-30-3">
            <a:extLst xmlns:a="http://schemas.openxmlformats.org/drawingml/2006/main">
              <a:ext uri="{FF2B5EF4-FFF2-40B4-BE49-F238E27FC236}">
                <a16:creationId xmlns:a16="http://schemas.microsoft.com/office/drawing/2014/main" id="{F32847A2-CC36-4EF7-BCC4-FB7480219E8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Potom obsah s jasnou potrebou</a:t>
            </a:r>
          </a:p>
        </p:txBody>
      </p:sp>
      <p:sp>
        <p:nvSpPr>
          <p:cNvPr id="5" name="text-30-4">
            <a:extLst xmlns:a="http://schemas.openxmlformats.org/drawingml/2006/main">
              <a:ext uri="{FF2B5EF4-FFF2-40B4-BE49-F238E27FC236}">
                <a16:creationId xmlns:a16="http://schemas.microsoft.com/office/drawing/2014/main" id="{CD03FCA6-1C82-4AA9-B4DE-60DC3753324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sa sleduje v čase</a:t>
            </a:r>
          </a:p>
        </p:txBody>
      </p:sp>
      <p:sp>
        <p:nvSpPr>
          <p:cNvPr id="6" name="text-30-5">
            <a:extLst xmlns:a="http://schemas.openxmlformats.org/drawingml/2006/main">
              <a:ext uri="{FF2B5EF4-FFF2-40B4-BE49-F238E27FC236}">
                <a16:creationId xmlns:a16="http://schemas.microsoft.com/office/drawing/2014/main" id="{E1703C6C-AE8B-4505-A306-67649C7CD73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0-6">
            <a:extLst xmlns:a="http://schemas.openxmlformats.org/drawingml/2006/main">
              <a:ext uri="{FF2B5EF4-FFF2-40B4-BE49-F238E27FC236}">
                <a16:creationId xmlns:a16="http://schemas.microsoft.com/office/drawing/2014/main" id="{EF2DCA2F-F5A5-42B1-BEF3-C0B70888A41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najprv opraví nefunkčné tlačidlo dopytu a neúmyselné noindex. Až potom pripraví nový odborný obsah; úspech meria relevantnými návštevami a dokončeným kontaktom.</a:t>
            </a:r>
          </a:p>
        </p:txBody>
      </p:sp>
      <p:sp>
        <p:nvSpPr>
          <p:cNvPr id="8" name="text-30-7">
            <a:extLst xmlns:a="http://schemas.openxmlformats.org/drawingml/2006/main">
              <a:ext uri="{FF2B5EF4-FFF2-40B4-BE49-F238E27FC236}">
                <a16:creationId xmlns:a16="http://schemas.microsoft.com/office/drawing/2014/main" id="{A177B6BA-D1C1-458D-9BA6-0A2874F752B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0-8">
            <a:extLst xmlns:a="http://schemas.openxmlformats.org/drawingml/2006/main">
              <a:ext uri="{FF2B5EF4-FFF2-40B4-BE49-F238E27FC236}">
                <a16:creationId xmlns:a16="http://schemas.microsoft.com/office/drawing/2014/main" id="{71040E80-8FE9-4455-B2EE-9E475BF0BD6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434425636"/>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1-0">
            <a:extLst xmlns:a="http://schemas.openxmlformats.org/drawingml/2006/main">
              <a:ext uri="{FF2B5EF4-FFF2-40B4-BE49-F238E27FC236}">
                <a16:creationId xmlns:a16="http://schemas.microsoft.com/office/drawing/2014/main" id="{E9DF6550-0EA0-4282-8DCA-BA621EB5BA9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1-1">
            <a:extLst xmlns:a="http://schemas.openxmlformats.org/drawingml/2006/main">
              <a:ext uri="{FF2B5EF4-FFF2-40B4-BE49-F238E27FC236}">
                <a16:creationId xmlns:a16="http://schemas.microsoft.com/office/drawing/2014/main" id="{629B9ABB-F0DC-4EF7-A6CA-40D130AC0CB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Share of Search: porovnateľné značky</a:t>
            </a:r>
          </a:p>
        </p:txBody>
      </p:sp>
      <p:sp>
        <p:nvSpPr>
          <p:cNvPr id="3" name="text-31-2">
            <a:extLst xmlns:a="http://schemas.openxmlformats.org/drawingml/2006/main">
              <a:ext uri="{FF2B5EF4-FFF2-40B4-BE49-F238E27FC236}">
                <a16:creationId xmlns:a16="http://schemas.microsoft.com/office/drawing/2014/main" id="{6D8039EB-FE60-4745-927F-B0828BF1FC15}"/>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Vlastné značkové vyhľadávania / súčet zvolených značiek</a:t>
            </a:r>
          </a:p>
        </p:txBody>
      </p:sp>
      <p:sp>
        <p:nvSpPr>
          <p:cNvPr id="4" name="text-31-3">
            <a:extLst xmlns:a="http://schemas.openxmlformats.org/drawingml/2006/main">
              <a:ext uri="{FF2B5EF4-FFF2-40B4-BE49-F238E27FC236}">
                <a16:creationId xmlns:a16="http://schemas.microsoft.com/office/drawing/2014/main" id="{DE62B076-61E7-4A9C-B02B-19A67CF992D2}"/>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Rovnaký zdroj, obdobie a krajina</a:t>
            </a:r>
          </a:p>
        </p:txBody>
      </p:sp>
      <p:sp>
        <p:nvSpPr>
          <p:cNvPr id="5" name="text-31-4">
            <a:extLst xmlns:a="http://schemas.openxmlformats.org/drawingml/2006/main">
              <a:ext uri="{FF2B5EF4-FFF2-40B4-BE49-F238E27FC236}">
                <a16:creationId xmlns:a16="http://schemas.microsoft.com/office/drawing/2014/main" id="{B9139175-FBA6-42F0-BB9E-9C1B3BDC227A}"/>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Nie podiel tržieb ani kliknutí</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Fiktívna značka</a:t>
                      </a:r>
                    </a:p>
                  </a:txBody>
                  <a:tcPr marL="91440" marR="91440" marT="45720" marB="45720">
                    <a:solidFill>
                      <a:srgbClr val="EAF4F0"/>
                    </a:solidFill>
                  </a:tcPr>
                </a:tc>
                <a:tc>
                  <a:txBody>
                    <a:bodyPr/>
                    <a:lstStyle/>
                    <a:p>
                      <a:r>
                        <a:rPr sz="1800" b="1">
                          <a:solidFill>
                            <a:srgbClr val="10263B"/>
                          </a:solidFill>
                          <a:latin typeface="Arial"/>
                          <a:ea typeface="Arial"/>
                          <a:cs typeface="Arial"/>
                        </a:rPr>
                        <a:t>Vyhľadávania</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A</a:t>
                      </a:r>
                    </a:p>
                  </a:txBody>
                  <a:tcPr marL="91440" marR="91440" marT="45720" marB="45720">
                    <a:solidFill>
                      <a:srgbClr val="FFFFFF"/>
                    </a:solidFill>
                  </a:tcPr>
                </a:tc>
                <a:tc>
                  <a:txBody>
                    <a:bodyPr/>
                    <a:lstStyle/>
                    <a:p>
                      <a:r>
                        <a:rPr sz="1800" b="0">
                          <a:solidFill>
                            <a:srgbClr val="10263B"/>
                          </a:solidFill>
                          <a:latin typeface="Arial"/>
                          <a:ea typeface="Arial"/>
                          <a:cs typeface="Arial"/>
                        </a:rPr>
                        <a:t>200</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B</a:t>
                      </a:r>
                    </a:p>
                  </a:txBody>
                  <a:tcPr marL="91440" marR="91440" marT="45720" marB="45720">
                    <a:solidFill>
                      <a:srgbClr val="FFFFFF"/>
                    </a:solidFill>
                  </a:tcPr>
                </a:tc>
                <a:tc>
                  <a:txBody>
                    <a:bodyPr/>
                    <a:lstStyle/>
                    <a:p>
                      <a:r>
                        <a:rPr sz="1800" b="0">
                          <a:solidFill>
                            <a:srgbClr val="10263B"/>
                          </a:solidFill>
                          <a:latin typeface="Arial"/>
                          <a:ea typeface="Arial"/>
                          <a:cs typeface="Arial"/>
                        </a:rPr>
                        <a:t>300</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C</a:t>
                      </a:r>
                    </a:p>
                  </a:txBody>
                  <a:tcPr marL="91440" marR="91440" marT="45720" marB="45720">
                    <a:solidFill>
                      <a:srgbClr val="FFFFFF"/>
                    </a:solidFill>
                  </a:tcPr>
                </a:tc>
                <a:tc>
                  <a:txBody>
                    <a:bodyPr/>
                    <a:lstStyle/>
                    <a:p>
                      <a:r>
                        <a:rPr sz="1800" b="0">
                          <a:solidFill>
                            <a:srgbClr val="10263B"/>
                          </a:solidFill>
                          <a:latin typeface="Arial"/>
                          <a:ea typeface="Arial"/>
                          <a:cs typeface="Arial"/>
                        </a:rPr>
                        <a:t>500</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A / súčet</a:t>
                      </a:r>
                    </a:p>
                  </a:txBody>
                  <a:tcPr marL="91440" marR="91440" marT="45720" marB="45720">
                    <a:solidFill>
                      <a:srgbClr val="FFFFFF"/>
                    </a:solidFill>
                  </a:tcPr>
                </a:tc>
                <a:tc>
                  <a:txBody>
                    <a:bodyPr/>
                    <a:lstStyle/>
                    <a:p>
                      <a:r>
                        <a:rPr sz="1800" b="0">
                          <a:solidFill>
                            <a:srgbClr val="10263B"/>
                          </a:solidFill>
                          <a:latin typeface="Arial"/>
                          <a:ea typeface="Arial"/>
                          <a:cs typeface="Arial"/>
                        </a:rPr>
                        <a:t>20 %</a:t>
                      </a:r>
                    </a:p>
                  </a:txBody>
                  <a:tcPr marL="91440" marR="91440" marT="45720" marB="45720">
                    <a:solidFill>
                      <a:srgbClr val="FFFFFF"/>
                    </a:solidFill>
                  </a:tcPr>
                </a:tc>
              </a:tr>
            </a:tbl>
          </a:graphicData>
        </a:graphic>
      </p:graphicFrame>
      <p:sp>
        <p:nvSpPr>
          <p:cNvPr id="7" name="text-31-5">
            <a:extLst xmlns:a="http://schemas.openxmlformats.org/drawingml/2006/main">
              <a:ext uri="{FF2B5EF4-FFF2-40B4-BE49-F238E27FC236}">
                <a16:creationId xmlns:a16="http://schemas.microsoft.com/office/drawing/2014/main" id="{8D8B14DC-25E7-495B-9216-B91B02384AC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1-6">
            <a:extLst xmlns:a="http://schemas.openxmlformats.org/drawingml/2006/main">
              <a:ext uri="{FF2B5EF4-FFF2-40B4-BE49-F238E27FC236}">
                <a16:creationId xmlns:a16="http://schemas.microsoft.com/office/drawing/2014/main" id="{D6AE265E-33FC-45F8-A4A1-7F0D6138B2A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značky majú 200, 300 a 500 porovnateľných vyhľadávaní. Prvá má 20 % zvoleného súboru. Neoznačujte výsledok ako 20 % trhu alebo tržieb.</a:t>
            </a:r>
          </a:p>
        </p:txBody>
      </p:sp>
      <p:sp>
        <p:nvSpPr>
          <p:cNvPr id="9" name="text-31-7">
            <a:extLst xmlns:a="http://schemas.openxmlformats.org/drawingml/2006/main">
              <a:ext uri="{FF2B5EF4-FFF2-40B4-BE49-F238E27FC236}">
                <a16:creationId xmlns:a16="http://schemas.microsoft.com/office/drawing/2014/main" id="{52558BBF-2892-4865-9B94-4A80B2CF92B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1-8">
            <a:extLst xmlns:a="http://schemas.openxmlformats.org/drawingml/2006/main">
              <a:ext uri="{FF2B5EF4-FFF2-40B4-BE49-F238E27FC236}">
                <a16:creationId xmlns:a16="http://schemas.microsoft.com/office/drawing/2014/main" id="{7F3B8719-5F2D-4BE1-9D45-FAA543AD2B5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193173490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2-0">
            <a:extLst xmlns:a="http://schemas.openxmlformats.org/drawingml/2006/main">
              <a:ext uri="{FF2B5EF4-FFF2-40B4-BE49-F238E27FC236}">
                <a16:creationId xmlns:a16="http://schemas.microsoft.com/office/drawing/2014/main" id="{F77306F9-42C6-4B94-80E8-199570C2598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2-1">
            <a:extLst xmlns:a="http://schemas.openxmlformats.org/drawingml/2006/main">
              <a:ext uri="{FF2B5EF4-FFF2-40B4-BE49-F238E27FC236}">
                <a16:creationId xmlns:a16="http://schemas.microsoft.com/office/drawing/2014/main" id="{FD39A58B-E18C-4D4E-9222-B29F811A4E9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Google Trends a normalizované údaje</a:t>
            </a:r>
          </a:p>
        </p:txBody>
      </p:sp>
      <p:sp>
        <p:nvSpPr>
          <p:cNvPr id="3" name="text-32-2">
            <a:extLst xmlns:a="http://schemas.openxmlformats.org/drawingml/2006/main">
              <a:ext uri="{FF2B5EF4-FFF2-40B4-BE49-F238E27FC236}">
                <a16:creationId xmlns:a16="http://schemas.microsoft.com/office/drawing/2014/main" id="{BCC4235D-8CDE-46A3-8725-9FE0D02B7D0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Index nie je absolútny objem</a:t>
            </a:r>
          </a:p>
        </p:txBody>
      </p:sp>
      <p:sp>
        <p:nvSpPr>
          <p:cNvPr id="4" name="text-32-3">
            <a:extLst xmlns:a="http://schemas.openxmlformats.org/drawingml/2006/main">
              <a:ext uri="{FF2B5EF4-FFF2-40B4-BE49-F238E27FC236}">
                <a16:creationId xmlns:a16="http://schemas.microsoft.com/office/drawing/2014/main" id="{73BF555E-637F-4463-8416-C63DFD0A23A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Porovnanie musí zachovať nastavenia</a:t>
            </a:r>
          </a:p>
        </p:txBody>
      </p:sp>
      <p:sp>
        <p:nvSpPr>
          <p:cNvPr id="5" name="text-32-4">
            <a:extLst xmlns:a="http://schemas.openxmlformats.org/drawingml/2006/main">
              <a:ext uri="{FF2B5EF4-FFF2-40B4-BE49-F238E27FC236}">
                <a16:creationId xmlns:a16="http://schemas.microsoft.com/office/drawing/2014/main" id="{4AF3CA89-F23D-427A-BBC1-EFF7121E81B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Nuly a malé objemy majú limity</a:t>
            </a:r>
          </a:p>
        </p:txBody>
      </p:sp>
      <p:sp>
        <p:nvSpPr>
          <p:cNvPr id="6" name="text-32-5">
            <a:extLst xmlns:a="http://schemas.openxmlformats.org/drawingml/2006/main">
              <a:ext uri="{FF2B5EF4-FFF2-40B4-BE49-F238E27FC236}">
                <a16:creationId xmlns:a16="http://schemas.microsoft.com/office/drawing/2014/main" id="{1D8C2D78-B42A-4567-93A4-7945BE23C20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2-6">
            <a:extLst xmlns:a="http://schemas.openxmlformats.org/drawingml/2006/main">
              <a:ext uri="{FF2B5EF4-FFF2-40B4-BE49-F238E27FC236}">
                <a16:creationId xmlns:a16="http://schemas.microsoft.com/office/drawing/2014/main" id="{FDB9CDD3-2E1C-4705-9047-A7B1716B273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značka má index 50 v jednom grafe a 80 v inom období. Bez porovnateľného nastavenia tvrdenie o 60 % raste počtu vyhľadávaní nie je oprávnené.</a:t>
            </a:r>
          </a:p>
        </p:txBody>
      </p:sp>
      <p:sp>
        <p:nvSpPr>
          <p:cNvPr id="8" name="text-32-7">
            <a:extLst xmlns:a="http://schemas.openxmlformats.org/drawingml/2006/main">
              <a:ext uri="{FF2B5EF4-FFF2-40B4-BE49-F238E27FC236}">
                <a16:creationId xmlns:a16="http://schemas.microsoft.com/office/drawing/2014/main" id="{E34AEB7A-2708-4162-A213-BD0CD61A5C7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2-8">
            <a:extLst xmlns:a="http://schemas.openxmlformats.org/drawingml/2006/main">
              <a:ext uri="{FF2B5EF4-FFF2-40B4-BE49-F238E27FC236}">
                <a16:creationId xmlns:a16="http://schemas.microsoft.com/office/drawing/2014/main" id="{9882125E-3C4D-4ABB-A41C-F44AABCF624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390768122"/>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3-0">
            <a:extLst xmlns:a="http://schemas.openxmlformats.org/drawingml/2006/main">
              <a:ext uri="{FF2B5EF4-FFF2-40B4-BE49-F238E27FC236}">
                <a16:creationId xmlns:a16="http://schemas.microsoft.com/office/drawing/2014/main" id="{31DE7C13-C217-40D6-9DFD-CEC8108A00A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3-1">
            <a:extLst xmlns:a="http://schemas.openxmlformats.org/drawingml/2006/main">
              <a:ext uri="{FF2B5EF4-FFF2-40B4-BE49-F238E27FC236}">
                <a16:creationId xmlns:a16="http://schemas.microsoft.com/office/drawing/2014/main" id="{9339029F-54AD-47B6-8DF8-C2FBDA13D07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Search Impression Share nie je Share of Search</a:t>
            </a:r>
          </a:p>
        </p:txBody>
      </p:sp>
      <p:sp>
        <p:nvSpPr>
          <p:cNvPr id="3" name="text-33-2">
            <a:extLst xmlns:a="http://schemas.openxmlformats.org/drawingml/2006/main">
              <a:ext uri="{FF2B5EF4-FFF2-40B4-BE49-F238E27FC236}">
                <a16:creationId xmlns:a16="http://schemas.microsoft.com/office/drawing/2014/main" id="{7957C8F3-F5A0-4735-BD68-9CEF2FAE1B97}"/>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Ide o oprávnené reklamné zobrazenia</a:t>
            </a:r>
          </a:p>
        </p:txBody>
      </p:sp>
      <p:sp>
        <p:nvSpPr>
          <p:cNvPr id="4" name="text-33-3">
            <a:extLst xmlns:a="http://schemas.openxmlformats.org/drawingml/2006/main">
              <a:ext uri="{FF2B5EF4-FFF2-40B4-BE49-F238E27FC236}">
                <a16:creationId xmlns:a16="http://schemas.microsoft.com/office/drawing/2014/main" id="{551C0CEA-C6B4-4B5E-9001-76A27D2A8958}"/>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Menovateľ odhaduje reklamný systém</a:t>
            </a:r>
          </a:p>
        </p:txBody>
      </p:sp>
      <p:sp>
        <p:nvSpPr>
          <p:cNvPr id="5" name="text-33-4">
            <a:extLst xmlns:a="http://schemas.openxmlformats.org/drawingml/2006/main">
              <a:ext uri="{FF2B5EF4-FFF2-40B4-BE49-F238E27FC236}">
                <a16:creationId xmlns:a16="http://schemas.microsoft.com/office/drawing/2014/main" id="{A30EB627-C43C-4B36-81D7-DD2364A67037}"/>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cielenia mení porovnanie</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Metrika</a:t>
                      </a:r>
                    </a:p>
                  </a:txBody>
                  <a:tcPr marL="91440" marR="91440" marT="45720" marB="45720">
                    <a:solidFill>
                      <a:srgbClr val="EAF4F0"/>
                    </a:solidFill>
                  </a:tcPr>
                </a:tc>
                <a:tc>
                  <a:txBody>
                    <a:bodyPr/>
                    <a:lstStyle/>
                    <a:p>
                      <a:r>
                        <a:rPr sz="1800" b="1">
                          <a:solidFill>
                            <a:srgbClr val="10263B"/>
                          </a:solidFill>
                          <a:latin typeface="Arial"/>
                          <a:ea typeface="Arial"/>
                          <a:cs typeface="Arial"/>
                        </a:rPr>
                        <a:t>Menovateľ</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Share of Search</a:t>
                      </a:r>
                    </a:p>
                  </a:txBody>
                  <a:tcPr marL="91440" marR="91440" marT="45720" marB="45720">
                    <a:solidFill>
                      <a:srgbClr val="FFFFFF"/>
                    </a:solidFill>
                  </a:tcPr>
                </a:tc>
                <a:tc>
                  <a:txBody>
                    <a:bodyPr/>
                    <a:lstStyle/>
                    <a:p>
                      <a:r>
                        <a:rPr sz="1800" b="0">
                          <a:solidFill>
                            <a:srgbClr val="10263B"/>
                          </a:solidFill>
                          <a:latin typeface="Arial"/>
                          <a:ea typeface="Arial"/>
                          <a:cs typeface="Arial"/>
                        </a:rPr>
                        <a:t>Vybrané porovnateľné značky</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Impression share</a:t>
                      </a:r>
                    </a:p>
                  </a:txBody>
                  <a:tcPr marL="91440" marR="91440" marT="45720" marB="45720">
                    <a:solidFill>
                      <a:srgbClr val="FFFFFF"/>
                    </a:solidFill>
                  </a:tcPr>
                </a:tc>
                <a:tc>
                  <a:txBody>
                    <a:bodyPr/>
                    <a:lstStyle/>
                    <a:p>
                      <a:r>
                        <a:rPr sz="1800" b="0">
                          <a:solidFill>
                            <a:srgbClr val="10263B"/>
                          </a:solidFill>
                          <a:latin typeface="Arial"/>
                          <a:ea typeface="Arial"/>
                          <a:cs typeface="Arial"/>
                        </a:rPr>
                        <a:t>Odhad oprávnených reklamných zobrazení</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CTR vlastného webu</a:t>
                      </a:r>
                    </a:p>
                  </a:txBody>
                  <a:tcPr marL="91440" marR="91440" marT="45720" marB="45720">
                    <a:solidFill>
                      <a:srgbClr val="FFFFFF"/>
                    </a:solidFill>
                  </a:tcPr>
                </a:tc>
                <a:tc>
                  <a:txBody>
                    <a:bodyPr/>
                    <a:lstStyle/>
                    <a:p>
                      <a:r>
                        <a:rPr sz="1800" b="0">
                          <a:solidFill>
                            <a:srgbClr val="10263B"/>
                          </a:solidFill>
                          <a:latin typeface="Arial"/>
                          <a:ea typeface="Arial"/>
                          <a:cs typeface="Arial"/>
                        </a:rPr>
                        <a:t>Zobrazenia vlastného webu</a:t>
                      </a:r>
                    </a:p>
                  </a:txBody>
                  <a:tcPr marL="91440" marR="91440" marT="45720" marB="45720">
                    <a:solidFill>
                      <a:srgbClr val="FFFFFF"/>
                    </a:solidFill>
                  </a:tcPr>
                </a:tc>
              </a:tr>
            </a:tbl>
          </a:graphicData>
        </a:graphic>
      </p:graphicFrame>
      <p:sp>
        <p:nvSpPr>
          <p:cNvPr id="7" name="text-33-5">
            <a:extLst xmlns:a="http://schemas.openxmlformats.org/drawingml/2006/main">
              <a:ext uri="{FF2B5EF4-FFF2-40B4-BE49-F238E27FC236}">
                <a16:creationId xmlns:a16="http://schemas.microsoft.com/office/drawing/2014/main" id="{9F5ED5E6-378D-4CC7-804F-202857B4CBD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3-6">
            <a:extLst xmlns:a="http://schemas.openxmlformats.org/drawingml/2006/main">
              <a:ext uri="{FF2B5EF4-FFF2-40B4-BE49-F238E27FC236}">
                <a16:creationId xmlns:a16="http://schemas.microsoft.com/office/drawing/2014/main" id="{04C2B5B6-DB49-4E0D-A4BE-2916BF5725D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reklama získala 400 z 1 000 oprávnených zobrazení: 40 %. Toto číslo neznamená 40 % všetkých značkových vyhľadávaní na trhu ani 40 % predaja.</a:t>
            </a:r>
          </a:p>
        </p:txBody>
      </p:sp>
      <p:sp>
        <p:nvSpPr>
          <p:cNvPr id="9" name="text-33-7">
            <a:extLst xmlns:a="http://schemas.openxmlformats.org/drawingml/2006/main">
              <a:ext uri="{FF2B5EF4-FFF2-40B4-BE49-F238E27FC236}">
                <a16:creationId xmlns:a16="http://schemas.microsoft.com/office/drawing/2014/main" id="{B845ED97-272C-4F5E-B8B0-E82269169B5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3-8">
            <a:extLst xmlns:a="http://schemas.openxmlformats.org/drawingml/2006/main">
              <a:ext uri="{FF2B5EF4-FFF2-40B4-BE49-F238E27FC236}">
                <a16:creationId xmlns:a16="http://schemas.microsoft.com/office/drawing/2014/main" id="{84477779-2796-4FB0-9132-5571F70E266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221018578"/>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4-0">
            <a:extLst xmlns:a="http://schemas.openxmlformats.org/drawingml/2006/main">
              <a:ext uri="{FF2B5EF4-FFF2-40B4-BE49-F238E27FC236}">
                <a16:creationId xmlns:a16="http://schemas.microsoft.com/office/drawing/2014/main" id="{0C499DEF-B8EA-4F67-90EE-C2614D6B776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4-1">
            <a:extLst xmlns:a="http://schemas.openxmlformats.org/drawingml/2006/main">
              <a:ext uri="{FF2B5EF4-FFF2-40B4-BE49-F238E27FC236}">
                <a16:creationId xmlns:a16="http://schemas.microsoft.com/office/drawing/2014/main" id="{90247C6D-5538-4713-B2BD-AC41DDFB8D4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Experiment s jednou hypotézou</a:t>
            </a:r>
          </a:p>
        </p:txBody>
      </p:sp>
      <p:sp>
        <p:nvSpPr>
          <p:cNvPr id="3" name="text-34-2">
            <a:extLst xmlns:a="http://schemas.openxmlformats.org/drawingml/2006/main">
              <a:ext uri="{FF2B5EF4-FFF2-40B4-BE49-F238E27FC236}">
                <a16:creationId xmlns:a16="http://schemas.microsoft.com/office/drawing/2014/main" id="{9BE2955F-A5CB-4A64-BC3B-320AAEF0481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Vopred určte metriku a prah</a:t>
            </a:r>
          </a:p>
        </p:txBody>
      </p:sp>
      <p:sp>
        <p:nvSpPr>
          <p:cNvPr id="4" name="text-34-3">
            <a:extLst xmlns:a="http://schemas.openxmlformats.org/drawingml/2006/main">
              <a:ext uri="{FF2B5EF4-FFF2-40B4-BE49-F238E27FC236}">
                <a16:creationId xmlns:a16="http://schemas.microsoft.com/office/drawing/2014/main" id="{5087DA2D-4462-4019-A520-91C59B9DEDE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Nemeňte všetko naraz</a:t>
            </a:r>
          </a:p>
        </p:txBody>
      </p:sp>
      <p:sp>
        <p:nvSpPr>
          <p:cNvPr id="5" name="text-34-4">
            <a:extLst xmlns:a="http://schemas.openxmlformats.org/drawingml/2006/main">
              <a:ext uri="{FF2B5EF4-FFF2-40B4-BE49-F238E27FC236}">
                <a16:creationId xmlns:a16="http://schemas.microsoft.com/office/drawing/2014/main" id="{65FF9139-5534-413C-B688-553885785B41}"/>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Aj nulový výsledok je užitočný</a:t>
            </a:r>
          </a:p>
        </p:txBody>
      </p:sp>
      <p:sp>
        <p:nvSpPr>
          <p:cNvPr id="6" name="diagram-node-34-0">
            <a:extLst xmlns:a="http://schemas.openxmlformats.org/drawingml/2006/main">
              <a:ext uri="{FF2B5EF4-FFF2-40B4-BE49-F238E27FC236}">
                <a16:creationId xmlns:a16="http://schemas.microsoft.com/office/drawing/2014/main" id="{94A50A12-72D6-4AC4-BD68-475B57D8D498}"/>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Hypotéza</a:t>
            </a:r>
          </a:p>
        </p:txBody>
      </p:sp>
      <p:sp>
        <p:nvSpPr>
          <p:cNvPr id="7" name="diagram-node-34-1">
            <a:extLst xmlns:a="http://schemas.openxmlformats.org/drawingml/2006/main">
              <a:ext uri="{FF2B5EF4-FFF2-40B4-BE49-F238E27FC236}">
                <a16:creationId xmlns:a16="http://schemas.microsoft.com/office/drawing/2014/main" id="{F72DAF3B-D08B-4EFB-91CE-F37484CACA38}"/>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Základňa</a:t>
            </a:r>
          </a:p>
        </p:txBody>
      </p:sp>
      <p:sp>
        <p:nvSpPr>
          <p:cNvPr id="8" name="diagram-node-34-2">
            <a:extLst xmlns:a="http://schemas.openxmlformats.org/drawingml/2006/main">
              <a:ext uri="{FF2B5EF4-FFF2-40B4-BE49-F238E27FC236}">
                <a16:creationId xmlns:a16="http://schemas.microsoft.com/office/drawing/2014/main" id="{95C562DD-5EA9-4526-8DAE-68ED2EB5E0D6}"/>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Jedna zmena</a:t>
            </a:r>
          </a:p>
        </p:txBody>
      </p:sp>
      <p:sp>
        <p:nvSpPr>
          <p:cNvPr id="9" name="diagram-node-34-3">
            <a:extLst xmlns:a="http://schemas.openxmlformats.org/drawingml/2006/main">
              <a:ext uri="{FF2B5EF4-FFF2-40B4-BE49-F238E27FC236}">
                <a16:creationId xmlns:a16="http://schemas.microsoft.com/office/drawing/2014/main" id="{7BC5D8E8-E752-4DB0-8254-BC70094E91AD}"/>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Meranie výsledku</a:t>
            </a:r>
          </a:p>
        </p:txBody>
      </p:sp>
      <p:sp>
        <p:nvSpPr>
          <p:cNvPr id="10" name="diagram-node-34-4">
            <a:extLst xmlns:a="http://schemas.openxmlformats.org/drawingml/2006/main">
              <a:ext uri="{FF2B5EF4-FFF2-40B4-BE49-F238E27FC236}">
                <a16:creationId xmlns:a16="http://schemas.microsoft.com/office/drawing/2014/main" id="{75E42216-073C-4F2D-9FA1-23171797800F}"/>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Rozhodnutie</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34-14">
            <a:extLst xmlns:a="http://schemas.openxmlformats.org/drawingml/2006/main">
              <a:ext uri="{FF2B5EF4-FFF2-40B4-BE49-F238E27FC236}">
                <a16:creationId xmlns:a16="http://schemas.microsoft.com/office/drawing/2014/main" id="{5EF2B59B-6122-4F58-889F-688A37ABC46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34-15">
            <a:extLst xmlns:a="http://schemas.openxmlformats.org/drawingml/2006/main">
              <a:ext uri="{FF2B5EF4-FFF2-40B4-BE49-F238E27FC236}">
                <a16:creationId xmlns:a16="http://schemas.microsoft.com/office/drawing/2014/main" id="{777A6D87-B874-4610-AC03-AC6ADD4EB9B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mení text tlačidla pri dopyte. Hlavnou metrikou je dokončenie formulára, ochrannou kvalita údajov. Vyšší počet kliknutí bez dokončenia nepovažujte za potvrdenie hypotézy.</a:t>
            </a:r>
          </a:p>
        </p:txBody>
      </p:sp>
      <p:sp>
        <p:nvSpPr>
          <p:cNvPr id="17" name="text-34-16">
            <a:extLst xmlns:a="http://schemas.openxmlformats.org/drawingml/2006/main">
              <a:ext uri="{FF2B5EF4-FFF2-40B4-BE49-F238E27FC236}">
                <a16:creationId xmlns:a16="http://schemas.microsoft.com/office/drawing/2014/main" id="{03FAC2BF-CB81-48DF-A4C3-CFAC7A44EE6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34-17">
            <a:extLst xmlns:a="http://schemas.openxmlformats.org/drawingml/2006/main">
              <a:ext uri="{FF2B5EF4-FFF2-40B4-BE49-F238E27FC236}">
                <a16:creationId xmlns:a16="http://schemas.microsoft.com/office/drawing/2014/main" id="{D9A3ECBC-E676-45D3-8D7C-D23BB98FDE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1642867190"/>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D074D216-2301-4B92-B403-226D307D567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5-1">
            <a:extLst xmlns:a="http://schemas.openxmlformats.org/drawingml/2006/main">
              <a:ext uri="{FF2B5EF4-FFF2-40B4-BE49-F238E27FC236}">
                <a16:creationId xmlns:a16="http://schemas.microsoft.com/office/drawing/2014/main" id="{835BFD14-EEC9-4474-BCA3-CA030C6F4DD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A/B test a malá návštevnosť</a:t>
            </a:r>
          </a:p>
        </p:txBody>
      </p:sp>
      <p:sp>
        <p:nvSpPr>
          <p:cNvPr id="3" name="text-35-2">
            <a:extLst xmlns:a="http://schemas.openxmlformats.org/drawingml/2006/main">
              <a:ext uri="{FF2B5EF4-FFF2-40B4-BE49-F238E27FC236}">
                <a16:creationId xmlns:a16="http://schemas.microsoft.com/office/drawing/2014/main" id="{7B139810-1968-4779-B2E3-43197719C43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Varianty potrebujú porovnateľné skupiny</a:t>
            </a:r>
          </a:p>
        </p:txBody>
      </p:sp>
      <p:sp>
        <p:nvSpPr>
          <p:cNvPr id="4" name="text-35-3">
            <a:extLst xmlns:a="http://schemas.openxmlformats.org/drawingml/2006/main">
              <a:ext uri="{FF2B5EF4-FFF2-40B4-BE49-F238E27FC236}">
                <a16:creationId xmlns:a16="http://schemas.microsoft.com/office/drawing/2014/main" id="{48104C26-1FA0-4D3B-AC77-5DE238804A7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Malá vzorka má veľkú neistotu</a:t>
            </a:r>
          </a:p>
        </p:txBody>
      </p:sp>
      <p:sp>
        <p:nvSpPr>
          <p:cNvPr id="5" name="text-35-4">
            <a:extLst xmlns:a="http://schemas.openxmlformats.org/drawingml/2006/main">
              <a:ext uri="{FF2B5EF4-FFF2-40B4-BE49-F238E27FC236}">
                <a16:creationId xmlns:a16="http://schemas.microsoft.com/office/drawing/2014/main" id="{577F7718-9267-4090-97EB-B50D6450E00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Priebežné zastavenie môže skresliť záver</a:t>
            </a:r>
          </a:p>
        </p:txBody>
      </p:sp>
      <p:sp>
        <p:nvSpPr>
          <p:cNvPr id="6" name="text-35-5">
            <a:extLst xmlns:a="http://schemas.openxmlformats.org/drawingml/2006/main">
              <a:ext uri="{FF2B5EF4-FFF2-40B4-BE49-F238E27FC236}">
                <a16:creationId xmlns:a16="http://schemas.microsoft.com/office/drawing/2014/main" id="{C7FAB918-916C-461C-98CE-1C4DA1F0D85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6">
            <a:extLst xmlns:a="http://schemas.openxmlformats.org/drawingml/2006/main">
              <a:ext uri="{FF2B5EF4-FFF2-40B4-BE49-F238E27FC236}">
                <a16:creationId xmlns:a16="http://schemas.microsoft.com/office/drawing/2014/main" id="{931E5A9F-7872-4C4C-B8AC-8202B9E0362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varianty majú dve a tri objednávky z malých skupín. Nevytvárajte titulok zlepšenie o 50 % je dokázané; report prizná nízky počet a potrebu ďalšieho overenia.</a:t>
            </a:r>
          </a:p>
        </p:txBody>
      </p:sp>
      <p:sp>
        <p:nvSpPr>
          <p:cNvPr id="8" name="text-35-7">
            <a:extLst xmlns:a="http://schemas.openxmlformats.org/drawingml/2006/main">
              <a:ext uri="{FF2B5EF4-FFF2-40B4-BE49-F238E27FC236}">
                <a16:creationId xmlns:a16="http://schemas.microsoft.com/office/drawing/2014/main" id="{071401F8-C304-41CA-A3A5-3C3F5E615FF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8">
            <a:extLst xmlns:a="http://schemas.openxmlformats.org/drawingml/2006/main">
              <a:ext uri="{FF2B5EF4-FFF2-40B4-BE49-F238E27FC236}">
                <a16:creationId xmlns:a16="http://schemas.microsoft.com/office/drawing/2014/main" id="{43D49D93-41A7-4B7D-ADEA-BDDE87EAFFA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66673397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6-0">
            <a:extLst xmlns:a="http://schemas.openxmlformats.org/drawingml/2006/main">
              <a:ext uri="{FF2B5EF4-FFF2-40B4-BE49-F238E27FC236}">
                <a16:creationId xmlns:a16="http://schemas.microsoft.com/office/drawing/2014/main" id="{88996482-68AE-4BE7-B6A9-8804CAE1B7E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6-1">
            <a:extLst xmlns:a="http://schemas.openxmlformats.org/drawingml/2006/main">
              <a:ext uri="{FF2B5EF4-FFF2-40B4-BE49-F238E27FC236}">
                <a16:creationId xmlns:a16="http://schemas.microsoft.com/office/drawing/2014/main" id="{3742E705-989D-4497-B4C9-42563409716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UTM bez osobných údajov</a:t>
            </a:r>
          </a:p>
        </p:txBody>
      </p:sp>
      <p:sp>
        <p:nvSpPr>
          <p:cNvPr id="3" name="text-36-2">
            <a:extLst xmlns:a="http://schemas.openxmlformats.org/drawingml/2006/main">
              <a:ext uri="{FF2B5EF4-FFF2-40B4-BE49-F238E27FC236}">
                <a16:creationId xmlns:a16="http://schemas.microsoft.com/office/drawing/2014/main" id="{AFCF5454-9FE8-45BD-9563-001816E0CEC4}"/>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Jednotné source, medium a campaign</a:t>
            </a:r>
          </a:p>
        </p:txBody>
      </p:sp>
      <p:sp>
        <p:nvSpPr>
          <p:cNvPr id="4" name="text-36-3">
            <a:extLst xmlns:a="http://schemas.openxmlformats.org/drawingml/2006/main">
              <a:ext uri="{FF2B5EF4-FFF2-40B4-BE49-F238E27FC236}">
                <a16:creationId xmlns:a16="http://schemas.microsoft.com/office/drawing/2014/main" id="{51326747-FBBF-4F93-8E40-8F11DF5B9D47}"/>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Názvy sú konzistentné</a:t>
            </a:r>
          </a:p>
        </p:txBody>
      </p:sp>
      <p:sp>
        <p:nvSpPr>
          <p:cNvPr id="5" name="text-36-4">
            <a:extLst xmlns:a="http://schemas.openxmlformats.org/drawingml/2006/main">
              <a:ext uri="{FF2B5EF4-FFF2-40B4-BE49-F238E27FC236}">
                <a16:creationId xmlns:a16="http://schemas.microsoft.com/office/drawing/2014/main" id="{7B95EB09-9E02-49BF-9CEE-21B8EC55DA17}"/>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Citlivé údaje nepatria do URL</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UTM</a:t>
                      </a:r>
                    </a:p>
                  </a:txBody>
                  <a:tcPr marL="91440" marR="91440" marT="45720" marB="45720">
                    <a:solidFill>
                      <a:srgbClr val="EAF4F0"/>
                    </a:solidFill>
                  </a:tcPr>
                </a:tc>
                <a:tc>
                  <a:txBody>
                    <a:bodyPr/>
                    <a:lstStyle/>
                    <a:p>
                      <a:r>
                        <a:rPr sz="1800" b="1">
                          <a:solidFill>
                            <a:srgbClr val="10263B"/>
                          </a:solidFill>
                          <a:latin typeface="Arial"/>
                          <a:ea typeface="Arial"/>
                          <a:cs typeface="Arial"/>
                        </a:rPr>
                        <a:t>Fiktívny názov</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source</a:t>
                      </a:r>
                    </a:p>
                  </a:txBody>
                  <a:tcPr marL="91440" marR="91440" marT="45720" marB="45720">
                    <a:solidFill>
                      <a:srgbClr val="FFFFFF"/>
                    </a:solidFill>
                  </a:tcPr>
                </a:tc>
                <a:tc>
                  <a:txBody>
                    <a:bodyPr/>
                    <a:lstStyle/>
                    <a:p>
                      <a:r>
                        <a:rPr sz="1800" b="0">
                          <a:solidFill>
                            <a:srgbClr val="10263B"/>
                          </a:solidFill>
                          <a:latin typeface="Arial"/>
                          <a:ea typeface="Arial"/>
                          <a:cs typeface="Arial"/>
                        </a:rPr>
                        <a:t>newsletter</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medium</a:t>
                      </a:r>
                    </a:p>
                  </a:txBody>
                  <a:tcPr marL="91440" marR="91440" marT="45720" marB="45720">
                    <a:solidFill>
                      <a:srgbClr val="FFFFFF"/>
                    </a:solidFill>
                  </a:tcPr>
                </a:tc>
                <a:tc>
                  <a:txBody>
                    <a:bodyPr/>
                    <a:lstStyle/>
                    <a:p>
                      <a:r>
                        <a:rPr sz="1800" b="0">
                          <a:solidFill>
                            <a:srgbClr val="10263B"/>
                          </a:solidFill>
                          <a:latin typeface="Arial"/>
                          <a:ea typeface="Arial"/>
                          <a:cs typeface="Arial"/>
                        </a:rPr>
                        <a:t>email</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campaign</a:t>
                      </a:r>
                    </a:p>
                  </a:txBody>
                  <a:tcPr marL="91440" marR="91440" marT="45720" marB="45720">
                    <a:solidFill>
                      <a:srgbClr val="FFFFFF"/>
                    </a:solidFill>
                  </a:tcPr>
                </a:tc>
                <a:tc>
                  <a:txBody>
                    <a:bodyPr/>
                    <a:lstStyle/>
                    <a:p>
                      <a:r>
                        <a:rPr sz="1800" b="0">
                          <a:solidFill>
                            <a:srgbClr val="10263B"/>
                          </a:solidFill>
                          <a:latin typeface="Arial"/>
                          <a:ea typeface="Arial"/>
                          <a:cs typeface="Arial"/>
                        </a:rPr>
                        <a:t>torty_jesen</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Osobné údaje</a:t>
                      </a:r>
                    </a:p>
                  </a:txBody>
                  <a:tcPr marL="91440" marR="91440" marT="45720" marB="45720">
                    <a:solidFill>
                      <a:srgbClr val="FFFFFF"/>
                    </a:solidFill>
                  </a:tcPr>
                </a:tc>
                <a:tc>
                  <a:txBody>
                    <a:bodyPr/>
                    <a:lstStyle/>
                    <a:p>
                      <a:r>
                        <a:rPr sz="1800" b="0">
                          <a:solidFill>
                            <a:srgbClr val="10263B"/>
                          </a:solidFill>
                          <a:latin typeface="Arial"/>
                          <a:ea typeface="Arial"/>
                          <a:cs typeface="Arial"/>
                        </a:rPr>
                        <a:t>Nepoužiť</a:t>
                      </a:r>
                    </a:p>
                  </a:txBody>
                  <a:tcPr marL="91440" marR="91440" marT="45720" marB="45720">
                    <a:solidFill>
                      <a:srgbClr val="FFFFFF"/>
                    </a:solidFill>
                  </a:tcPr>
                </a:tc>
              </a:tr>
            </a:tbl>
          </a:graphicData>
        </a:graphic>
      </p:graphicFrame>
      <p:sp>
        <p:nvSpPr>
          <p:cNvPr id="7" name="text-36-5">
            <a:extLst xmlns:a="http://schemas.openxmlformats.org/drawingml/2006/main">
              <a:ext uri="{FF2B5EF4-FFF2-40B4-BE49-F238E27FC236}">
                <a16:creationId xmlns:a16="http://schemas.microsoft.com/office/drawing/2014/main" id="{C82248F8-00A3-4309-9EB2-5E8E6434350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6-6">
            <a:extLst xmlns:a="http://schemas.openxmlformats.org/drawingml/2006/main">
              <a:ext uri="{FF2B5EF4-FFF2-40B4-BE49-F238E27FC236}">
                <a16:creationId xmlns:a16="http://schemas.microsoft.com/office/drawing/2014/main" id="{E46AC146-5C63-44F0-B861-ACEC2B901F2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newsletter používa source=newsletter, medium=email a campaign=torty_jesen. Nepoužije e-mail adresáta v campaign; testovací odkaz overí pred schváleným odoslaním.</a:t>
            </a:r>
          </a:p>
        </p:txBody>
      </p:sp>
      <p:sp>
        <p:nvSpPr>
          <p:cNvPr id="9" name="text-36-7">
            <a:extLst xmlns:a="http://schemas.openxmlformats.org/drawingml/2006/main">
              <a:ext uri="{FF2B5EF4-FFF2-40B4-BE49-F238E27FC236}">
                <a16:creationId xmlns:a16="http://schemas.microsoft.com/office/drawing/2014/main" id="{22FB7340-D622-4B98-80B1-5518CD0D1B1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6-8">
            <a:extLst xmlns:a="http://schemas.openxmlformats.org/drawingml/2006/main">
              <a:ext uri="{FF2B5EF4-FFF2-40B4-BE49-F238E27FC236}">
                <a16:creationId xmlns:a16="http://schemas.microsoft.com/office/drawing/2014/main" id="{E30598E6-E438-44C3-BB51-3A32821D4C5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90219875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7-0">
            <a:extLst xmlns:a="http://schemas.openxmlformats.org/drawingml/2006/main">
              <a:ext uri="{FF2B5EF4-FFF2-40B4-BE49-F238E27FC236}">
                <a16:creationId xmlns:a16="http://schemas.microsoft.com/office/drawing/2014/main" id="{02D2EFD2-F8C5-4C41-8ED8-4BF564D04A4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7-1">
            <a:extLst xmlns:a="http://schemas.openxmlformats.org/drawingml/2006/main">
              <a:ext uri="{FF2B5EF4-FFF2-40B4-BE49-F238E27FC236}">
                <a16:creationId xmlns:a16="http://schemas.microsoft.com/office/drawing/2014/main" id="{75754320-F765-40B4-9506-E1EDB691AAB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Konverzia a kvalita dopytu</a:t>
            </a:r>
          </a:p>
        </p:txBody>
      </p:sp>
      <p:sp>
        <p:nvSpPr>
          <p:cNvPr id="3" name="text-37-2">
            <a:extLst xmlns:a="http://schemas.openxmlformats.org/drawingml/2006/main">
              <a:ext uri="{FF2B5EF4-FFF2-40B4-BE49-F238E27FC236}">
                <a16:creationId xmlns:a16="http://schemas.microsoft.com/office/drawing/2014/main" id="{8D92E20B-0398-4579-A049-60358AD1FC0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Menovateľ musí byť jasný</a:t>
            </a:r>
          </a:p>
        </p:txBody>
      </p:sp>
      <p:sp>
        <p:nvSpPr>
          <p:cNvPr id="4" name="text-37-3">
            <a:extLst xmlns:a="http://schemas.openxmlformats.org/drawingml/2006/main">
              <a:ext uri="{FF2B5EF4-FFF2-40B4-BE49-F238E27FC236}">
                <a16:creationId xmlns:a16="http://schemas.microsoft.com/office/drawing/2014/main" id="{1BB7A860-8D58-470A-8426-D532367C4D8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Kliknutie a objednávka sú rôzne</a:t>
            </a:r>
          </a:p>
        </p:txBody>
      </p:sp>
      <p:sp>
        <p:nvSpPr>
          <p:cNvPr id="5" name="text-37-4">
            <a:extLst xmlns:a="http://schemas.openxmlformats.org/drawingml/2006/main">
              <a:ext uri="{FF2B5EF4-FFF2-40B4-BE49-F238E27FC236}">
                <a16:creationId xmlns:a16="http://schemas.microsoft.com/office/drawing/2014/main" id="{87D4E6A1-7E1C-4A21-90B7-B8F945FCDE0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Lacné nekvalitné dopyty nemusia pomôcť</a:t>
            </a:r>
          </a:p>
        </p:txBody>
      </p:sp>
      <p:sp>
        <p:nvSpPr>
          <p:cNvPr id="6" name="text-37-5">
            <a:extLst xmlns:a="http://schemas.openxmlformats.org/drawingml/2006/main">
              <a:ext uri="{FF2B5EF4-FFF2-40B4-BE49-F238E27FC236}">
                <a16:creationId xmlns:a16="http://schemas.microsoft.com/office/drawing/2014/main" id="{527B6F3A-9A3B-46AD-8726-A5983B2D0DA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7-6">
            <a:extLst xmlns:a="http://schemas.openxmlformats.org/drawingml/2006/main">
              <a:ext uri="{FF2B5EF4-FFF2-40B4-BE49-F238E27FC236}">
                <a16:creationId xmlns:a16="http://schemas.microsoft.com/office/drawing/2014/main" id="{0F16CC4C-717E-4E51-9E42-4D1A6E928A1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sto návštev prinesie desať formulárov, z nich dva relevantné. Uveďte 10 % odoslaní aj kvalitu dopytov; samotných desať kontaktov ešte neznamená úspešnú kampaň.</a:t>
            </a:r>
          </a:p>
        </p:txBody>
      </p:sp>
      <p:sp>
        <p:nvSpPr>
          <p:cNvPr id="8" name="text-37-7">
            <a:extLst xmlns:a="http://schemas.openxmlformats.org/drawingml/2006/main">
              <a:ext uri="{FF2B5EF4-FFF2-40B4-BE49-F238E27FC236}">
                <a16:creationId xmlns:a16="http://schemas.microsoft.com/office/drawing/2014/main" id="{7C716F65-F565-4373-8578-2E7F26E2070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7-8">
            <a:extLst xmlns:a="http://schemas.openxmlformats.org/drawingml/2006/main">
              <a:ext uri="{FF2B5EF4-FFF2-40B4-BE49-F238E27FC236}">
                <a16:creationId xmlns:a16="http://schemas.microsoft.com/office/drawing/2014/main" id="{8D9D2646-F2C2-413D-955F-B17251B495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190257325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8-0">
            <a:extLst xmlns:a="http://schemas.openxmlformats.org/drawingml/2006/main">
              <a:ext uri="{FF2B5EF4-FFF2-40B4-BE49-F238E27FC236}">
                <a16:creationId xmlns:a16="http://schemas.microsoft.com/office/drawing/2014/main" id="{1C240D2E-4456-4983-816C-23EC6784664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8-1">
            <a:extLst xmlns:a="http://schemas.openxmlformats.org/drawingml/2006/main">
              <a:ext uri="{FF2B5EF4-FFF2-40B4-BE49-F238E27FC236}">
                <a16:creationId xmlns:a16="http://schemas.microsoft.com/office/drawing/2014/main" id="{882AFAD3-FD64-4D0A-83DA-344352373B9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CAC, marža a reklama</a:t>
            </a:r>
          </a:p>
        </p:txBody>
      </p:sp>
      <p:sp>
        <p:nvSpPr>
          <p:cNvPr id="3" name="text-38-2">
            <a:extLst xmlns:a="http://schemas.openxmlformats.org/drawingml/2006/main">
              <a:ext uri="{FF2B5EF4-FFF2-40B4-BE49-F238E27FC236}">
                <a16:creationId xmlns:a16="http://schemas.microsoft.com/office/drawing/2014/main" id="{A15636AD-192A-4DB8-BD95-74E80987ABBA}"/>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Cena zákazníka zahŕňa zvolený náklad</a:t>
            </a:r>
          </a:p>
        </p:txBody>
      </p:sp>
      <p:sp>
        <p:nvSpPr>
          <p:cNvPr id="4" name="text-38-3">
            <a:extLst xmlns:a="http://schemas.openxmlformats.org/drawingml/2006/main">
              <a:ext uri="{FF2B5EF4-FFF2-40B4-BE49-F238E27FC236}">
                <a16:creationId xmlns:a16="http://schemas.microsoft.com/office/drawing/2014/main" id="{B2A97449-EB08-4097-AA10-C4FBCC3C8E57}"/>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Tržba nie je marža</a:t>
            </a:r>
          </a:p>
        </p:txBody>
      </p:sp>
      <p:sp>
        <p:nvSpPr>
          <p:cNvPr id="5" name="text-38-4">
            <a:extLst xmlns:a="http://schemas.openxmlformats.org/drawingml/2006/main">
              <a:ext uri="{FF2B5EF4-FFF2-40B4-BE49-F238E27FC236}">
                <a16:creationId xmlns:a16="http://schemas.microsoft.com/office/drawing/2014/main" id="{5FB8937D-F32A-45DA-B4CE-8A2F18D3A18E}"/>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Rozpočtový zásah schvaľuje človek</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Položka</a:t>
                      </a:r>
                    </a:p>
                  </a:txBody>
                  <a:tcPr marL="91440" marR="91440" marT="45720" marB="45720">
                    <a:solidFill>
                      <a:srgbClr val="EAF4F0"/>
                    </a:solidFill>
                  </a:tcPr>
                </a:tc>
                <a:tc>
                  <a:txBody>
                    <a:bodyPr/>
                    <a:lstStyle/>
                    <a:p>
                      <a:r>
                        <a:rPr sz="1800" b="1">
                          <a:solidFill>
                            <a:srgbClr val="10263B"/>
                          </a:solidFill>
                          <a:latin typeface="Arial"/>
                          <a:ea typeface="Arial"/>
                          <a:cs typeface="Arial"/>
                        </a:rPr>
                        <a:t>Fiktívny údaj</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Reklamný výdavok</a:t>
                      </a:r>
                    </a:p>
                  </a:txBody>
                  <a:tcPr marL="91440" marR="91440" marT="45720" marB="45720">
                    <a:solidFill>
                      <a:srgbClr val="FFFFFF"/>
                    </a:solidFill>
                  </a:tcPr>
                </a:tc>
                <a:tc>
                  <a:txBody>
                    <a:bodyPr/>
                    <a:lstStyle/>
                    <a:p>
                      <a:r>
                        <a:rPr sz="1800" b="0">
                          <a:solidFill>
                            <a:srgbClr val="10263B"/>
                          </a:solidFill>
                          <a:latin typeface="Arial"/>
                          <a:ea typeface="Arial"/>
                          <a:cs typeface="Arial"/>
                        </a:rPr>
                        <a:t>200 €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Zákazníci</a:t>
                      </a:r>
                    </a:p>
                  </a:txBody>
                  <a:tcPr marL="91440" marR="91440" marT="45720" marB="45720">
                    <a:solidFill>
                      <a:srgbClr val="FFFFFF"/>
                    </a:solidFill>
                  </a:tcPr>
                </a:tc>
                <a:tc>
                  <a:txBody>
                    <a:bodyPr/>
                    <a:lstStyle/>
                    <a:p>
                      <a:r>
                        <a:rPr sz="1800" b="0">
                          <a:solidFill>
                            <a:srgbClr val="10263B"/>
                          </a:solidFill>
                          <a:latin typeface="Arial"/>
                          <a:ea typeface="Arial"/>
                          <a:cs typeface="Arial"/>
                        </a:rPr>
                        <a:t>5</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Reklamný náklad na zákazníka</a:t>
                      </a:r>
                    </a:p>
                  </a:txBody>
                  <a:tcPr marL="91440" marR="91440" marT="45720" marB="45720">
                    <a:solidFill>
                      <a:srgbClr val="FFFFFF"/>
                    </a:solidFill>
                  </a:tcPr>
                </a:tc>
                <a:tc>
                  <a:txBody>
                    <a:bodyPr/>
                    <a:lstStyle/>
                    <a:p>
                      <a:r>
                        <a:rPr sz="1800" b="0">
                          <a:solidFill>
                            <a:srgbClr val="10263B"/>
                          </a:solidFill>
                          <a:latin typeface="Arial"/>
                          <a:ea typeface="Arial"/>
                          <a:cs typeface="Arial"/>
                        </a:rPr>
                        <a:t>40 € pred ďalšími nákladmi</a:t>
                      </a:r>
                    </a:p>
                  </a:txBody>
                  <a:tcPr marL="91440" marR="91440" marT="45720" marB="45720">
                    <a:solidFill>
                      <a:srgbClr val="FFFFFF"/>
                    </a:solidFill>
                  </a:tcPr>
                </a:tc>
              </a:tr>
            </a:tbl>
          </a:graphicData>
        </a:graphic>
      </p:graphicFrame>
      <p:sp>
        <p:nvSpPr>
          <p:cNvPr id="7" name="text-38-5">
            <a:extLst xmlns:a="http://schemas.openxmlformats.org/drawingml/2006/main">
              <a:ext uri="{FF2B5EF4-FFF2-40B4-BE49-F238E27FC236}">
                <a16:creationId xmlns:a16="http://schemas.microsoft.com/office/drawing/2014/main" id="{6FFC3C1A-1A2C-49B8-8CD0-DCCC035649A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8-6">
            <a:extLst xmlns:a="http://schemas.openxmlformats.org/drawingml/2006/main">
              <a:ext uri="{FF2B5EF4-FFF2-40B4-BE49-F238E27FC236}">
                <a16:creationId xmlns:a16="http://schemas.microsoft.com/office/drawing/2014/main" id="{920598E8-55ED-48EF-AC75-DC4472EADF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stojí 200 € a prinesie päť doložených zákazníkov. Reklamný náklad je 40 € na zákazníka pred ďalšími nákladmi; tržba 50 € sama nepreukazuje zisk.</a:t>
            </a:r>
          </a:p>
        </p:txBody>
      </p:sp>
      <p:sp>
        <p:nvSpPr>
          <p:cNvPr id="9" name="text-38-7">
            <a:extLst xmlns:a="http://schemas.openxmlformats.org/drawingml/2006/main">
              <a:ext uri="{FF2B5EF4-FFF2-40B4-BE49-F238E27FC236}">
                <a16:creationId xmlns:a16="http://schemas.microsoft.com/office/drawing/2014/main" id="{0581621A-3C7C-4090-B65E-24A294DB576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8-8">
            <a:extLst xmlns:a="http://schemas.openxmlformats.org/drawingml/2006/main">
              <a:ext uri="{FF2B5EF4-FFF2-40B4-BE49-F238E27FC236}">
                <a16:creationId xmlns:a16="http://schemas.microsoft.com/office/drawing/2014/main" id="{28335559-F49B-48D2-A855-664F73A7FB0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764694994"/>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9-0">
            <a:extLst xmlns:a="http://schemas.openxmlformats.org/drawingml/2006/main">
              <a:ext uri="{FF2B5EF4-FFF2-40B4-BE49-F238E27FC236}">
                <a16:creationId xmlns:a16="http://schemas.microsoft.com/office/drawing/2014/main" id="{3A9A0726-A3ED-47DF-A354-94B454C7FB5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39-1">
            <a:extLst xmlns:a="http://schemas.openxmlformats.org/drawingml/2006/main">
              <a:ext uri="{FF2B5EF4-FFF2-40B4-BE49-F238E27FC236}">
                <a16:creationId xmlns:a16="http://schemas.microsoft.com/office/drawing/2014/main" id="{12389A8B-3E9A-484A-8E77-7F31331DDFC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Atribúcia nie je celá príčinnosť</a:t>
            </a:r>
          </a:p>
        </p:txBody>
      </p:sp>
      <p:sp>
        <p:nvSpPr>
          <p:cNvPr id="3" name="text-39-2">
            <a:extLst xmlns:a="http://schemas.openxmlformats.org/drawingml/2006/main">
              <a:ext uri="{FF2B5EF4-FFF2-40B4-BE49-F238E27FC236}">
                <a16:creationId xmlns:a16="http://schemas.microsoft.com/office/drawing/2014/main" id="{5A1FCC2C-871F-47C8-91E5-BF7278E408C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Kanál môže byť posledný, nie jediný</a:t>
            </a:r>
          </a:p>
        </p:txBody>
      </p:sp>
      <p:sp>
        <p:nvSpPr>
          <p:cNvPr id="4" name="text-39-3">
            <a:extLst xmlns:a="http://schemas.openxmlformats.org/drawingml/2006/main">
              <a:ext uri="{FF2B5EF4-FFF2-40B4-BE49-F238E27FC236}">
                <a16:creationId xmlns:a16="http://schemas.microsoft.com/office/drawing/2014/main" id="{544E0AFB-F032-4880-A8C6-105522EB3CC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Meranie má technické aj právne limity</a:t>
            </a:r>
          </a:p>
        </p:txBody>
      </p:sp>
      <p:sp>
        <p:nvSpPr>
          <p:cNvPr id="5" name="text-39-4">
            <a:extLst xmlns:a="http://schemas.openxmlformats.org/drawingml/2006/main">
              <a:ext uri="{FF2B5EF4-FFF2-40B4-BE49-F238E27FC236}">
                <a16:creationId xmlns:a16="http://schemas.microsoft.com/office/drawing/2014/main" id="{1739202A-470D-47DA-864D-5F503B9186F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Nepripisujte celý rast jednému dotyku</a:t>
            </a:r>
          </a:p>
        </p:txBody>
      </p:sp>
      <p:sp>
        <p:nvSpPr>
          <p:cNvPr id="6" name="text-39-5">
            <a:extLst xmlns:a="http://schemas.openxmlformats.org/drawingml/2006/main">
              <a:ext uri="{FF2B5EF4-FFF2-40B4-BE49-F238E27FC236}">
                <a16:creationId xmlns:a16="http://schemas.microsoft.com/office/drawing/2014/main" id="{5CA6E49F-CFA2-467F-A02B-43384CB9CC1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9-6">
            <a:extLst xmlns:a="http://schemas.openxmlformats.org/drawingml/2006/main">
              <a:ext uri="{FF2B5EF4-FFF2-40B4-BE49-F238E27FC236}">
                <a16:creationId xmlns:a16="http://schemas.microsoft.com/office/drawing/2014/main" id="{8F2D7472-87D6-41C3-8E23-CB03E6C80F6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klient videl sociálny post, neskôr hľadal značku a nakoniec prišiel cez newsletter. Report nepovažuje posledný klik za dôkaz, že ostatné kanály nemali žiadnu hodnotu.</a:t>
            </a:r>
          </a:p>
        </p:txBody>
      </p:sp>
      <p:sp>
        <p:nvSpPr>
          <p:cNvPr id="8" name="text-39-7">
            <a:extLst xmlns:a="http://schemas.openxmlformats.org/drawingml/2006/main">
              <a:ext uri="{FF2B5EF4-FFF2-40B4-BE49-F238E27FC236}">
                <a16:creationId xmlns:a16="http://schemas.microsoft.com/office/drawing/2014/main" id="{B0DF5277-9F3B-4B93-A246-3797B1F354C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9-8">
            <a:extLst xmlns:a="http://schemas.openxmlformats.org/drawingml/2006/main">
              <a:ext uri="{FF2B5EF4-FFF2-40B4-BE49-F238E27FC236}">
                <a16:creationId xmlns:a16="http://schemas.microsoft.com/office/drawing/2014/main" id="{D769EED9-8637-4C91-8973-B51BC8E55DD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548212216"/>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0">
            <a:extLst xmlns:a="http://schemas.openxmlformats.org/drawingml/2006/main">
              <a:ext uri="{FF2B5EF4-FFF2-40B4-BE49-F238E27FC236}">
                <a16:creationId xmlns:a16="http://schemas.microsoft.com/office/drawing/2014/main" id="{C84354CD-9FFF-478E-96E5-BC733950DF4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Metriky, experiment a ekonomika</a:t>
            </a:r>
          </a:p>
        </p:txBody>
      </p:sp>
      <p:sp>
        <p:nvSpPr>
          <p:cNvPr id="2" name="text-40-1">
            <a:extLst xmlns:a="http://schemas.openxmlformats.org/drawingml/2006/main">
              <a:ext uri="{FF2B5EF4-FFF2-40B4-BE49-F238E27FC236}">
                <a16:creationId xmlns:a16="http://schemas.microsoft.com/office/drawing/2014/main" id="{1A4C843C-2843-4C5F-9F8E-9B6FD0C136F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Ochranné metriky kampane</a:t>
            </a:r>
          </a:p>
        </p:txBody>
      </p:sp>
      <p:sp>
        <p:nvSpPr>
          <p:cNvPr id="3" name="text-40-2">
            <a:extLst xmlns:a="http://schemas.openxmlformats.org/drawingml/2006/main">
              <a:ext uri="{FF2B5EF4-FFF2-40B4-BE49-F238E27FC236}">
                <a16:creationId xmlns:a16="http://schemas.microsoft.com/office/drawing/2014/main" id="{6159C48E-1C85-4F73-B1DD-E62CAE3142B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Sťažnosti a opt-out</a:t>
            </a:r>
          </a:p>
        </p:txBody>
      </p:sp>
      <p:sp>
        <p:nvSpPr>
          <p:cNvPr id="4" name="text-40-3">
            <a:extLst xmlns:a="http://schemas.openxmlformats.org/drawingml/2006/main">
              <a:ext uri="{FF2B5EF4-FFF2-40B4-BE49-F238E27FC236}">
                <a16:creationId xmlns:a16="http://schemas.microsoft.com/office/drawing/2014/main" id="{C4943550-48F7-4987-B84B-80A6C09FA4E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Neúplné dopyty a kontrolný čas</a:t>
            </a:r>
          </a:p>
        </p:txBody>
      </p:sp>
      <p:sp>
        <p:nvSpPr>
          <p:cNvPr id="5" name="text-40-4">
            <a:extLst xmlns:a="http://schemas.openxmlformats.org/drawingml/2006/main">
              <a:ext uri="{FF2B5EF4-FFF2-40B4-BE49-F238E27FC236}">
                <a16:creationId xmlns:a16="http://schemas.microsoft.com/office/drawing/2014/main" id="{0DA38FFA-7AC0-4F7B-8545-94BD7E6E694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Rozpočtový strop a kvalita</a:t>
            </a:r>
          </a:p>
        </p:txBody>
      </p:sp>
      <p:sp>
        <p:nvSpPr>
          <p:cNvPr id="6" name="text-40-5">
            <a:extLst xmlns:a="http://schemas.openxmlformats.org/drawingml/2006/main">
              <a:ext uri="{FF2B5EF4-FFF2-40B4-BE49-F238E27FC236}">
                <a16:creationId xmlns:a16="http://schemas.microsoft.com/office/drawing/2014/main" id="{30AFAC94-3543-4278-8D41-322C765F9B3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0-6">
            <a:extLst xmlns:a="http://schemas.openxmlformats.org/drawingml/2006/main">
              <a:ext uri="{FF2B5EF4-FFF2-40B4-BE49-F238E27FC236}">
                <a16:creationId xmlns:a16="http://schemas.microsoft.com/office/drawing/2014/main" id="{63AE6310-7E0C-4606-9D81-28BC5E2D82D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zvýši počet kontaktov, ale polovica nepatrí do služby a rastú sťažnosti. Zúžte alebo zastavte ju; vyšší dosah nie je dôvod ignorovať ochranné metriky.</a:t>
            </a:r>
          </a:p>
        </p:txBody>
      </p:sp>
      <p:sp>
        <p:nvSpPr>
          <p:cNvPr id="8" name="text-40-7">
            <a:extLst xmlns:a="http://schemas.openxmlformats.org/drawingml/2006/main">
              <a:ext uri="{FF2B5EF4-FFF2-40B4-BE49-F238E27FC236}">
                <a16:creationId xmlns:a16="http://schemas.microsoft.com/office/drawing/2014/main" id="{5168E2AE-9487-46AD-8D34-D81458B1621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0-8">
            <a:extLst xmlns:a="http://schemas.openxmlformats.org/drawingml/2006/main">
              <a:ext uri="{FF2B5EF4-FFF2-40B4-BE49-F238E27FC236}">
                <a16:creationId xmlns:a16="http://schemas.microsoft.com/office/drawing/2014/main" id="{53ACF2C7-C42E-4D58-AC85-8B5E941510E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146540971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bcd6d80c6f94a6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E86BBC34-EE70-4B8F-9DD3-59D38080603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3" name="text-41-1">
            <a:extLst xmlns:a="http://schemas.openxmlformats.org/drawingml/2006/main">
              <a:ext uri="{FF2B5EF4-FFF2-40B4-BE49-F238E27FC236}">
                <a16:creationId xmlns:a16="http://schemas.microsoft.com/office/drawing/2014/main" id="{F6417653-81D3-4FF9-BDF1-AE1D8FBC5315}"/>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Report bez prehnanej istoty</a:t>
            </a:r>
          </a:p>
        </p:txBody>
      </p:sp>
      <p:sp>
        <p:nvSpPr>
          <p:cNvPr id="4" name="text-41-2">
            <a:extLst xmlns:a="http://schemas.openxmlformats.org/drawingml/2006/main">
              <a:ext uri="{FF2B5EF4-FFF2-40B4-BE49-F238E27FC236}">
                <a16:creationId xmlns:a16="http://schemas.microsoft.com/office/drawing/2014/main" id="{F1A51B45-FCBF-419A-BACA-1E8789B1A938}"/>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Fakty, interpretácie a odporúčania</a:t>
            </a:r>
          </a:p>
        </p:txBody>
      </p:sp>
      <p:sp>
        <p:nvSpPr>
          <p:cNvPr id="5" name="text-41-3">
            <a:extLst xmlns:a="http://schemas.openxmlformats.org/drawingml/2006/main">
              <a:ext uri="{FF2B5EF4-FFF2-40B4-BE49-F238E27FC236}">
                <a16:creationId xmlns:a16="http://schemas.microsoft.com/office/drawing/2014/main" id="{E5CFB6B5-CDE8-452D-8F16-87503930424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 obdobie a vzorka</a:t>
            </a:r>
          </a:p>
        </p:txBody>
      </p:sp>
      <p:sp>
        <p:nvSpPr>
          <p:cNvPr id="6" name="text-41-4">
            <a:extLst xmlns:a="http://schemas.openxmlformats.org/drawingml/2006/main">
              <a:ext uri="{FF2B5EF4-FFF2-40B4-BE49-F238E27FC236}">
                <a16:creationId xmlns:a16="http://schemas.microsoft.com/office/drawing/2014/main" id="{531F6E64-EDCE-48F6-A006-D61A4419CDC8}"/>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Ďalší krok má vlastníka</a:t>
            </a:r>
          </a:p>
        </p:txBody>
      </p:sp>
      <p:sp>
        <p:nvSpPr>
          <p:cNvPr id="7" name="text-41-5">
            <a:extLst xmlns:a="http://schemas.openxmlformats.org/drawingml/2006/main">
              <a:ext uri="{FF2B5EF4-FFF2-40B4-BE49-F238E27FC236}">
                <a16:creationId xmlns:a16="http://schemas.microsoft.com/office/drawing/2014/main" id="{350903EF-7D21-476E-9844-6F3ECA1A14A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1-6">
            <a:extLst xmlns:a="http://schemas.openxmlformats.org/drawingml/2006/main">
              <a:ext uri="{FF2B5EF4-FFF2-40B4-BE49-F238E27FC236}">
                <a16:creationId xmlns:a16="http://schemas.microsoft.com/office/drawing/2014/main" id="{C8A60F83-41D0-46BD-ABAC-ADD9CB7E1C2B}"/>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uvádza vyššie zobrazenia a rovnaké objednávky. Označí to za rast viditeľnosti bez doloženého obchodného prínosu a navrhne overiť kvalitu návštev.</a:t>
            </a:r>
          </a:p>
        </p:txBody>
      </p:sp>
      <p:sp>
        <p:nvSpPr>
          <p:cNvPr id="9" name="text-41-7">
            <a:extLst xmlns:a="http://schemas.openxmlformats.org/drawingml/2006/main">
              <a:ext uri="{FF2B5EF4-FFF2-40B4-BE49-F238E27FC236}">
                <a16:creationId xmlns:a16="http://schemas.microsoft.com/office/drawing/2014/main" id="{1B8B254C-0A27-4F85-9440-AC931F2FCE9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1-8">
            <a:extLst xmlns:a="http://schemas.openxmlformats.org/drawingml/2006/main">
              <a:ext uri="{FF2B5EF4-FFF2-40B4-BE49-F238E27FC236}">
                <a16:creationId xmlns:a16="http://schemas.microsoft.com/office/drawing/2014/main" id="{6A5FAA77-209F-442A-9963-49EEDF00B03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118492385"/>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2-0">
            <a:extLst xmlns:a="http://schemas.openxmlformats.org/drawingml/2006/main">
              <a:ext uri="{FF2B5EF4-FFF2-40B4-BE49-F238E27FC236}">
                <a16:creationId xmlns:a16="http://schemas.microsoft.com/office/drawing/2014/main" id="{06B7FF74-97D1-4276-B9B0-4C65FF042CE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2-1">
            <a:extLst xmlns:a="http://schemas.openxmlformats.org/drawingml/2006/main">
              <a:ext uri="{FF2B5EF4-FFF2-40B4-BE49-F238E27FC236}">
                <a16:creationId xmlns:a16="http://schemas.microsoft.com/office/drawing/2014/main" id="{B05DF5A6-ABDA-4E7C-A7B3-9A8F1F9678E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Cena obsahu a uvoľnená kapacita</a:t>
            </a:r>
          </a:p>
        </p:txBody>
      </p:sp>
      <p:sp>
        <p:nvSpPr>
          <p:cNvPr id="3" name="text-42-2">
            <a:extLst xmlns:a="http://schemas.openxmlformats.org/drawingml/2006/main">
              <a:ext uri="{FF2B5EF4-FFF2-40B4-BE49-F238E27FC236}">
                <a16:creationId xmlns:a16="http://schemas.microsoft.com/office/drawing/2014/main" id="{CB8E3A2D-A1C7-4599-B03B-040FC1A2F75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prípravu aj kontrolu</a:t>
            </a:r>
          </a:p>
        </p:txBody>
      </p:sp>
      <p:sp>
        <p:nvSpPr>
          <p:cNvPr id="4" name="text-42-3">
            <a:extLst xmlns:a="http://schemas.openxmlformats.org/drawingml/2006/main">
              <a:ext uri="{FF2B5EF4-FFF2-40B4-BE49-F238E27FC236}">
                <a16:creationId xmlns:a16="http://schemas.microsoft.com/office/drawing/2014/main" id="{1BE5AE58-F775-48EC-9946-09A14F636C9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Výstup musí byť akceptovaný</a:t>
            </a:r>
          </a:p>
        </p:txBody>
      </p:sp>
      <p:sp>
        <p:nvSpPr>
          <p:cNvPr id="5" name="text-42-4">
            <a:extLst xmlns:a="http://schemas.openxmlformats.org/drawingml/2006/main">
              <a:ext uri="{FF2B5EF4-FFF2-40B4-BE49-F238E27FC236}">
                <a16:creationId xmlns:a16="http://schemas.microsoft.com/office/drawing/2014/main" id="{C8FFDFCC-E1B0-4091-9260-EF3910A74FE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Hodiny nie sú automaticky hotovosť</a:t>
            </a:r>
          </a:p>
        </p:txBody>
      </p:sp>
      <p:sp>
        <p:nvSpPr>
          <p:cNvPr id="6" name="text-42-5">
            <a:extLst xmlns:a="http://schemas.openxmlformats.org/drawingml/2006/main">
              <a:ext uri="{FF2B5EF4-FFF2-40B4-BE49-F238E27FC236}">
                <a16:creationId xmlns:a16="http://schemas.microsoft.com/office/drawing/2014/main" id="{4708AB82-AF31-43F8-B934-8D616D36A4D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2-6">
            <a:extLst xmlns:a="http://schemas.openxmlformats.org/drawingml/2006/main">
              <a:ext uri="{FF2B5EF4-FFF2-40B4-BE49-F238E27FC236}">
                <a16:creationId xmlns:a16="http://schemas.microsoft.com/office/drawing/2014/main" id="{3DABDD9F-D693-4C33-A992-D1491807EEE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článok vznikne rýchlo, ale potrebuje dve hodiny opráv. Započítajte ich; desať vygenerovaných variantov nepovažujte za desať hotových profesionálnych článkov.</a:t>
            </a:r>
          </a:p>
        </p:txBody>
      </p:sp>
      <p:sp>
        <p:nvSpPr>
          <p:cNvPr id="8" name="text-42-7">
            <a:extLst xmlns:a="http://schemas.openxmlformats.org/drawingml/2006/main">
              <a:ext uri="{FF2B5EF4-FFF2-40B4-BE49-F238E27FC236}">
                <a16:creationId xmlns:a16="http://schemas.microsoft.com/office/drawing/2014/main" id="{A4942367-A924-4A0A-B93F-7E6EB5BB8C2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2-8">
            <a:extLst xmlns:a="http://schemas.openxmlformats.org/drawingml/2006/main">
              <a:ext uri="{FF2B5EF4-FFF2-40B4-BE49-F238E27FC236}">
                <a16:creationId xmlns:a16="http://schemas.microsoft.com/office/drawing/2014/main" id="{F0D7D547-24F4-4730-9BF4-56A9235B986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533789086"/>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3-0">
            <a:extLst xmlns:a="http://schemas.openxmlformats.org/drawingml/2006/main">
              <a:ext uri="{FF2B5EF4-FFF2-40B4-BE49-F238E27FC236}">
                <a16:creationId xmlns:a16="http://schemas.microsoft.com/office/drawing/2014/main" id="{5DBEEC38-B046-49D2-8619-732FAF5FAC3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3-1">
            <a:extLst xmlns:a="http://schemas.openxmlformats.org/drawingml/2006/main">
              <a:ext uri="{FF2B5EF4-FFF2-40B4-BE49-F238E27FC236}">
                <a16:creationId xmlns:a16="http://schemas.microsoft.com/office/drawing/2014/main" id="{83384DFF-41F9-4D93-9B7A-36C985A9BBF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Rozhodnutie po experimente</a:t>
            </a:r>
          </a:p>
        </p:txBody>
      </p:sp>
      <p:sp>
        <p:nvSpPr>
          <p:cNvPr id="3" name="text-43-2">
            <a:extLst xmlns:a="http://schemas.openxmlformats.org/drawingml/2006/main">
              <a:ext uri="{FF2B5EF4-FFF2-40B4-BE49-F238E27FC236}">
                <a16:creationId xmlns:a16="http://schemas.microsoft.com/office/drawing/2014/main" id="{0A782D34-9FF8-4173-A842-050146A5E8F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Pokračovať, upraviť alebo zastaviť</a:t>
            </a:r>
          </a:p>
        </p:txBody>
      </p:sp>
      <p:sp>
        <p:nvSpPr>
          <p:cNvPr id="4" name="text-43-3">
            <a:extLst xmlns:a="http://schemas.openxmlformats.org/drawingml/2006/main">
              <a:ext uri="{FF2B5EF4-FFF2-40B4-BE49-F238E27FC236}">
                <a16:creationId xmlns:a16="http://schemas.microsoft.com/office/drawing/2014/main" id="{F0FC2242-62D8-4FD1-B438-EB719D76DCC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Kritérium bolo určené vopred</a:t>
            </a:r>
          </a:p>
        </p:txBody>
      </p:sp>
      <p:sp>
        <p:nvSpPr>
          <p:cNvPr id="5" name="text-43-4">
            <a:extLst xmlns:a="http://schemas.openxmlformats.org/drawingml/2006/main">
              <a:ext uri="{FF2B5EF4-FFF2-40B4-BE49-F238E27FC236}">
                <a16:creationId xmlns:a16="http://schemas.microsoft.com/office/drawing/2014/main" id="{560B744C-0C1C-48D5-9641-59A6BEC94F2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Nový test má jasný dôvod</a:t>
            </a:r>
          </a:p>
        </p:txBody>
      </p:sp>
      <p:sp>
        <p:nvSpPr>
          <p:cNvPr id="6" name="text-43-5">
            <a:extLst xmlns:a="http://schemas.openxmlformats.org/drawingml/2006/main">
              <a:ext uri="{FF2B5EF4-FFF2-40B4-BE49-F238E27FC236}">
                <a16:creationId xmlns:a16="http://schemas.microsoft.com/office/drawing/2014/main" id="{E80ACF86-7D20-470B-9158-A8225964918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3-6">
            <a:extLst xmlns:a="http://schemas.openxmlformats.org/drawingml/2006/main">
              <a:ext uri="{FF2B5EF4-FFF2-40B4-BE49-F238E27FC236}">
                <a16:creationId xmlns:a16="http://schemas.microsoft.com/office/drawing/2014/main" id="{3CDBF918-01AD-4217-B4FC-6C60BCE1717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fiktívny test zvýšil kliknutia, no nezlepšil dokončenie dopytu. Navrhnite rozhodnutie podľa pôvodnej hypotézy a jeden ďalší test bez tvrdenia o preukázanej návratnosti.</a:t>
            </a:r>
          </a:p>
        </p:txBody>
      </p:sp>
      <p:sp>
        <p:nvSpPr>
          <p:cNvPr id="8" name="text-43-7">
            <a:extLst xmlns:a="http://schemas.openxmlformats.org/drawingml/2006/main">
              <a:ext uri="{FF2B5EF4-FFF2-40B4-BE49-F238E27FC236}">
                <a16:creationId xmlns:a16="http://schemas.microsoft.com/office/drawing/2014/main" id="{99E485C4-59C7-48B4-8AD3-51A112DD362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3-8">
            <a:extLst xmlns:a="http://schemas.openxmlformats.org/drawingml/2006/main">
              <a:ext uri="{FF2B5EF4-FFF2-40B4-BE49-F238E27FC236}">
                <a16:creationId xmlns:a16="http://schemas.microsoft.com/office/drawing/2014/main" id="{5ECD08DE-AA0F-45D4-8B6A-FD08D304104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1970235354"/>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44-0">
            <a:extLst xmlns:a="http://schemas.openxmlformats.org/drawingml/2006/main">
              <a:ext uri="{FF2B5EF4-FFF2-40B4-BE49-F238E27FC236}">
                <a16:creationId xmlns:a16="http://schemas.microsoft.com/office/drawing/2014/main" id="{DDC73E51-8D0C-411C-9EEF-235403F6A40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4-1">
            <a:extLst xmlns:a="http://schemas.openxmlformats.org/drawingml/2006/main">
              <a:ext uri="{FF2B5EF4-FFF2-40B4-BE49-F238E27FC236}">
                <a16:creationId xmlns:a16="http://schemas.microsoft.com/office/drawing/2014/main" id="{A0E565ED-FCFC-48DF-AA96-BADD4E4DCB6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Bezpečný obsahový agent</a:t>
            </a:r>
          </a:p>
        </p:txBody>
      </p:sp>
      <p:sp>
        <p:nvSpPr>
          <p:cNvPr id="3" name="text-44-2">
            <a:extLst xmlns:a="http://schemas.openxmlformats.org/drawingml/2006/main">
              <a:ext uri="{FF2B5EF4-FFF2-40B4-BE49-F238E27FC236}">
                <a16:creationId xmlns:a16="http://schemas.microsoft.com/office/drawing/2014/main" id="{841C4C52-9C37-452C-A674-2AC3DADB11DF}"/>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Zdroje majú prístupové hranice</a:t>
            </a:r>
          </a:p>
        </p:txBody>
      </p:sp>
      <p:sp>
        <p:nvSpPr>
          <p:cNvPr id="4" name="text-44-3">
            <a:extLst xmlns:a="http://schemas.openxmlformats.org/drawingml/2006/main">
              <a:ext uri="{FF2B5EF4-FFF2-40B4-BE49-F238E27FC236}">
                <a16:creationId xmlns:a16="http://schemas.microsoft.com/office/drawing/2014/main" id="{EA6E84C1-CD6D-45FB-AD85-F2D90F5B76FD}"/>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Dokumentové pokyny sa nevykonávajú</a:t>
            </a:r>
          </a:p>
        </p:txBody>
      </p:sp>
      <p:sp>
        <p:nvSpPr>
          <p:cNvPr id="5" name="text-44-4">
            <a:extLst xmlns:a="http://schemas.openxmlformats.org/drawingml/2006/main">
              <a:ext uri="{FF2B5EF4-FFF2-40B4-BE49-F238E27FC236}">
                <a16:creationId xmlns:a16="http://schemas.microsoft.com/office/drawing/2014/main" id="{6C61D67E-384B-4456-B047-97AC1B51519C}"/>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Publikovanie potrebuje schválenie</a:t>
            </a:r>
          </a:p>
        </p:txBody>
      </p:sp>
      <p:sp>
        <p:nvSpPr>
          <p:cNvPr id="6" name="diagram-node-44-0">
            <a:extLst xmlns:a="http://schemas.openxmlformats.org/drawingml/2006/main">
              <a:ext uri="{FF2B5EF4-FFF2-40B4-BE49-F238E27FC236}">
                <a16:creationId xmlns:a16="http://schemas.microsoft.com/office/drawing/2014/main" id="{072870C1-146F-4139-A44C-554358EEB50A}"/>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Oprávnený zdroj</a:t>
            </a:r>
          </a:p>
        </p:txBody>
      </p:sp>
      <p:sp>
        <p:nvSpPr>
          <p:cNvPr id="7" name="diagram-node-44-1">
            <a:extLst xmlns:a="http://schemas.openxmlformats.org/drawingml/2006/main">
              <a:ext uri="{FF2B5EF4-FFF2-40B4-BE49-F238E27FC236}">
                <a16:creationId xmlns:a16="http://schemas.microsoft.com/office/drawing/2014/main" id="{3BEA7EE9-F1CD-4536-A265-46E1C5045871}"/>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a:t>
            </a:r>
          </a:p>
        </p:txBody>
      </p:sp>
      <p:sp>
        <p:nvSpPr>
          <p:cNvPr id="8" name="diagram-node-44-2">
            <a:extLst xmlns:a="http://schemas.openxmlformats.org/drawingml/2006/main">
              <a:ext uri="{FF2B5EF4-FFF2-40B4-BE49-F238E27FC236}">
                <a16:creationId xmlns:a16="http://schemas.microsoft.com/office/drawing/2014/main" id="{B3B9F793-F1DC-4992-80A5-9F7EEA70C689}"/>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Validácie</a:t>
            </a:r>
          </a:p>
        </p:txBody>
      </p:sp>
      <p:sp>
        <p:nvSpPr>
          <p:cNvPr id="9" name="diagram-node-44-3">
            <a:extLst xmlns:a="http://schemas.openxmlformats.org/drawingml/2006/main">
              <a:ext uri="{FF2B5EF4-FFF2-40B4-BE49-F238E27FC236}">
                <a16:creationId xmlns:a16="http://schemas.microsoft.com/office/drawing/2014/main" id="{CEE15A5D-2CE5-470B-BE3D-B9A2F5E3A68F}"/>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Redaktor</a:t>
            </a:r>
          </a:p>
        </p:txBody>
      </p:sp>
      <p:sp>
        <p:nvSpPr>
          <p:cNvPr id="10" name="diagram-node-44-4">
            <a:extLst xmlns:a="http://schemas.openxmlformats.org/drawingml/2006/main">
              <a:ext uri="{FF2B5EF4-FFF2-40B4-BE49-F238E27FC236}">
                <a16:creationId xmlns:a16="http://schemas.microsoft.com/office/drawing/2014/main" id="{7F09F6A3-7B26-429C-8943-E6B1E7215579}"/>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Schválená publikácia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44-14">
            <a:extLst xmlns:a="http://schemas.openxmlformats.org/drawingml/2006/main">
              <a:ext uri="{FF2B5EF4-FFF2-40B4-BE49-F238E27FC236}">
                <a16:creationId xmlns:a16="http://schemas.microsoft.com/office/drawing/2014/main" id="{2854ED6E-1A28-49DA-A481-53F6B0AE54E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44-15">
            <a:extLst xmlns:a="http://schemas.openxmlformats.org/drawingml/2006/main">
              <a:ext uri="{FF2B5EF4-FFF2-40B4-BE49-F238E27FC236}">
                <a16:creationId xmlns:a16="http://schemas.microsoft.com/office/drawing/2014/main" id="{45A4BCF9-6BF7-4A20-BB02-20456E9F2B5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príloha obsahuje skrytý pokyn publikovať celý interný cenník. Agent ho nevykoná, použije iba oprávnený odborný obsah a návrh odovzdá človeku bez externého publikovania.</a:t>
            </a:r>
          </a:p>
        </p:txBody>
      </p:sp>
      <p:sp>
        <p:nvSpPr>
          <p:cNvPr id="17" name="text-44-16">
            <a:extLst xmlns:a="http://schemas.openxmlformats.org/drawingml/2006/main">
              <a:ext uri="{FF2B5EF4-FFF2-40B4-BE49-F238E27FC236}">
                <a16:creationId xmlns:a16="http://schemas.microsoft.com/office/drawing/2014/main" id="{D2ADF472-16E7-4FC9-A732-FBE8C16717E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44-17">
            <a:extLst xmlns:a="http://schemas.openxmlformats.org/drawingml/2006/main">
              <a:ext uri="{FF2B5EF4-FFF2-40B4-BE49-F238E27FC236}">
                <a16:creationId xmlns:a16="http://schemas.microsoft.com/office/drawing/2014/main" id="{466E234F-5FE6-4F32-967E-EE042FCAFEE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158545648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B135C381-6C96-438E-A330-37672FBB62B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5-1">
            <a:extLst xmlns:a="http://schemas.openxmlformats.org/drawingml/2006/main">
              <a:ext uri="{FF2B5EF4-FFF2-40B4-BE49-F238E27FC236}">
                <a16:creationId xmlns:a16="http://schemas.microsoft.com/office/drawing/2014/main" id="{2816E476-53FD-4E54-AFCF-65139AEC5A4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Testovacia sada marketingového výstupu</a:t>
            </a:r>
          </a:p>
        </p:txBody>
      </p:sp>
      <p:sp>
        <p:nvSpPr>
          <p:cNvPr id="3" name="text-45-2">
            <a:extLst xmlns:a="http://schemas.openxmlformats.org/drawingml/2006/main">
              <a:ext uri="{FF2B5EF4-FFF2-40B4-BE49-F238E27FC236}">
                <a16:creationId xmlns:a16="http://schemas.microsoft.com/office/drawing/2014/main" id="{0BFF6139-F85A-4EC4-B691-3D02C879416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Úplný brief a chýbajúci dôkaz</a:t>
            </a:r>
          </a:p>
        </p:txBody>
      </p:sp>
      <p:sp>
        <p:nvSpPr>
          <p:cNvPr id="4" name="text-45-3">
            <a:extLst xmlns:a="http://schemas.openxmlformats.org/drawingml/2006/main">
              <a:ext uri="{FF2B5EF4-FFF2-40B4-BE49-F238E27FC236}">
                <a16:creationId xmlns:a16="http://schemas.microsoft.com/office/drawing/2014/main" id="{6EACD40D-30F7-492A-9AD4-7E7E3103CED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Falošná referencia a citlivé dáta</a:t>
            </a:r>
          </a:p>
        </p:txBody>
      </p:sp>
      <p:sp>
        <p:nvSpPr>
          <p:cNvPr id="5" name="text-45-4">
            <a:extLst xmlns:a="http://schemas.openxmlformats.org/drawingml/2006/main">
              <a:ext uri="{FF2B5EF4-FFF2-40B4-BE49-F238E27FC236}">
                <a16:creationId xmlns:a16="http://schemas.microsoft.com/office/drawing/2014/main" id="{68C9734D-D8F8-49F5-BE4F-C3EF8B2CFAE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Neplatný odkaz a prekročenie práv</a:t>
            </a:r>
          </a:p>
        </p:txBody>
      </p:sp>
      <p:sp>
        <p:nvSpPr>
          <p:cNvPr id="6" name="text-45-5">
            <a:extLst xmlns:a="http://schemas.openxmlformats.org/drawingml/2006/main">
              <a:ext uri="{FF2B5EF4-FFF2-40B4-BE49-F238E27FC236}">
                <a16:creationId xmlns:a16="http://schemas.microsoft.com/office/drawing/2014/main" id="{F0DFE7D2-DF33-41F9-9D4C-F99386E20BF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6">
            <a:extLst xmlns:a="http://schemas.openxmlformats.org/drawingml/2006/main">
              <a:ext uri="{FF2B5EF4-FFF2-40B4-BE49-F238E27FC236}">
                <a16:creationId xmlns:a16="http://schemas.microsoft.com/office/drawing/2014/main" id="{5547EFBA-93C0-4570-9857-F00578182CA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žiada zaručené prvé miesto vo vyhľadávači. Správny výstup odmietne garanciu a ponúkne kontrolovateľný plán zlepšení s meraním a obmedzeniami.</a:t>
            </a:r>
          </a:p>
        </p:txBody>
      </p:sp>
      <p:sp>
        <p:nvSpPr>
          <p:cNvPr id="8" name="text-45-7">
            <a:extLst xmlns:a="http://schemas.openxmlformats.org/drawingml/2006/main">
              <a:ext uri="{FF2B5EF4-FFF2-40B4-BE49-F238E27FC236}">
                <a16:creationId xmlns:a16="http://schemas.microsoft.com/office/drawing/2014/main" id="{5FCAA480-48F5-4712-BFD3-A4C58032AB9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8">
            <a:extLst xmlns:a="http://schemas.openxmlformats.org/drawingml/2006/main">
              <a:ext uri="{FF2B5EF4-FFF2-40B4-BE49-F238E27FC236}">
                <a16:creationId xmlns:a16="http://schemas.microsoft.com/office/drawing/2014/main" id="{425C8E7B-8A57-4C57-91AA-5B352B0CD4A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1742010263"/>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6-0">
            <a:extLst xmlns:a="http://schemas.openxmlformats.org/drawingml/2006/main">
              <a:ext uri="{FF2B5EF4-FFF2-40B4-BE49-F238E27FC236}">
                <a16:creationId xmlns:a16="http://schemas.microsoft.com/office/drawing/2014/main" id="{D593DE32-A541-433F-AA74-3A77361FE81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6-1">
            <a:extLst xmlns:a="http://schemas.openxmlformats.org/drawingml/2006/main">
              <a:ext uri="{FF2B5EF4-FFF2-40B4-BE49-F238E27FC236}">
                <a16:creationId xmlns:a16="http://schemas.microsoft.com/office/drawing/2014/main" id="{23234EED-80F7-40DA-B0DF-7F597C39C0D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Súbor podkladov pre schvaľovateľa</a:t>
            </a:r>
          </a:p>
        </p:txBody>
      </p:sp>
      <p:sp>
        <p:nvSpPr>
          <p:cNvPr id="3" name="text-46-2">
            <a:extLst xmlns:a="http://schemas.openxmlformats.org/drawingml/2006/main">
              <a:ext uri="{FF2B5EF4-FFF2-40B4-BE49-F238E27FC236}">
                <a16:creationId xmlns:a16="http://schemas.microsoft.com/office/drawing/2014/main" id="{E529BD6A-CC77-4532-AC17-08309BE232E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Brief a register tvrdení</a:t>
            </a:r>
          </a:p>
        </p:txBody>
      </p:sp>
      <p:sp>
        <p:nvSpPr>
          <p:cNvPr id="4" name="text-46-3">
            <a:extLst xmlns:a="http://schemas.openxmlformats.org/drawingml/2006/main">
              <a:ext uri="{FF2B5EF4-FFF2-40B4-BE49-F238E27FC236}">
                <a16:creationId xmlns:a16="http://schemas.microsoft.com/office/drawing/2014/main" id="{4CAD05DA-4422-45C1-BA85-134BD647731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Návrhy a zdroje</a:t>
            </a:r>
          </a:p>
        </p:txBody>
      </p:sp>
      <p:sp>
        <p:nvSpPr>
          <p:cNvPr id="5" name="text-46-4">
            <a:extLst xmlns:a="http://schemas.openxmlformats.org/drawingml/2006/main">
              <a:ext uri="{FF2B5EF4-FFF2-40B4-BE49-F238E27FC236}">
                <a16:creationId xmlns:a16="http://schemas.microsoft.com/office/drawing/2014/main" id="{F330DF15-2241-4353-9CA8-2DF2D2E7BD5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Metriky, riziká a otvorené otázky</a:t>
            </a:r>
          </a:p>
        </p:txBody>
      </p:sp>
      <p:sp>
        <p:nvSpPr>
          <p:cNvPr id="6" name="text-46-5">
            <a:extLst xmlns:a="http://schemas.openxmlformats.org/drawingml/2006/main">
              <a:ext uri="{FF2B5EF4-FFF2-40B4-BE49-F238E27FC236}">
                <a16:creationId xmlns:a16="http://schemas.microsoft.com/office/drawing/2014/main" id="{C2F5E649-E4E7-4CA4-9C36-EDAA9E4E4E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6-6">
            <a:extLst xmlns:a="http://schemas.openxmlformats.org/drawingml/2006/main">
              <a:ext uri="{FF2B5EF4-FFF2-40B4-BE49-F238E27FC236}">
                <a16:creationId xmlns:a16="http://schemas.microsoft.com/office/drawing/2014/main" id="{642DDBD2-4439-40D6-92BB-A6952E010C1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má tri návrhy a jednu otvorenú cenu. Schvaľovateľ ju môže vrátiť na doplnenie; cena sa nesmie schovať do poznámky pod už pripravenou reklamou.</a:t>
            </a:r>
          </a:p>
        </p:txBody>
      </p:sp>
      <p:sp>
        <p:nvSpPr>
          <p:cNvPr id="8" name="text-46-7">
            <a:extLst xmlns:a="http://schemas.openxmlformats.org/drawingml/2006/main">
              <a:ext uri="{FF2B5EF4-FFF2-40B4-BE49-F238E27FC236}">
                <a16:creationId xmlns:a16="http://schemas.microsoft.com/office/drawing/2014/main" id="{B95EBE19-1393-4569-91A4-1AE04AEA2B2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6-8">
            <a:extLst xmlns:a="http://schemas.openxmlformats.org/drawingml/2006/main">
              <a:ext uri="{FF2B5EF4-FFF2-40B4-BE49-F238E27FC236}">
                <a16:creationId xmlns:a16="http://schemas.microsoft.com/office/drawing/2014/main" id="{FDA4E352-C17B-4E71-8676-248368101BD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1085755123"/>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7-0">
            <a:extLst xmlns:a="http://schemas.openxmlformats.org/drawingml/2006/main">
              <a:ext uri="{FF2B5EF4-FFF2-40B4-BE49-F238E27FC236}">
                <a16:creationId xmlns:a16="http://schemas.microsoft.com/office/drawing/2014/main" id="{C9AC4565-3129-4692-805A-793ECB105C3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7-1">
            <a:extLst xmlns:a="http://schemas.openxmlformats.org/drawingml/2006/main">
              <a:ext uri="{FF2B5EF4-FFF2-40B4-BE49-F238E27FC236}">
                <a16:creationId xmlns:a16="http://schemas.microsoft.com/office/drawing/2014/main" id="{142821DC-26C5-4E8E-A9C0-D9929CBA405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Pilot marketingovej pomoci</a:t>
            </a:r>
          </a:p>
        </p:txBody>
      </p:sp>
      <p:sp>
        <p:nvSpPr>
          <p:cNvPr id="3" name="text-47-2">
            <a:extLst xmlns:a="http://schemas.openxmlformats.org/drawingml/2006/main">
              <a:ext uri="{FF2B5EF4-FFF2-40B4-BE49-F238E27FC236}">
                <a16:creationId xmlns:a16="http://schemas.microsoft.com/office/drawing/2014/main" id="{09A423D9-8CFC-4360-9B85-2DC87DF8FCE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Začnite úzkym vratným výstupom</a:t>
            </a:r>
          </a:p>
        </p:txBody>
      </p:sp>
      <p:sp>
        <p:nvSpPr>
          <p:cNvPr id="4" name="text-47-3">
            <a:extLst xmlns:a="http://schemas.openxmlformats.org/drawingml/2006/main">
              <a:ext uri="{FF2B5EF4-FFF2-40B4-BE49-F238E27FC236}">
                <a16:creationId xmlns:a16="http://schemas.microsoft.com/office/drawing/2014/main" id="{E6307998-3CD3-408D-B69C-E870BFC40DA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kvalitu aj pracovný čas</a:t>
            </a:r>
          </a:p>
        </p:txBody>
      </p:sp>
      <p:sp>
        <p:nvSpPr>
          <p:cNvPr id="5" name="text-47-4">
            <a:extLst xmlns:a="http://schemas.openxmlformats.org/drawingml/2006/main">
              <a:ext uri="{FF2B5EF4-FFF2-40B4-BE49-F238E27FC236}">
                <a16:creationId xmlns:a16="http://schemas.microsoft.com/office/drawing/2014/main" id="{89D52E0B-E5B2-45C3-91E4-4823F0EA511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Rozšírenie má novú rozhodovaciu bránu</a:t>
            </a:r>
          </a:p>
        </p:txBody>
      </p:sp>
      <p:sp>
        <p:nvSpPr>
          <p:cNvPr id="6" name="text-47-5">
            <a:extLst xmlns:a="http://schemas.openxmlformats.org/drawingml/2006/main">
              <a:ext uri="{FF2B5EF4-FFF2-40B4-BE49-F238E27FC236}">
                <a16:creationId xmlns:a16="http://schemas.microsoft.com/office/drawing/2014/main" id="{6B65B144-3172-4418-89D0-19113E4BB86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7-6">
            <a:extLst xmlns:a="http://schemas.openxmlformats.org/drawingml/2006/main">
              <a:ext uri="{FF2B5EF4-FFF2-40B4-BE49-F238E27FC236}">
                <a16:creationId xmlns:a16="http://schemas.microsoft.com/office/drawing/2014/main" id="{51926215-D07C-4774-BF11-76D274187B1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tím skúsi päť článkov a desať krátkych postov pre jednu službu. Meria brief, kontrolu a opravy; nerozšíri automatické publikovanie len podľa rýchlosti generovania.</a:t>
            </a:r>
          </a:p>
        </p:txBody>
      </p:sp>
      <p:sp>
        <p:nvSpPr>
          <p:cNvPr id="8" name="text-47-7">
            <a:extLst xmlns:a="http://schemas.openxmlformats.org/drawingml/2006/main">
              <a:ext uri="{FF2B5EF4-FFF2-40B4-BE49-F238E27FC236}">
                <a16:creationId xmlns:a16="http://schemas.microsoft.com/office/drawing/2014/main" id="{DF4CF6E3-1875-44A3-B5E5-0A1FB23F14B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7-8">
            <a:extLst xmlns:a="http://schemas.openxmlformats.org/drawingml/2006/main">
              <a:ext uri="{FF2B5EF4-FFF2-40B4-BE49-F238E27FC236}">
                <a16:creationId xmlns:a16="http://schemas.microsoft.com/office/drawing/2014/main" id="{9297D538-8C39-4E87-B823-3374FA1275D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1508225532"/>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8-0">
            <a:extLst xmlns:a="http://schemas.openxmlformats.org/drawingml/2006/main">
              <a:ext uri="{FF2B5EF4-FFF2-40B4-BE49-F238E27FC236}">
                <a16:creationId xmlns:a16="http://schemas.microsoft.com/office/drawing/2014/main" id="{6408187D-946B-49C7-B9F8-5CC19FBCA57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8-1">
            <a:extLst xmlns:a="http://schemas.openxmlformats.org/drawingml/2006/main">
              <a:ext uri="{FF2B5EF4-FFF2-40B4-BE49-F238E27FC236}">
                <a16:creationId xmlns:a16="http://schemas.microsoft.com/office/drawing/2014/main" id="{D66BF33B-2480-4A95-B371-0850295E9B5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Oddelenie klientov a bezpečný export</a:t>
            </a:r>
          </a:p>
        </p:txBody>
      </p:sp>
      <p:sp>
        <p:nvSpPr>
          <p:cNvPr id="3" name="text-48-2">
            <a:extLst xmlns:a="http://schemas.openxmlformats.org/drawingml/2006/main">
              <a:ext uri="{FF2B5EF4-FFF2-40B4-BE49-F238E27FC236}">
                <a16:creationId xmlns:a16="http://schemas.microsoft.com/office/drawing/2014/main" id="{FD7D3A42-2A79-4D26-8094-6A4D53DE192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Podklady patria správnemu prípadu</a:t>
            </a:r>
          </a:p>
        </p:txBody>
      </p:sp>
      <p:sp>
        <p:nvSpPr>
          <p:cNvPr id="4" name="text-48-3">
            <a:extLst xmlns:a="http://schemas.openxmlformats.org/drawingml/2006/main">
              <a:ext uri="{FF2B5EF4-FFF2-40B4-BE49-F238E27FC236}">
                <a16:creationId xmlns:a16="http://schemas.microsoft.com/office/drawing/2014/main" id="{7B5F7B90-E0DB-427B-BF6E-7F3396A1EE1D}"/>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Prílohy a výstupy majú prístupové hranice</a:t>
            </a:r>
          </a:p>
        </p:txBody>
      </p:sp>
      <p:sp>
        <p:nvSpPr>
          <p:cNvPr id="5" name="text-48-4">
            <a:extLst xmlns:a="http://schemas.openxmlformats.org/drawingml/2006/main">
              <a:ext uri="{FF2B5EF4-FFF2-40B4-BE49-F238E27FC236}">
                <a16:creationId xmlns:a16="http://schemas.microsoft.com/office/drawing/2014/main" id="{C56B18DA-93AB-4698-A938-1483F9B183F3}"/>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identifikátora nesmie odhaliť cudzie dáta</a:t>
            </a:r>
          </a:p>
        </p:txBody>
      </p:sp>
      <p:sp>
        <p:nvSpPr>
          <p:cNvPr id="6" name="diagram-node-48-0">
            <a:extLst xmlns:a="http://schemas.openxmlformats.org/drawingml/2006/main">
              <a:ext uri="{FF2B5EF4-FFF2-40B4-BE49-F238E27FC236}">
                <a16:creationId xmlns:a16="http://schemas.microsoft.com/office/drawing/2014/main" id="{EE2340C7-3449-4AB5-AC73-9D32FEA58D58}"/>
              </a:ext>
            </a:extLst>
          </p:cNvPr>
          <p:cNvSpPr>
            <a:spLocks xmlns:a="http://schemas.openxmlformats.org/drawingml/2006/main" noGrp="1"/>
          </p:cNvSpPr>
          <p:nvPr/>
        </p:nvSpPr>
        <p:spPr>
          <a:xfrm xmlns:a="http://schemas.openxmlformats.org/drawingml/2006/main">
            <a:off x="685800" y="33813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Klient A</a:t>
            </a:r>
          </a:p>
        </p:txBody>
      </p:sp>
      <p:sp>
        <p:nvSpPr>
          <p:cNvPr id="7" name="diagram-node-48-1">
            <a:extLst xmlns:a="http://schemas.openxmlformats.org/drawingml/2006/main">
              <a:ext uri="{FF2B5EF4-FFF2-40B4-BE49-F238E27FC236}">
                <a16:creationId xmlns:a16="http://schemas.microsoft.com/office/drawing/2014/main" id="{125E6C40-2F97-4A4F-A688-FD9C2B15DAD2}"/>
              </a:ext>
            </a:extLst>
          </p:cNvPr>
          <p:cNvSpPr>
            <a:spLocks xmlns:a="http://schemas.openxmlformats.org/drawingml/2006/main" noGrp="1"/>
          </p:cNvSpPr>
          <p:nvPr/>
        </p:nvSpPr>
        <p:spPr>
          <a:xfrm xmlns:a="http://schemas.openxmlformats.org/drawingml/2006/main">
            <a:off x="6096000" y="3381375"/>
            <a:ext cx="51054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Podklady/výstupy A</a:t>
            </a:r>
          </a:p>
        </p:txBody>
      </p:sp>
      <p:sp>
        <p:nvSpPr>
          <p:cNvPr id="8" name="diagram-node-48-2">
            <a:extLst xmlns:a="http://schemas.openxmlformats.org/drawingml/2006/main">
              <a:ext uri="{FF2B5EF4-FFF2-40B4-BE49-F238E27FC236}">
                <a16:creationId xmlns:a16="http://schemas.microsoft.com/office/drawing/2014/main" id="{B5E97B09-A1B8-4F68-8D0E-12ECACE5BA1A}"/>
              </a:ext>
            </a:extLst>
          </p:cNvPr>
          <p:cNvSpPr>
            <a:spLocks xmlns:a="http://schemas.openxmlformats.org/drawingml/2006/main" noGrp="1"/>
          </p:cNvSpPr>
          <p:nvPr/>
        </p:nvSpPr>
        <p:spPr>
          <a:xfrm xmlns:a="http://schemas.openxmlformats.org/drawingml/2006/main">
            <a:off x="685800" y="42195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Klient B</a:t>
            </a:r>
          </a:p>
        </p:txBody>
      </p:sp>
      <p:sp>
        <p:nvSpPr>
          <p:cNvPr id="9" name="diagram-node-48-3">
            <a:extLst xmlns:a="http://schemas.openxmlformats.org/drawingml/2006/main">
              <a:ext uri="{FF2B5EF4-FFF2-40B4-BE49-F238E27FC236}">
                <a16:creationId xmlns:a16="http://schemas.microsoft.com/office/drawing/2014/main" id="{49BFDD4A-AC4D-4EF8-BA8B-F1C70B415BFD}"/>
              </a:ext>
            </a:extLst>
          </p:cNvPr>
          <p:cNvSpPr>
            <a:spLocks xmlns:a="http://schemas.openxmlformats.org/drawingml/2006/main" noGrp="1"/>
          </p:cNvSpPr>
          <p:nvPr/>
        </p:nvSpPr>
        <p:spPr>
          <a:xfrm xmlns:a="http://schemas.openxmlformats.org/drawingml/2006/main">
            <a:off x="6096000" y="4219575"/>
            <a:ext cx="51054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Podklady/výstupy B</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37528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8" idx="3"/>
            <a:endCxn xmlns:a="http://schemas.openxmlformats.org/drawingml/2006/main" id="9" idx="1"/>
          </p:cNvCxnSpPr>
          <p:nvPr/>
        </p:nvCxnSpPr>
        <p:spPr>
          <a:xfrm xmlns:a="http://schemas.openxmlformats.org/drawingml/2006/main">
            <a:off x="5791200" y="45910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48-11">
            <a:extLst xmlns:a="http://schemas.openxmlformats.org/drawingml/2006/main">
              <a:ext uri="{FF2B5EF4-FFF2-40B4-BE49-F238E27FC236}">
                <a16:creationId xmlns:a16="http://schemas.microsoft.com/office/drawing/2014/main" id="{5662BC39-579C-4DC5-B68F-4890C3CA396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48-12">
            <a:extLst xmlns:a="http://schemas.openxmlformats.org/drawingml/2006/main">
              <a:ext uri="{FF2B5EF4-FFF2-40B4-BE49-F238E27FC236}">
                <a16:creationId xmlns:a16="http://schemas.microsoft.com/office/drawing/2014/main" id="{F48D23F4-2372-4625-97A0-4B50B6552EA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zmení identifikátor pri exporte kampane Klienta A na Klienta B. Očakáva odmietnutie bez cudzieho textu, názvu súboru či dôverných marketingových údajov.</a:t>
            </a:r>
          </a:p>
        </p:txBody>
      </p:sp>
      <p:sp>
        <p:nvSpPr>
          <p:cNvPr id="14" name="text-48-13">
            <a:extLst xmlns:a="http://schemas.openxmlformats.org/drawingml/2006/main">
              <a:ext uri="{FF2B5EF4-FFF2-40B4-BE49-F238E27FC236}">
                <a16:creationId xmlns:a16="http://schemas.microsoft.com/office/drawing/2014/main" id="{CEC10525-E044-460A-86EB-056704C649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48-14">
            <a:extLst xmlns:a="http://schemas.openxmlformats.org/drawingml/2006/main">
              <a:ext uri="{FF2B5EF4-FFF2-40B4-BE49-F238E27FC236}">
                <a16:creationId xmlns:a16="http://schemas.microsoft.com/office/drawing/2014/main" id="{887B6070-D709-4BA4-BBAC-640FBCE35A5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614158971"/>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49-0">
            <a:extLst xmlns:a="http://schemas.openxmlformats.org/drawingml/2006/main">
              <a:ext uri="{FF2B5EF4-FFF2-40B4-BE49-F238E27FC236}">
                <a16:creationId xmlns:a16="http://schemas.microsoft.com/office/drawing/2014/main" id="{64E319BB-438E-4C68-BB61-91B58CA0AAA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49-1">
            <a:extLst xmlns:a="http://schemas.openxmlformats.org/drawingml/2006/main">
              <a:ext uri="{FF2B5EF4-FFF2-40B4-BE49-F238E27FC236}">
                <a16:creationId xmlns:a16="http://schemas.microsoft.com/office/drawing/2014/main" id="{75BB3578-BA2D-456C-B4F7-F0FB0B5E2E1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Oprava alebo stiahnutie publikácie</a:t>
            </a:r>
          </a:p>
        </p:txBody>
      </p:sp>
      <p:sp>
        <p:nvSpPr>
          <p:cNvPr id="3" name="text-49-2">
            <a:extLst xmlns:a="http://schemas.openxmlformats.org/drawingml/2006/main">
              <a:ext uri="{FF2B5EF4-FFF2-40B4-BE49-F238E27FC236}">
                <a16:creationId xmlns:a16="http://schemas.microsoft.com/office/drawing/2014/main" id="{4988EF39-3530-401B-AC04-13B8A0912E8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Zastavte nové škodlivé výstupy</a:t>
            </a:r>
          </a:p>
        </p:txBody>
      </p:sp>
      <p:sp>
        <p:nvSpPr>
          <p:cNvPr id="4" name="text-49-3">
            <a:extLst xmlns:a="http://schemas.openxmlformats.org/drawingml/2006/main">
              <a:ext uri="{FF2B5EF4-FFF2-40B4-BE49-F238E27FC236}">
                <a16:creationId xmlns:a16="http://schemas.microsoft.com/office/drawing/2014/main" id="{F8362D20-B96C-47C9-85F9-15A0795DBEF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Oprava má schválenú verziu</a:t>
            </a:r>
          </a:p>
        </p:txBody>
      </p:sp>
      <p:sp>
        <p:nvSpPr>
          <p:cNvPr id="5" name="text-49-4">
            <a:extLst xmlns:a="http://schemas.openxmlformats.org/drawingml/2006/main">
              <a:ext uri="{FF2B5EF4-FFF2-40B4-BE49-F238E27FC236}">
                <a16:creationId xmlns:a16="http://schemas.microsoft.com/office/drawing/2014/main" id="{D2041844-ECDD-457E-B525-611C245196C0}"/>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Staré kanály a cache majú limity</a:t>
            </a:r>
          </a:p>
        </p:txBody>
      </p:sp>
      <p:sp>
        <p:nvSpPr>
          <p:cNvPr id="6" name="diagram-node-49-0">
            <a:extLst xmlns:a="http://schemas.openxmlformats.org/drawingml/2006/main">
              <a:ext uri="{FF2B5EF4-FFF2-40B4-BE49-F238E27FC236}">
                <a16:creationId xmlns:a16="http://schemas.microsoft.com/office/drawing/2014/main" id="{2A35340C-BE5E-425A-A307-39B0E4F58653}"/>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Chybné tvrdenie</a:t>
            </a:r>
          </a:p>
        </p:txBody>
      </p:sp>
      <p:sp>
        <p:nvSpPr>
          <p:cNvPr id="7" name="diagram-node-49-1">
            <a:extLst xmlns:a="http://schemas.openxmlformats.org/drawingml/2006/main">
              <a:ext uri="{FF2B5EF4-FFF2-40B4-BE49-F238E27FC236}">
                <a16:creationId xmlns:a16="http://schemas.microsoft.com/office/drawing/2014/main" id="{D098741B-319B-4308-AE21-B6A0D4D4D731}"/>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Pozastaviť nové účinky</a:t>
            </a:r>
          </a:p>
        </p:txBody>
      </p:sp>
      <p:sp>
        <p:nvSpPr>
          <p:cNvPr id="8" name="diagram-node-49-2">
            <a:extLst xmlns:a="http://schemas.openxmlformats.org/drawingml/2006/main">
              <a:ext uri="{FF2B5EF4-FFF2-40B4-BE49-F238E27FC236}">
                <a16:creationId xmlns:a16="http://schemas.microsoft.com/office/drawing/2014/main" id="{809D94CE-5977-4B61-8F86-B39EDC89AFD2}"/>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Nájsť verzie</a:t>
            </a:r>
          </a:p>
        </p:txBody>
      </p:sp>
      <p:sp>
        <p:nvSpPr>
          <p:cNvPr id="9" name="diagram-node-49-3">
            <a:extLst xmlns:a="http://schemas.openxmlformats.org/drawingml/2006/main">
              <a:ext uri="{FF2B5EF4-FFF2-40B4-BE49-F238E27FC236}">
                <a16:creationId xmlns:a16="http://schemas.microsoft.com/office/drawing/2014/main" id="{B7A29EF1-666A-4A0E-A2F1-3950D3AD98F8}"/>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Schválená oprava</a:t>
            </a:r>
          </a:p>
        </p:txBody>
      </p:sp>
      <p:sp>
        <p:nvSpPr>
          <p:cNvPr id="10" name="diagram-node-49-4">
            <a:extLst xmlns:a="http://schemas.openxmlformats.org/drawingml/2006/main">
              <a:ext uri="{FF2B5EF4-FFF2-40B4-BE49-F238E27FC236}">
                <a16:creationId xmlns:a16="http://schemas.microsoft.com/office/drawing/2014/main" id="{5E6282FB-0D16-4E04-AAF0-A52ACBE76A5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Regresia a obnova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49-14">
            <a:extLst xmlns:a="http://schemas.openxmlformats.org/drawingml/2006/main">
              <a:ext uri="{FF2B5EF4-FFF2-40B4-BE49-F238E27FC236}">
                <a16:creationId xmlns:a16="http://schemas.microsoft.com/office/drawing/2014/main" id="{24EE40EB-8840-4C99-8424-82168216EE6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49-15">
            <a:extLst xmlns:a="http://schemas.openxmlformats.org/drawingml/2006/main">
              <a:ext uri="{FF2B5EF4-FFF2-40B4-BE49-F238E27FC236}">
                <a16:creationId xmlns:a16="http://schemas.microsoft.com/office/drawing/2014/main" id="{EE35B7E5-7809-44D9-8B98-A719983F3C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článok obsahuje nepravdivú garanciu. Redaktor ho pozastaví, opraví zdrojované tvrdenie a preverí aj posty z rovnakého balíka; odoslaný newsletter rieši osobitne.</a:t>
            </a:r>
          </a:p>
        </p:txBody>
      </p:sp>
      <p:sp>
        <p:nvSpPr>
          <p:cNvPr id="17" name="text-49-16">
            <a:extLst xmlns:a="http://schemas.openxmlformats.org/drawingml/2006/main">
              <a:ext uri="{FF2B5EF4-FFF2-40B4-BE49-F238E27FC236}">
                <a16:creationId xmlns:a16="http://schemas.microsoft.com/office/drawing/2014/main" id="{F8B742C2-CC2C-48CD-90AA-80453A62E4D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49-17">
            <a:extLst xmlns:a="http://schemas.openxmlformats.org/drawingml/2006/main">
              <a:ext uri="{FF2B5EF4-FFF2-40B4-BE49-F238E27FC236}">
                <a16:creationId xmlns:a16="http://schemas.microsoft.com/office/drawing/2014/main" id="{4524584E-3797-4BFD-9DAF-D7F4C305E1E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650461623"/>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0">
            <a:extLst xmlns:a="http://schemas.openxmlformats.org/drawingml/2006/main">
              <a:ext uri="{FF2B5EF4-FFF2-40B4-BE49-F238E27FC236}">
                <a16:creationId xmlns:a16="http://schemas.microsoft.com/office/drawing/2014/main" id="{3BCAB413-0374-47E3-B675-3B2C2BB6696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Kontrola, testovanie a obhajoba kampane</a:t>
            </a:r>
          </a:p>
        </p:txBody>
      </p:sp>
      <p:sp>
        <p:nvSpPr>
          <p:cNvPr id="2" name="text-50-1">
            <a:extLst xmlns:a="http://schemas.openxmlformats.org/drawingml/2006/main">
              <a:ext uri="{FF2B5EF4-FFF2-40B4-BE49-F238E27FC236}">
                <a16:creationId xmlns:a16="http://schemas.microsoft.com/office/drawing/2014/main" id="{EA77B0D2-C044-449D-8FFF-FCB5852E20E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Obhajoba marketingového projektu</a:t>
            </a:r>
          </a:p>
        </p:txBody>
      </p:sp>
      <p:sp>
        <p:nvSpPr>
          <p:cNvPr id="3" name="text-50-2">
            <a:extLst xmlns:a="http://schemas.openxmlformats.org/drawingml/2006/main">
              <a:ext uri="{FF2B5EF4-FFF2-40B4-BE49-F238E27FC236}">
                <a16:creationId xmlns:a16="http://schemas.microsoft.com/office/drawing/2014/main" id="{1B668B46-2EF4-485E-B3EE-EB3FD146F39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Pravdivý obsah a jasný zákaznícky krok</a:t>
            </a:r>
          </a:p>
        </p:txBody>
      </p:sp>
      <p:sp>
        <p:nvSpPr>
          <p:cNvPr id="4" name="text-50-3">
            <a:extLst xmlns:a="http://schemas.openxmlformats.org/drawingml/2006/main">
              <a:ext uri="{FF2B5EF4-FFF2-40B4-BE49-F238E27FC236}">
                <a16:creationId xmlns:a16="http://schemas.microsoft.com/office/drawing/2014/main" id="{97486509-E97F-4A9B-8A0B-A60B6AE59DD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Správne rozlíšené metriky</a:t>
            </a:r>
          </a:p>
        </p:txBody>
      </p:sp>
      <p:sp>
        <p:nvSpPr>
          <p:cNvPr id="5" name="text-50-4">
            <a:extLst xmlns:a="http://schemas.openxmlformats.org/drawingml/2006/main">
              <a:ext uri="{FF2B5EF4-FFF2-40B4-BE49-F238E27FC236}">
                <a16:creationId xmlns:a16="http://schemas.microsoft.com/office/drawing/2014/main" id="{663A7E9D-B809-4BA2-A891-28F79387B47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Meraný prínos bez garancií</a:t>
            </a:r>
          </a:p>
        </p:txBody>
      </p:sp>
      <p:sp>
        <p:nvSpPr>
          <p:cNvPr id="6" name="text-50-5">
            <a:extLst xmlns:a="http://schemas.openxmlformats.org/drawingml/2006/main">
              <a:ext uri="{FF2B5EF4-FFF2-40B4-BE49-F238E27FC236}">
                <a16:creationId xmlns:a16="http://schemas.microsoft.com/office/drawing/2014/main" id="{44796D1C-98A0-426D-A2E4-707C4DE2A4A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0-6">
            <a:extLst xmlns:a="http://schemas.openxmlformats.org/drawingml/2006/main">
              <a:ext uri="{FF2B5EF4-FFF2-40B4-BE49-F238E27FC236}">
                <a16:creationId xmlns:a16="http://schemas.microsoft.com/office/drawing/2014/main" id="{90016AB9-EE32-4776-9BAD-C5BB64A92DC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Záverečná úloha: pre fiktívnu lokálnu pekáreň vytvorte brief, obsahový balík, návrh SEO úprav a merací plán. Vysvetlite, čo sa nesmie publikovať a kedy pilot zastaviť.</a:t>
            </a:r>
          </a:p>
        </p:txBody>
      </p:sp>
      <p:sp>
        <p:nvSpPr>
          <p:cNvPr id="8" name="text-50-7">
            <a:extLst xmlns:a="http://schemas.openxmlformats.org/drawingml/2006/main">
              <a:ext uri="{FF2B5EF4-FFF2-40B4-BE49-F238E27FC236}">
                <a16:creationId xmlns:a16="http://schemas.microsoft.com/office/drawing/2014/main" id="{FAA0BA3D-4C5D-47B1-AC0B-F480E8685D8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0-8">
            <a:extLst xmlns:a="http://schemas.openxmlformats.org/drawingml/2006/main">
              <a:ext uri="{FF2B5EF4-FFF2-40B4-BE49-F238E27FC236}">
                <a16:creationId xmlns:a16="http://schemas.microsoft.com/office/drawing/2014/main" id="{33CA097F-281A-4DF5-A31C-677A3D7BA4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241738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2026-10-02T12:29:30.5510000Z</dcterms:created>
  <dcterms:modified xsi:type="dcterms:W3CDTF">2026-10-02T12:29:30.5510000Z</dcterms:modified>
</coreProperties>
</file>