
<file path=[Content_Types].xml><?xml version="1.0" encoding="utf-8"?>
<Types xmlns="http://schemas.openxmlformats.org/package/2006/content-types">
  <Default Extension="xml" ContentType="application/vnd.openxmlformats-package.core-properties+xml"/>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5afcc4bc9b6247e4" /><Relationship Type="http://schemas.openxmlformats.org/officeDocument/2006/relationships/extended-properties" Target="/docProps/app.xml" Id="R122215c399634d65" /><Relationship Type="http://schemas.openxmlformats.org/officeDocument/2006/relationships/officeDocument" Target="/ppt/presentation.xml" Id="R17d4b412a5764cbf" /></Relationships>
</file>

<file path=ppt/presentation.xml><?xml version="1.0" encoding="utf-8"?>
<p:presentation xmlns:p="http://schemas.openxmlformats.org/presentationml/2006/main">
  <p:sldMasterIdLst>
    <p:sldMasterId xmlns:r="http://schemas.openxmlformats.org/officeDocument/2006/relationships" id="2147483648" r:id="R895a5c4f2b9c4836"/>
  </p:sldMasterIdLst>
  <p:notesMasterIdLst>
    <p:notesMasterId xmlns:r="http://schemas.openxmlformats.org/officeDocument/2006/relationships" r:id="Rfcc69af2a6044fe7"/>
  </p:notesMasterIdLst>
  <p:sldIdLst>
    <p:sldId xmlns:r="http://schemas.openxmlformats.org/officeDocument/2006/relationships" id="256" r:id="R5ce319d77b3d4de6"/>
    <p:sldId xmlns:r="http://schemas.openxmlformats.org/officeDocument/2006/relationships" id="257" r:id="Ra52e5b5695cb49cc"/>
    <p:sldId xmlns:r="http://schemas.openxmlformats.org/officeDocument/2006/relationships" id="258" r:id="R3bdd89a3f51b4151"/>
    <p:sldId xmlns:r="http://schemas.openxmlformats.org/officeDocument/2006/relationships" id="259" r:id="R97425c2c6a6044dc"/>
    <p:sldId xmlns:r="http://schemas.openxmlformats.org/officeDocument/2006/relationships" id="260" r:id="R725ca02f92a24d7e"/>
    <p:sldId xmlns:r="http://schemas.openxmlformats.org/officeDocument/2006/relationships" id="261" r:id="R6545a6631cca43ea"/>
    <p:sldId xmlns:r="http://schemas.openxmlformats.org/officeDocument/2006/relationships" id="262" r:id="R8ae5d67dc72a4d6a"/>
    <p:sldId xmlns:r="http://schemas.openxmlformats.org/officeDocument/2006/relationships" id="263" r:id="Red5f6d7f158b478d"/>
    <p:sldId xmlns:r="http://schemas.openxmlformats.org/officeDocument/2006/relationships" id="264" r:id="Rf3a2c80aacd6413b"/>
    <p:sldId xmlns:r="http://schemas.openxmlformats.org/officeDocument/2006/relationships" id="265" r:id="Rb8eab18de692457c"/>
    <p:sldId xmlns:r="http://schemas.openxmlformats.org/officeDocument/2006/relationships" id="266" r:id="R55c080c940f54e41"/>
    <p:sldId xmlns:r="http://schemas.openxmlformats.org/officeDocument/2006/relationships" id="267" r:id="R9cdbe7780bfe43c9"/>
    <p:sldId xmlns:r="http://schemas.openxmlformats.org/officeDocument/2006/relationships" id="268" r:id="R29ccda41f4794a8b"/>
    <p:sldId xmlns:r="http://schemas.openxmlformats.org/officeDocument/2006/relationships" id="269" r:id="Raf59a9f427fb4f3a"/>
    <p:sldId xmlns:r="http://schemas.openxmlformats.org/officeDocument/2006/relationships" id="270" r:id="R1161c324d56e4dc3"/>
    <p:sldId xmlns:r="http://schemas.openxmlformats.org/officeDocument/2006/relationships" id="271" r:id="Ra30dbc3bc10849a1"/>
    <p:sldId xmlns:r="http://schemas.openxmlformats.org/officeDocument/2006/relationships" id="272" r:id="R8fa12f3a813f4bb6"/>
    <p:sldId xmlns:r="http://schemas.openxmlformats.org/officeDocument/2006/relationships" id="273" r:id="R0b90ae58a9064f1b"/>
    <p:sldId xmlns:r="http://schemas.openxmlformats.org/officeDocument/2006/relationships" id="274" r:id="Raae0c744e5a1472b"/>
    <p:sldId xmlns:r="http://schemas.openxmlformats.org/officeDocument/2006/relationships" id="275" r:id="R9a21d3f3e1674dc6"/>
    <p:sldId xmlns:r="http://schemas.openxmlformats.org/officeDocument/2006/relationships" id="276" r:id="R7f84f502382344e8"/>
    <p:sldId xmlns:r="http://schemas.openxmlformats.org/officeDocument/2006/relationships" id="277" r:id="R6342b3e329364081"/>
    <p:sldId xmlns:r="http://schemas.openxmlformats.org/officeDocument/2006/relationships" id="278" r:id="Ra970520ce0394620"/>
    <p:sldId xmlns:r="http://schemas.openxmlformats.org/officeDocument/2006/relationships" id="279" r:id="R44719418715848dc"/>
    <p:sldId xmlns:r="http://schemas.openxmlformats.org/officeDocument/2006/relationships" id="280" r:id="R5bf54379e03a40a6"/>
    <p:sldId xmlns:r="http://schemas.openxmlformats.org/officeDocument/2006/relationships" id="281" r:id="Rd298726661424f97"/>
    <p:sldId xmlns:r="http://schemas.openxmlformats.org/officeDocument/2006/relationships" id="282" r:id="R0b211d9c5d144f30"/>
    <p:sldId xmlns:r="http://schemas.openxmlformats.org/officeDocument/2006/relationships" id="283" r:id="R62cf778ba808497d"/>
    <p:sldId xmlns:r="http://schemas.openxmlformats.org/officeDocument/2006/relationships" id="284" r:id="R3de16c99669a4ab6"/>
    <p:sldId xmlns:r="http://schemas.openxmlformats.org/officeDocument/2006/relationships" id="285" r:id="R07bf42af826f455e"/>
    <p:sldId xmlns:r="http://schemas.openxmlformats.org/officeDocument/2006/relationships" id="286" r:id="R2922eef846674037"/>
    <p:sldId xmlns:r="http://schemas.openxmlformats.org/officeDocument/2006/relationships" id="287" r:id="Rfcc86847794b4b5a"/>
    <p:sldId xmlns:r="http://schemas.openxmlformats.org/officeDocument/2006/relationships" id="288" r:id="R0859f2f0236e48c3"/>
    <p:sldId xmlns:r="http://schemas.openxmlformats.org/officeDocument/2006/relationships" id="289" r:id="R965ce55dc825423a"/>
    <p:sldId xmlns:r="http://schemas.openxmlformats.org/officeDocument/2006/relationships" id="290" r:id="R804315f1b58546cc"/>
    <p:sldId xmlns:r="http://schemas.openxmlformats.org/officeDocument/2006/relationships" id="291" r:id="R4c709e070f324c6c"/>
    <p:sldId xmlns:r="http://schemas.openxmlformats.org/officeDocument/2006/relationships" id="292" r:id="R54f4107aca484cdf"/>
    <p:sldId xmlns:r="http://schemas.openxmlformats.org/officeDocument/2006/relationships" id="293" r:id="R822c0edac7f745ba"/>
    <p:sldId xmlns:r="http://schemas.openxmlformats.org/officeDocument/2006/relationships" id="294" r:id="R33c8053c452c4906"/>
    <p:sldId xmlns:r="http://schemas.openxmlformats.org/officeDocument/2006/relationships" id="295" r:id="R0a26fc6b52f54af4"/>
    <p:sldId xmlns:r="http://schemas.openxmlformats.org/officeDocument/2006/relationships" id="296" r:id="Rf8fd9669118243e2"/>
    <p:sldId xmlns:r="http://schemas.openxmlformats.org/officeDocument/2006/relationships" id="297" r:id="R22f9214e5dd3487e"/>
    <p:sldId xmlns:r="http://schemas.openxmlformats.org/officeDocument/2006/relationships" id="298" r:id="R7ab82b5747004417"/>
    <p:sldId xmlns:r="http://schemas.openxmlformats.org/officeDocument/2006/relationships" id="299" r:id="R779573da5bdb42c4"/>
    <p:sldId xmlns:r="http://schemas.openxmlformats.org/officeDocument/2006/relationships" id="300" r:id="Rd46ac0c1cac54c3d"/>
    <p:sldId xmlns:r="http://schemas.openxmlformats.org/officeDocument/2006/relationships" id="301" r:id="R7a99d573505a481f"/>
    <p:sldId xmlns:r="http://schemas.openxmlformats.org/officeDocument/2006/relationships" id="302" r:id="R31aaee81bbc14f5c"/>
    <p:sldId xmlns:r="http://schemas.openxmlformats.org/officeDocument/2006/relationships" id="303" r:id="Rd134d3f2fe974890"/>
    <p:sldId xmlns:r="http://schemas.openxmlformats.org/officeDocument/2006/relationships" id="304" r:id="R0fc6b130bc1e4f47"/>
    <p:sldId xmlns:r="http://schemas.openxmlformats.org/officeDocument/2006/relationships" id="305" r:id="R4b842156b89f4a9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5ef6d6d53cf4b53" /><Relationship Type="http://schemas.openxmlformats.org/officeDocument/2006/relationships/slideMaster" Target="/ppt/slideMasters/slideMaster1.xml" Id="R895a5c4f2b9c4836" /><Relationship Type="http://schemas.openxmlformats.org/officeDocument/2006/relationships/notesMaster" Target="/ppt/notesMasters/notesMaster1.xml" Id="Rfcc69af2a6044fe7" /><Relationship Type="http://schemas.openxmlformats.org/officeDocument/2006/relationships/presProps" Target="/ppt/presProps.xml" Id="Rfd2c35ff1d024c51" /><Relationship Type="http://schemas.openxmlformats.org/officeDocument/2006/relationships/tableStyles" Target="/ppt/tableStyles.xml" Id="R973c6d6931df417e" /><Relationship Type="http://schemas.openxmlformats.org/officeDocument/2006/relationships/slide" Target="/ppt/slides/slide1.xml" Id="R5ce319d77b3d4de6" /><Relationship Type="http://schemas.openxmlformats.org/officeDocument/2006/relationships/slide" Target="/ppt/slides/slide2.xml" Id="Ra52e5b5695cb49cc" /><Relationship Type="http://schemas.openxmlformats.org/officeDocument/2006/relationships/slide" Target="/ppt/slides/slide3.xml" Id="R3bdd89a3f51b4151" /><Relationship Type="http://schemas.openxmlformats.org/officeDocument/2006/relationships/slide" Target="/ppt/slides/slide4.xml" Id="R97425c2c6a6044dc" /><Relationship Type="http://schemas.openxmlformats.org/officeDocument/2006/relationships/slide" Target="/ppt/slides/slide5.xml" Id="R725ca02f92a24d7e" /><Relationship Type="http://schemas.openxmlformats.org/officeDocument/2006/relationships/slide" Target="/ppt/slides/slide6.xml" Id="R6545a6631cca43ea" /><Relationship Type="http://schemas.openxmlformats.org/officeDocument/2006/relationships/slide" Target="/ppt/slides/slide7.xml" Id="R8ae5d67dc72a4d6a" /><Relationship Type="http://schemas.openxmlformats.org/officeDocument/2006/relationships/slide" Target="/ppt/slides/slide8.xml" Id="Red5f6d7f158b478d" /><Relationship Type="http://schemas.openxmlformats.org/officeDocument/2006/relationships/slide" Target="/ppt/slides/slide9.xml" Id="Rf3a2c80aacd6413b" /><Relationship Type="http://schemas.openxmlformats.org/officeDocument/2006/relationships/slide" Target="/ppt/slides/slide10.xml" Id="Rb8eab18de692457c" /><Relationship Type="http://schemas.openxmlformats.org/officeDocument/2006/relationships/slide" Target="/ppt/slides/slide11.xml" Id="R55c080c940f54e41" /><Relationship Type="http://schemas.openxmlformats.org/officeDocument/2006/relationships/slide" Target="/ppt/slides/slide12.xml" Id="R9cdbe7780bfe43c9" /><Relationship Type="http://schemas.openxmlformats.org/officeDocument/2006/relationships/slide" Target="/ppt/slides/slide13.xml" Id="R29ccda41f4794a8b" /><Relationship Type="http://schemas.openxmlformats.org/officeDocument/2006/relationships/slide" Target="/ppt/slides/slide14.xml" Id="Raf59a9f427fb4f3a" /><Relationship Type="http://schemas.openxmlformats.org/officeDocument/2006/relationships/slide" Target="/ppt/slides/slide15.xml" Id="R1161c324d56e4dc3" /><Relationship Type="http://schemas.openxmlformats.org/officeDocument/2006/relationships/slide" Target="/ppt/slides/slide16.xml" Id="Ra30dbc3bc10849a1" /><Relationship Type="http://schemas.openxmlformats.org/officeDocument/2006/relationships/slide" Target="/ppt/slides/slide17.xml" Id="R8fa12f3a813f4bb6" /><Relationship Type="http://schemas.openxmlformats.org/officeDocument/2006/relationships/slide" Target="/ppt/slides/slide18.xml" Id="R0b90ae58a9064f1b" /><Relationship Type="http://schemas.openxmlformats.org/officeDocument/2006/relationships/slide" Target="/ppt/slides/slide19.xml" Id="Raae0c744e5a1472b" /><Relationship Type="http://schemas.openxmlformats.org/officeDocument/2006/relationships/slide" Target="/ppt/slides/slide20.xml" Id="R9a21d3f3e1674dc6" /><Relationship Type="http://schemas.openxmlformats.org/officeDocument/2006/relationships/slide" Target="/ppt/slides/slide21.xml" Id="R7f84f502382344e8" /><Relationship Type="http://schemas.openxmlformats.org/officeDocument/2006/relationships/slide" Target="/ppt/slides/slide22.xml" Id="R6342b3e329364081" /><Relationship Type="http://schemas.openxmlformats.org/officeDocument/2006/relationships/slide" Target="/ppt/slides/slide23.xml" Id="Ra970520ce0394620" /><Relationship Type="http://schemas.openxmlformats.org/officeDocument/2006/relationships/slide" Target="/ppt/slides/slide24.xml" Id="R44719418715848dc" /><Relationship Type="http://schemas.openxmlformats.org/officeDocument/2006/relationships/slide" Target="/ppt/slides/slide25.xml" Id="R5bf54379e03a40a6" /><Relationship Type="http://schemas.openxmlformats.org/officeDocument/2006/relationships/slide" Target="/ppt/slides/slide26.xml" Id="Rd298726661424f97" /><Relationship Type="http://schemas.openxmlformats.org/officeDocument/2006/relationships/slide" Target="/ppt/slides/slide27.xml" Id="R0b211d9c5d144f30" /><Relationship Type="http://schemas.openxmlformats.org/officeDocument/2006/relationships/slide" Target="/ppt/slides/slide28.xml" Id="R62cf778ba808497d" /><Relationship Type="http://schemas.openxmlformats.org/officeDocument/2006/relationships/slide" Target="/ppt/slides/slide29.xml" Id="R3de16c99669a4ab6" /><Relationship Type="http://schemas.openxmlformats.org/officeDocument/2006/relationships/slide" Target="/ppt/slides/slide30.xml" Id="R07bf42af826f455e" /><Relationship Type="http://schemas.openxmlformats.org/officeDocument/2006/relationships/slide" Target="/ppt/slides/slide31.xml" Id="R2922eef846674037" /><Relationship Type="http://schemas.openxmlformats.org/officeDocument/2006/relationships/slide" Target="/ppt/slides/slide32.xml" Id="Rfcc86847794b4b5a" /><Relationship Type="http://schemas.openxmlformats.org/officeDocument/2006/relationships/slide" Target="/ppt/slides/slide33.xml" Id="R0859f2f0236e48c3" /><Relationship Type="http://schemas.openxmlformats.org/officeDocument/2006/relationships/slide" Target="/ppt/slides/slide34.xml" Id="R965ce55dc825423a" /><Relationship Type="http://schemas.openxmlformats.org/officeDocument/2006/relationships/slide" Target="/ppt/slides/slide35.xml" Id="R804315f1b58546cc" /><Relationship Type="http://schemas.openxmlformats.org/officeDocument/2006/relationships/slide" Target="/ppt/slides/slide36.xml" Id="R4c709e070f324c6c" /><Relationship Type="http://schemas.openxmlformats.org/officeDocument/2006/relationships/slide" Target="/ppt/slides/slide37.xml" Id="R54f4107aca484cdf" /><Relationship Type="http://schemas.openxmlformats.org/officeDocument/2006/relationships/slide" Target="/ppt/slides/slide38.xml" Id="R822c0edac7f745ba" /><Relationship Type="http://schemas.openxmlformats.org/officeDocument/2006/relationships/slide" Target="/ppt/slides/slide39.xml" Id="R33c8053c452c4906" /><Relationship Type="http://schemas.openxmlformats.org/officeDocument/2006/relationships/slide" Target="/ppt/slides/slide40.xml" Id="R0a26fc6b52f54af4" /><Relationship Type="http://schemas.openxmlformats.org/officeDocument/2006/relationships/slide" Target="/ppt/slides/slide41.xml" Id="Rf8fd9669118243e2" /><Relationship Type="http://schemas.openxmlformats.org/officeDocument/2006/relationships/slide" Target="/ppt/slides/slide42.xml" Id="R22f9214e5dd3487e" /><Relationship Type="http://schemas.openxmlformats.org/officeDocument/2006/relationships/slide" Target="/ppt/slides/slide43.xml" Id="R7ab82b5747004417" /><Relationship Type="http://schemas.openxmlformats.org/officeDocument/2006/relationships/slide" Target="/ppt/slides/slide44.xml" Id="R779573da5bdb42c4" /><Relationship Type="http://schemas.openxmlformats.org/officeDocument/2006/relationships/slide" Target="/ppt/slides/slide45.xml" Id="Rd46ac0c1cac54c3d" /><Relationship Type="http://schemas.openxmlformats.org/officeDocument/2006/relationships/slide" Target="/ppt/slides/slide46.xml" Id="R7a99d573505a481f" /><Relationship Type="http://schemas.openxmlformats.org/officeDocument/2006/relationships/slide" Target="/ppt/slides/slide47.xml" Id="R31aaee81bbc14f5c" /><Relationship Type="http://schemas.openxmlformats.org/officeDocument/2006/relationships/slide" Target="/ppt/slides/slide48.xml" Id="Rd134d3f2fe974890" /><Relationship Type="http://schemas.openxmlformats.org/officeDocument/2006/relationships/slide" Target="/ppt/slides/slide49.xml" Id="R0fc6b130bc1e4f47" /><Relationship Type="http://schemas.openxmlformats.org/officeDocument/2006/relationships/slide" Target="/ppt/slides/slide50.xml" Id="R4b842156b89f4a9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ac5acaf0178436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5b18004e0e04092" /><Relationship Type="http://schemas.openxmlformats.org/officeDocument/2006/relationships/notesMaster" Target="/ppt/notesMasters/notesMaster1.xml" Id="R010d74e3d10d471b" /></Relationships>
</file>

<file path=ppt/notesSlides/_rels/notesSlide2.xml.rels>&#65279;<?xml version="1.0" encoding="utf-8"?><Relationships xmlns="http://schemas.openxmlformats.org/package/2006/relationships"><Relationship Type="http://schemas.openxmlformats.org/officeDocument/2006/relationships/slide" Target="/ppt/slides/slide2.xml" Id="R3889b25d054a4fa6" /><Relationship Type="http://schemas.openxmlformats.org/officeDocument/2006/relationships/notesMaster" Target="/ppt/notesMasters/notesMaster1.xml" Id="R7664654bec2b4e62" /></Relationships>
</file>

<file path=ppt/notesSlides/_rels/notesSlide3.xml.rels>&#65279;<?xml version="1.0" encoding="utf-8"?><Relationships xmlns="http://schemas.openxmlformats.org/package/2006/relationships"><Relationship Type="http://schemas.openxmlformats.org/officeDocument/2006/relationships/slide" Target="/ppt/slides/slide3.xml" Id="R51ba8e818e9f4065" /><Relationship Type="http://schemas.openxmlformats.org/officeDocument/2006/relationships/notesMaster" Target="/ppt/notesMasters/notesMaster1.xml" Id="Rcaa83fb78adb40b9" /></Relationships>
</file>

<file path=ppt/notesSlides/_rels/notesSlide4.xml.rels>&#65279;<?xml version="1.0" encoding="utf-8"?><Relationships xmlns="http://schemas.openxmlformats.org/package/2006/relationships"><Relationship Type="http://schemas.openxmlformats.org/officeDocument/2006/relationships/slide" Target="/ppt/slides/slide4.xml" Id="Rf705210cacb54d77" /><Relationship Type="http://schemas.openxmlformats.org/officeDocument/2006/relationships/notesMaster" Target="/ppt/notesMasters/notesMaster1.xml" Id="Rcfe39f0d6e5a42f3" /></Relationships>
</file>

<file path=ppt/notesSlides/_rels/notesSlide5.xml.rels>&#65279;<?xml version="1.0" encoding="utf-8"?><Relationships xmlns="http://schemas.openxmlformats.org/package/2006/relationships"><Relationship Type="http://schemas.openxmlformats.org/officeDocument/2006/relationships/slide" Target="/ppt/slides/slide5.xml" Id="R540a2537eb744cfb" /><Relationship Type="http://schemas.openxmlformats.org/officeDocument/2006/relationships/notesMaster" Target="/ppt/notesMasters/notesMaster1.xml" Id="Ref8f3704e67f4e8f" /></Relationships>
</file>

<file path=ppt/notesSlides/_rels/notesSlide6.xml.rels>&#65279;<?xml version="1.0" encoding="utf-8"?><Relationships xmlns="http://schemas.openxmlformats.org/package/2006/relationships"><Relationship Type="http://schemas.openxmlformats.org/officeDocument/2006/relationships/slide" Target="/ppt/slides/slide6.xml" Id="R5dd4feb9a7cc4c98" /><Relationship Type="http://schemas.openxmlformats.org/officeDocument/2006/relationships/notesMaster" Target="/ppt/notesMasters/notesMaster1.xml" Id="R242c0e8b759c47fe" /></Relationships>
</file>

<file path=ppt/notesSlides/_rels/notesSlide7.xml.rels>&#65279;<?xml version="1.0" encoding="utf-8"?><Relationships xmlns="http://schemas.openxmlformats.org/package/2006/relationships"><Relationship Type="http://schemas.openxmlformats.org/officeDocument/2006/relationships/slide" Target="/ppt/slides/slide7.xml" Id="Rcbaa5a39e28049ef" /><Relationship Type="http://schemas.openxmlformats.org/officeDocument/2006/relationships/notesMaster" Target="/ppt/notesMasters/notesMaster1.xml" Id="R640d150f2d414bff" /></Relationships>
</file>

<file path=ppt/notesSlides/_rels/notesSlide8.xml.rels>&#65279;<?xml version="1.0" encoding="utf-8"?><Relationships xmlns="http://schemas.openxmlformats.org/package/2006/relationships"><Relationship Type="http://schemas.openxmlformats.org/officeDocument/2006/relationships/slide" Target="/ppt/slides/slide8.xml" Id="R433595b7c58c442a" /><Relationship Type="http://schemas.openxmlformats.org/officeDocument/2006/relationships/notesMaster" Target="/ppt/notesMasters/notesMaster1.xml" Id="Rae2e7cea44d4494d" /></Relationships>
</file>

<file path=ppt/notesSlides/_rels/notesSlide9.xml.rels>&#65279;<?xml version="1.0" encoding="utf-8"?><Relationships xmlns="http://schemas.openxmlformats.org/package/2006/relationships"><Relationship Type="http://schemas.openxmlformats.org/officeDocument/2006/relationships/slide" Target="/ppt/slides/slide9.xml" Id="R67460d53f1d34153" /><Relationship Type="http://schemas.openxmlformats.org/officeDocument/2006/relationships/notesMaster" Target="/ppt/notesMasters/notesMaster1.xml" Id="Ra83eaecc614444c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e4a95f073544c59" /><Relationship Type="http://schemas.openxmlformats.org/officeDocument/2006/relationships/notesMaster" Target="/ppt/notesMasters/notesMaster1.xml" Id="R8d4b1d7c8dbd474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c37420c12a38487a" /><Relationship Type="http://schemas.openxmlformats.org/officeDocument/2006/relationships/notesMaster" Target="/ppt/notesMasters/notesMaster1.xml" Id="R053d86ea5f1e45a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f67a9aa7a914919" /><Relationship Type="http://schemas.openxmlformats.org/officeDocument/2006/relationships/notesMaster" Target="/ppt/notesMasters/notesMaster1.xml" Id="R5ddb268043e94dc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ab9c3af4e7245f3" /><Relationship Type="http://schemas.openxmlformats.org/officeDocument/2006/relationships/notesMaster" Target="/ppt/notesMasters/notesMaster1.xml" Id="Rcdac3b9e00fb4e5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b0581861ec244404" /><Relationship Type="http://schemas.openxmlformats.org/officeDocument/2006/relationships/notesMaster" Target="/ppt/notesMasters/notesMaster1.xml" Id="R6631b87a7b144eae"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fc1a0250bf694a8b" /><Relationship Type="http://schemas.openxmlformats.org/officeDocument/2006/relationships/notesMaster" Target="/ppt/notesMasters/notesMaster1.xml" Id="Rfc81d5b36adb49d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29ce559cd8324c73" /><Relationship Type="http://schemas.openxmlformats.org/officeDocument/2006/relationships/notesMaster" Target="/ppt/notesMasters/notesMaster1.xml" Id="Ra42002ca02dd45f7"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806016d9d32a4e7c" /><Relationship Type="http://schemas.openxmlformats.org/officeDocument/2006/relationships/notesMaster" Target="/ppt/notesMasters/notesMaster1.xml" Id="Ree1a3e3403d04329"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f26560abe08e4449" /><Relationship Type="http://schemas.openxmlformats.org/officeDocument/2006/relationships/notesMaster" Target="/ppt/notesMasters/notesMaster1.xml" Id="R4c6e4feb036c4f59"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018108cf0b0d4d6b" /><Relationship Type="http://schemas.openxmlformats.org/officeDocument/2006/relationships/notesMaster" Target="/ppt/notesMasters/notesMaster1.xml" Id="R4b3b0451e31c4c25"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825adb0bf57a49a2" /><Relationship Type="http://schemas.openxmlformats.org/officeDocument/2006/relationships/notesMaster" Target="/ppt/notesMasters/notesMaster1.xml" Id="Rd21060a8fbae46ad"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02c3838ff936438e" /><Relationship Type="http://schemas.openxmlformats.org/officeDocument/2006/relationships/notesMaster" Target="/ppt/notesMasters/notesMaster1.xml" Id="Rb6628ec6d303433e"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b82b9b17f11c4a89" /><Relationship Type="http://schemas.openxmlformats.org/officeDocument/2006/relationships/notesMaster" Target="/ppt/notesMasters/notesMaster1.xml" Id="R29f948bcc0fd4a82"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fc479fbcbbac4385" /><Relationship Type="http://schemas.openxmlformats.org/officeDocument/2006/relationships/notesMaster" Target="/ppt/notesMasters/notesMaster1.xml" Id="Rae4f89a256ec4872"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fa400724f26d4eeb" /><Relationship Type="http://schemas.openxmlformats.org/officeDocument/2006/relationships/notesMaster" Target="/ppt/notesMasters/notesMaster1.xml" Id="R2c0ae1517b0c4ba2"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398f715e8bb14f71" /><Relationship Type="http://schemas.openxmlformats.org/officeDocument/2006/relationships/notesMaster" Target="/ppt/notesMasters/notesMaster1.xml" Id="R4c5b97e3f23743c5"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7f39ed1151844e36" /><Relationship Type="http://schemas.openxmlformats.org/officeDocument/2006/relationships/notesMaster" Target="/ppt/notesMasters/notesMaster1.xml" Id="R478e6a86f23e4d09"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37e7934bf2914fbc" /><Relationship Type="http://schemas.openxmlformats.org/officeDocument/2006/relationships/notesMaster" Target="/ppt/notesMasters/notesMaster1.xml" Id="R07e07096e02545f8"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5ec5784f90bd41fe" /><Relationship Type="http://schemas.openxmlformats.org/officeDocument/2006/relationships/notesMaster" Target="/ppt/notesMasters/notesMaster1.xml" Id="R33d5c8c1e2dd4f4c"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9558c1baf40a4802" /><Relationship Type="http://schemas.openxmlformats.org/officeDocument/2006/relationships/notesMaster" Target="/ppt/notesMasters/notesMaster1.xml" Id="Rc2306026cec54094"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aef070a0c99d4d99" /><Relationship Type="http://schemas.openxmlformats.org/officeDocument/2006/relationships/notesMaster" Target="/ppt/notesMasters/notesMaster1.xml" Id="R0d09dda6ddf74735"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3368d7c2b6ca4060" /><Relationship Type="http://schemas.openxmlformats.org/officeDocument/2006/relationships/notesMaster" Target="/ppt/notesMasters/notesMaster1.xml" Id="Rca66070df3af4709"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487b904668f242f0" /><Relationship Type="http://schemas.openxmlformats.org/officeDocument/2006/relationships/notesMaster" Target="/ppt/notesMasters/notesMaster1.xml" Id="Re4e11705a6d14db2"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568b60b8c3374643" /><Relationship Type="http://schemas.openxmlformats.org/officeDocument/2006/relationships/notesMaster" Target="/ppt/notesMasters/notesMaster1.xml" Id="R124c8a4c2cb7483a"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f8e9b8d6cf0a41fc" /><Relationship Type="http://schemas.openxmlformats.org/officeDocument/2006/relationships/notesMaster" Target="/ppt/notesMasters/notesMaster1.xml" Id="R612fca67f5a04a98"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6d4a90b815f74ffa" /><Relationship Type="http://schemas.openxmlformats.org/officeDocument/2006/relationships/notesMaster" Target="/ppt/notesMasters/notesMaster1.xml" Id="R68dacb90ae894a72"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ee25842316af4e38" /><Relationship Type="http://schemas.openxmlformats.org/officeDocument/2006/relationships/notesMaster" Target="/ppt/notesMasters/notesMaster1.xml" Id="R6680fdc332e84a70"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7212686350264f41" /><Relationship Type="http://schemas.openxmlformats.org/officeDocument/2006/relationships/notesMaster" Target="/ppt/notesMasters/notesMaster1.xml" Id="R8848fe69543248c5"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69693083f06b489f" /><Relationship Type="http://schemas.openxmlformats.org/officeDocument/2006/relationships/notesMaster" Target="/ppt/notesMasters/notesMaster1.xml" Id="R334c6a8a3c7540da"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3ce221f5f5004c6c" /><Relationship Type="http://schemas.openxmlformats.org/officeDocument/2006/relationships/notesMaster" Target="/ppt/notesMasters/notesMaster1.xml" Id="Rcfa208189f56465a"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983c8c7959aa4d37" /><Relationship Type="http://schemas.openxmlformats.org/officeDocument/2006/relationships/notesMaster" Target="/ppt/notesMasters/notesMaster1.xml" Id="R6cbb538a3c004608"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334e5a65ee3744d8" /><Relationship Type="http://schemas.openxmlformats.org/officeDocument/2006/relationships/notesMaster" Target="/ppt/notesMasters/notesMaster1.xml" Id="Rd52828d967894d69"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68bd48668ab944eb" /><Relationship Type="http://schemas.openxmlformats.org/officeDocument/2006/relationships/notesMaster" Target="/ppt/notesMasters/notesMaster1.xml" Id="R4ffd86ac78fd4603"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156c130a7f3446db" /><Relationship Type="http://schemas.openxmlformats.org/officeDocument/2006/relationships/notesMaster" Target="/ppt/notesMasters/notesMaster1.xml" Id="Rd8a74cc892d94198"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b0b98cfd22684680" /><Relationship Type="http://schemas.openxmlformats.org/officeDocument/2006/relationships/notesMaster" Target="/ppt/notesMasters/notesMaster1.xml" Id="Rd423154564f1497e"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6d23a6d30d1542ab" /><Relationship Type="http://schemas.openxmlformats.org/officeDocument/2006/relationships/notesMaster" Target="/ppt/notesMasters/notesMaster1.xml" Id="R68bcff40d4f8426c"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440040ba4e92465e" /><Relationship Type="http://schemas.openxmlformats.org/officeDocument/2006/relationships/notesMaster" Target="/ppt/notesMasters/notesMaster1.xml" Id="Rc1822caf347b4c87"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7e47b3c907b740e0" /><Relationship Type="http://schemas.openxmlformats.org/officeDocument/2006/relationships/notesMaster" Target="/ppt/notesMasters/notesMaster1.xml" Id="R8faa28507ea347f5"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79b6cd55a1d24368" /><Relationship Type="http://schemas.openxmlformats.org/officeDocument/2006/relationships/notesMaster" Target="/ppt/notesMasters/notesMaster1.xml" Id="R913da25056dd4a2a"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8cc851a9243d42f0" /><Relationship Type="http://schemas.openxmlformats.org/officeDocument/2006/relationships/notesMaster" Target="/ppt/notesMasters/notesMaster1.xml" Id="R5a296e2d9532440c"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63109ecf4839451c" /><Relationship Type="http://schemas.openxmlformats.org/officeDocument/2006/relationships/notesMaster" Target="/ppt/notesMasters/notesMaster1.xml" Id="Ra84bd73e3266496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AI projekt začína otázkou, ktorú dokáže pochopiť aj človek bez technických znalostí. Namiesto cieľa zaviesť inteligentného agenta napíšte, ktorá činnosť dnes zdržiava zákazníka alebo zamestnanca. Rozlišujte problém od jeho predpokladanej príčiny. Dlhé vybavenie objednávky môže spôsobovať chýbajúci formulár, nie pomalé písanie textu. Zlepšenie formulára preto môže predbehnúť nákup AI. Rozhodnutie o nástroji odložte, kým poznáte začiatok, koniec a zodpovedného človeka. Fiktívna stolárska firma dostáva neúplné dopyty. Napíšte problém ako merateľný výsledok: znížiť počet dopĺňajúcich telefonátov pri príprave nacenenia, nie automatizovať celý obchod.</a:t>
            </a:r>
          </a:p>
          <a:p xmlns:a="http://schemas.openxmlformats.org/drawingml/2006/main">
            <a:r>
              <a:t/>
            </a:r>
          </a:p>
          <a:p xmlns:a="http://schemas.openxmlformats.org/drawingml/2006/main">
            <a:r>
              <a:t>Praktická aktivita: Fiktívna stolárska firma dostáva neúplné dopyty. Napíšte problém ako merateľný výsledok: znížiť počet dopĺňajúcich telefonátov pri príprave nacenenia, nie automatizovať celý obchod.</a:t>
            </a:r>
          </a:p>
          <a:p xmlns:a="http://schemas.openxmlformats.org/drawingml/2006/main">
            <a:r>
              <a:t/>
            </a:r>
          </a:p>
          <a:p xmlns:a="http://schemas.openxmlformats.org/drawingml/2006/main">
            <a:r>
              <a:t>Zdroje (kontrola 2026-10-02):</a:t>
            </a:r>
          </a:p>
          <a:p xmlns:a="http://schemas.openxmlformats.org/drawingml/2006/main">
            <a:r>
              <a:t>https://learn.microsoft.com/en-us/training/paths/transform-your-business-with-microsoft-ai/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Procesná mapa nemusí byť technický diagram. Na papier zakreslite, kto dostane požiadavku, čo si overí, kde hľadá údaje a komu odovzdá výsledok. Pri každom kroku označte aktívny čas aj čakanie. AI môže skrátiť prípravu správy, ale nezrýchli schválenie, ktoré čaká dva dni v inboxe vedúceho. Rozhodovacie body sú osobitne dôležité: pri nich sa odlišujú pravidlá od odborného úsudku. Mapu potvrďte s človekom, ktorý prácu reálne vykonáva. Fiktívny autoservis: e-mail → doplnenie údajov vozidla → kontrola kapacity → návrh termínu → schválenie. Vyfarbite krok s najväčším čakaním a navrhnite jednu zmenu bez AI.</a:t>
            </a:r>
          </a:p>
          <a:p xmlns:a="http://schemas.openxmlformats.org/drawingml/2006/main">
            <a:r>
              <a:t/>
            </a:r>
          </a:p>
          <a:p xmlns:a="http://schemas.openxmlformats.org/drawingml/2006/main">
            <a:r>
              <a:t>Praktická aktivita: Fiktívny autoservis: e-mail → doplnenie údajov vozidla → kontrola kapacity → návrh termínu → schválenie. Vyfarbite krok s najväčším čakaním a navrhnite jednu zmenu bez AI.</a:t>
            </a:r>
          </a:p>
          <a:p xmlns:a="http://schemas.openxmlformats.org/drawingml/2006/main">
            <a:r>
              <a:t/>
            </a:r>
          </a:p>
          <a:p xmlns:a="http://schemas.openxmlformats.org/drawingml/2006/main">
            <a:r>
              <a:t>Zdroje (kontrola 2026-10-02):</a:t>
            </a:r>
          </a:p>
          <a:p xmlns:a="http://schemas.openxmlformats.org/drawingml/2006/main">
            <a:r>
              <a:t>https://learn.microsoft.com/en-us/training/paths/transform-your-business-with-microsoft-ai/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Jazykový model tvorí pravdepodobný text na základe zadania a dostupného kontextu. Bez pripojeného dôveryhodného zdroja nemusí vedieť, koľko máte zásob alebo aké pravidlo dnes platí. Aj dobre znejúca odpoveď môže obsahovať vymyslené číslo, zdroj či súvislosť. Manažér preto nekontroluje iba jazykovú úroveň, ale aj pôvod informácií. Oddelenie návrhu od dôkazu je základ pracovného používania AI. Pri neistote má systém vyžiadať podklad alebo odovzdať vec človeku. Fiktívna AI uvedie, že dodávateľ má certifikáciu, hoci v podklade nie je. Označte tvrdenie ako neoverené a určte, kto získa platný dokument od dodávateľa.</a:t>
            </a:r>
          </a:p>
          <a:p xmlns:a="http://schemas.openxmlformats.org/drawingml/2006/main">
            <a:r>
              <a:t/>
            </a:r>
          </a:p>
          <a:p xmlns:a="http://schemas.openxmlformats.org/drawingml/2006/main">
            <a:r>
              <a:t>Praktická aktivita: Fiktívna AI uvedie, že dodávateľ má certifikáciu, hoci v podklade nie je. Označte tvrdenie ako neoverené a určte, kto získa platný dokument od dodávateľa.</a:t>
            </a:r>
          </a:p>
          <a:p xmlns:a="http://schemas.openxmlformats.org/drawingml/2006/main">
            <a:r>
              <a:t/>
            </a:r>
          </a:p>
          <a:p xmlns:a="http://schemas.openxmlformats.org/drawingml/2006/main">
            <a:r>
              <a:t>Zdroje (kontrola 2026-10-02):</a:t>
            </a:r>
          </a:p>
          <a:p xmlns:a="http://schemas.openxmlformats.org/drawingml/2006/main">
            <a:r>
              <a:t>https://learn.microsoft.com/en-us/training/paths/transform-your-business-with-microsoft-ai/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Nie každá zlepšená činnosť potrebuje model. Šablóna pomôže pri opakujúcom sa texte, pravidlo spoľahlivo overí povinné pole a kalkulácia prepočíta súčet. Asistent pripravuje návrh pre človeka. Agent môže používať nástroje a vykonávať kroky podľa oprávnení, čím rastie riziko aj nárok na prevádzku. Rozhodujte podľa pracovnej potreby, nie podľa atraktívneho názvu. Lacnejšie deterministické riešenie je často vhodným prvým krokom. AI doplňte tam, kde treba pracovať s rôznorodým textom. Fiktívny objednávkový formulár neobsahuje telefón. Vyberte validáciu formulára; agent ani veľký model nie sú potrebné. Pri zhrnutí voľného opisu zákazníka už môže pomôcť asistent.</a:t>
            </a:r>
          </a:p>
          <a:p xmlns:a="http://schemas.openxmlformats.org/drawingml/2006/main">
            <a:r>
              <a:t/>
            </a:r>
          </a:p>
          <a:p xmlns:a="http://schemas.openxmlformats.org/drawingml/2006/main">
            <a:r>
              <a:t>Praktická aktivita: Fiktívny objednávkový formulár neobsahuje telefón. Vyberte validáciu formulára; agent ani veľký model nie sú potrebné. Pri zhrnutí voľného opisu zákazníka už môže pomôcť asistent.</a:t>
            </a:r>
          </a:p>
          <a:p xmlns:a="http://schemas.openxmlformats.org/drawingml/2006/main">
            <a:r>
              <a:t/>
            </a:r>
          </a:p>
          <a:p xmlns:a="http://schemas.openxmlformats.org/drawingml/2006/main">
            <a:r>
              <a:t>Zdroje (kontrola 2026-10-02):</a:t>
            </a:r>
          </a:p>
          <a:p xmlns:a="http://schemas.openxmlformats.org/drawingml/2006/main">
            <a:r>
              <a:t>https://learn.microsoft.com/en-us/training/paths/transform-your-business-with-microsoft-ai/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Register príležitostí chráni tím pred rozptýlením. Každý riadok má problém, používateľa, približný objem, dnešný postup, dostupnosť dát a následok nesprávneho výsledku. Odlišujte vlastné pozorovanie od odhadu kolegu. Neúplné údaje sú dôvodom na malé meranie, nie na vymyslený business case. Register sa pravidelne upravuje podľa skúseností a nových obmedzení. Rovnakú úlohu neopisujte pod tromi názvami, aby nevzniklo umelo veľké portfólio. Vlastník riadku musí vedieť príležitosť vysvetliť. Fiktívna účtovná kancelária má päť návrhov. Spojte tri varianty sumarizácie rovnakého inboxu do jedného prípadu a ku každému odhadu doplňte, kto ho poskytol.</a:t>
            </a:r>
          </a:p>
          <a:p xmlns:a="http://schemas.openxmlformats.org/drawingml/2006/main">
            <a:r>
              <a:t/>
            </a:r>
          </a:p>
          <a:p xmlns:a="http://schemas.openxmlformats.org/drawingml/2006/main">
            <a:r>
              <a:t>Praktická aktivita: Fiktívna účtovná kancelária má päť návrhov. Spojte tri varianty sumarizácie rovnakého inboxu do jedného prípadu a ku každému odhadu doplňte, kto ho poskytol.</a:t>
            </a:r>
          </a:p>
          <a:p xmlns:a="http://schemas.openxmlformats.org/drawingml/2006/main">
            <a:r>
              <a:t/>
            </a:r>
          </a:p>
          <a:p xmlns:a="http://schemas.openxmlformats.org/drawingml/2006/main">
            <a:r>
              <a:t>Zdroje (kontrola 2026-10-02):</a:t>
            </a:r>
          </a:p>
          <a:p xmlns:a="http://schemas.openxmlformats.org/drawingml/2006/main">
            <a:r>
              <a:t>https://learn.microsoft.com/en-us/training/paths/transform-your-business-with-microsoft-ai/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Na porovnávanie príležitostí použite rovnaké kritériá: veľkosť problému, dostupnosť podkladov, náročnosť, frekvenciu a následok chyby. Pred váženým skóre definujte tvrdé hranice. Automatické personálne alebo finančné rozhodnutie nie je vhodným pilotom len preto, že vyzerá ekonomicky zaujímavo. Pri porovnateľných možnostiach uprednostnite vratný proces s dobrými dátami. Skóre pomáha diskusii, ale nezbavuje manažéra zodpovednosti. Zaznamenajte aj nesúhlas a predpoklad, ktorý by zmenil výsledné poradie. Fiktívna firma porovnáva zhrnutie porady a automatické schvaľovanie úverov. Vyberte zhrnutie porady a vysvetlite, prečo nižšia teoretická hodnota môže znamenať lepší prvý pilot.</a:t>
            </a:r>
          </a:p>
          <a:p xmlns:a="http://schemas.openxmlformats.org/drawingml/2006/main">
            <a:r>
              <a:t/>
            </a:r>
          </a:p>
          <a:p xmlns:a="http://schemas.openxmlformats.org/drawingml/2006/main">
            <a:r>
              <a:t>Praktická aktivita: Fiktívna firma porovnáva zhrnutie porady a automatické schvaľovanie úverov. Vyberte zhrnutie porady a vysvetlite, prečo nižšia teoretická hodnota môže znamenať lepší prvý pilot.</a:t>
            </a:r>
          </a:p>
          <a:p xmlns:a="http://schemas.openxmlformats.org/drawingml/2006/main">
            <a:r>
              <a:t/>
            </a:r>
          </a:p>
          <a:p xmlns:a="http://schemas.openxmlformats.org/drawingml/2006/main">
            <a:r>
              <a:t>Zdroje (kontrola 2026-10-02):</a:t>
            </a:r>
          </a:p>
          <a:p xmlns:a="http://schemas.openxmlformats.org/drawingml/2006/main">
            <a:r>
              <a:t>https://learn.microsoft.com/en-us/training/paths/transform-your-business-with-microsoft-ai/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Hranica pilotu opisuje, čo systém smie spracovať, pripraviť a odoslať. Východiskom býva návrh bez externého účinku. Rozšírenie z konceptu správy na automatické odoslanie je novým rozhodnutím, nie drobným nastavením. Vymenujte vylúčené prípady, napríklad reklamácie s právnou hrozbou alebo objednávky nad limit. Presne určte, kam ide výnimka. Malý rozsah zjednodušuje spätnú väzbu, meranie aj návrat. Čitateľ hranice má vedieť povedať, či konkrétny prípad do pilotu patrí. Fiktívny pilot pripravuje odpovede na otázky o otváracích hodinách. Reklamácie, ceny na mieru a sľuby dodania odovzdáva vedúcemu; nič sám neodosiela zákazníkovi.</a:t>
            </a:r>
          </a:p>
          <a:p xmlns:a="http://schemas.openxmlformats.org/drawingml/2006/main">
            <a:r>
              <a:t/>
            </a:r>
          </a:p>
          <a:p xmlns:a="http://schemas.openxmlformats.org/drawingml/2006/main">
            <a:r>
              <a:t>Praktická aktivita: Fiktívny pilot pripravuje odpovede na otázky o otváracích hodinách. Reklamácie, ceny na mieru a sľuby dodania odovzdáva vedúcemu; nič sám neodosiela zákazníkovi.</a:t>
            </a:r>
          </a:p>
          <a:p xmlns:a="http://schemas.openxmlformats.org/drawingml/2006/main">
            <a:r>
              <a:t/>
            </a:r>
          </a:p>
          <a:p xmlns:a="http://schemas.openxmlformats.org/drawingml/2006/main">
            <a:r>
              <a:t>Zdroje (kontrola 2026-10-02):</a:t>
            </a:r>
          </a:p>
          <a:p xmlns:a="http://schemas.openxmlformats.org/drawingml/2006/main">
            <a:r>
              <a:t>https://learn.microsoft.com/en-us/training/paths/transform-your-business-with-microsoft-ai/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Veľký súbor dát môže byť menej užitočný než malý schválený cenník. Pre pilot potrebujete vedieť, kto údaje vlastní, či ich možno použiť a ktorá verzia je platná. Rovnaké pole môže v dvoch oddeleniach znamenať odlišnú vec. Tieto rozdiely treba vyriešiť pred modelom. Zaznamenajte chýbajúce hodnoty a nepovažujte prázdne pole automaticky za nulu. Ak prístup k údajom nie je oprávnený, projekt sa zastaví alebo prejde na fiktívnu vzorku. Súhlas manažéra nenahrádza potrebné právne posúdenie. Fiktívne dva exporty uvádzajú obrat s DPH a bez DPH. Zjednoťte definíciu pred porovnaním; model nemá hádať, ktorá verzia je správnym manažérskym ukazovateľom.</a:t>
            </a:r>
          </a:p>
          <a:p xmlns:a="http://schemas.openxmlformats.org/drawingml/2006/main">
            <a:r>
              <a:t/>
            </a:r>
          </a:p>
          <a:p xmlns:a="http://schemas.openxmlformats.org/drawingml/2006/main">
            <a:r>
              <a:t>Praktická aktivita: Fiktívne dva exporty uvádzajú obrat s DPH a bez DPH. Zjednoťte definíciu pred porovnaním; model nemá hádať, ktorá verzia je správnym manažérskym ukazovateľom.</a:t>
            </a:r>
          </a:p>
          <a:p xmlns:a="http://schemas.openxmlformats.org/drawingml/2006/main">
            <a:r>
              <a:t/>
            </a:r>
          </a:p>
          <a:p xmlns:a="http://schemas.openxmlformats.org/drawingml/2006/main">
            <a:r>
              <a:t>Zdroje (kontrola 2026-10-02):</a:t>
            </a:r>
          </a:p>
          <a:p xmlns:a="http://schemas.openxmlformats.org/drawingml/2006/main">
            <a:r>
              <a:t>https://learn.microsoft.com/en-us/training/paths/transform-your-business-with-microsoft-ai/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Pilotná hypotéza sa dá overiť na meranej vzorke. Má povedať, aký výsledok očakávate, pri akej kvalite a za aký celkový náklad. Nejde o marketingový sľub. Napríklad kratšia príprava ponuky má význam len vtedy, ak nezvýši počet opráv alebo nesprávnych sľubov. Vopred určte, čo by hypotézu vyvrátilo. Pomáha to vyhnúť sa posúvaniu cieľa po zistení výsledkov. Úspešný pilot môže potvrdiť, že riešenie zatiaľ nie je vhodné na rozšírenie. Fiktívny cieľ: skrátiť prípravu prehľadu aspoň o štvrtinu pri rovnakej úplnosti. Ak kontrola chýb zaberie viac času než pôvodná práca, hypotézu nepovažujte za potvrdenú.</a:t>
            </a:r>
          </a:p>
          <a:p xmlns:a="http://schemas.openxmlformats.org/drawingml/2006/main">
            <a:r>
              <a:t/>
            </a:r>
          </a:p>
          <a:p xmlns:a="http://schemas.openxmlformats.org/drawingml/2006/main">
            <a:r>
              <a:t>Praktická aktivita: Fiktívny cieľ: skrátiť prípravu prehľadu aspoň o štvrtinu pri rovnakej úplnosti. Ak kontrola chýb zaberie viac času než pôvodná práca, hypotézu nepovažujte za potvrdenú.</a:t>
            </a:r>
          </a:p>
          <a:p xmlns:a="http://schemas.openxmlformats.org/drawingml/2006/main">
            <a:r>
              <a:t/>
            </a:r>
          </a:p>
          <a:p xmlns:a="http://schemas.openxmlformats.org/drawingml/2006/main">
            <a:r>
              <a:t>Zdroje (kontrola 2026-10-02):</a:t>
            </a:r>
          </a:p>
          <a:p xmlns:a="http://schemas.openxmlformats.org/drawingml/2006/main">
            <a:r>
              <a:t>https://learn.microsoft.com/en-us/training/paths/transform-your-business-with-microsoft-ai/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Jednostranové zadanie umožní zamestnancovi, dodávateľovi aj manažérovi pracovať na rovnakom cieli. Nezapisujte iba názov nástroja. Uveďte dnešný problém, povolené prípady, zodpovednosti, dátové zdroje, kvalitatívny prah a rozpočtový strop. Samostatne označte rozhodnutia, ktoré zostávajú človeku. Plán zastavenia má mať konkrétneho vykonávateľa a ručný náhradný postup. Zadanie je živý dokument s verziou. Zmenu rozsahu schváľte skôr, než sa začne používať, aby neprekročila pôvodné oprávnenie. Úloha: vytvorte fiktívny projektový list pre sumarizáciu servisných požiadaviek. Iný účastník musí bez vysvetľovania určiť vlastníka, zakázaný krok a podmienku zastavenia.</a:t>
            </a:r>
          </a:p>
          <a:p xmlns:a="http://schemas.openxmlformats.org/drawingml/2006/main">
            <a:r>
              <a:t/>
            </a:r>
          </a:p>
          <a:p xmlns:a="http://schemas.openxmlformats.org/drawingml/2006/main">
            <a:r>
              <a:t>Praktická aktivita: Úloha: vytvorte fiktívny projektový list pre sumarizáciu servisných požiadaviek. Iný účastník musí bez vysvetľovania určiť vlastníka, zakázaný krok a podmienku zastavenia.</a:t>
            </a:r>
          </a:p>
          <a:p xmlns:a="http://schemas.openxmlformats.org/drawingml/2006/main">
            <a:r>
              <a:t/>
            </a:r>
          </a:p>
          <a:p xmlns:a="http://schemas.openxmlformats.org/drawingml/2006/main">
            <a:r>
              <a:t>Zdroje (kontrola 2026-10-02):</a:t>
            </a:r>
          </a:p>
          <a:p xmlns:a="http://schemas.openxmlformats.org/drawingml/2006/main">
            <a:r>
              <a:t>https://learn.microsoft.com/en-us/training/paths/transform-your-business-with-microsoft-ai/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Zodpovednosť za hodnotu nemožno preniesť iba na IT. Vlastník procesu pozná zákazníka, kvalitu a výnimky. Technický správca rozumie prístupom, integráciám a incidentom. Schvaľovateľ musí mať právo posúdiť konkrétny výstup, napríklad cenu alebo účtovné zaradenie. Jedna osoba môže mať viac rolí, ale roly majú zostať viditeľné. Ak nie je určený nikto pre riešenie výnimiek, systém nie je pripravený na prevádzku. Zodpovednosti kontrolujte aj počas dovolenky alebo pri odchode pracovníka. Fiktívna malá firma má externého IT správcu. Za správnosť obchodnej ponuky zodpovedá obchodný vedúci; IT správca zabezpečuje prístupy a obnovu, nie schválenie obchodných podmienok.</a:t>
            </a:r>
          </a:p>
          <a:p xmlns:a="http://schemas.openxmlformats.org/drawingml/2006/main">
            <a:r>
              <a:t/>
            </a:r>
          </a:p>
          <a:p xmlns:a="http://schemas.openxmlformats.org/drawingml/2006/main">
            <a:r>
              <a:t>Praktická aktivita: Fiktívna malá firma má externého IT správcu. Za správnosť obchodnej ponuky zodpovedá obchodný vedúci; IT správca zabezpečuje prístupy a obnovu, nie schválenie obchodných podmienok.</a:t>
            </a:r>
          </a:p>
          <a:p xmlns:a="http://schemas.openxmlformats.org/drawingml/2006/main">
            <a:r>
              <a:t/>
            </a:r>
          </a:p>
          <a:p xmlns:a="http://schemas.openxmlformats.org/drawingml/2006/main">
            <a:r>
              <a:t>Zdroje (kontrola 2026-10-02):</a:t>
            </a:r>
          </a:p>
          <a:p xmlns:a="http://schemas.openxmlformats.org/drawingml/2006/main">
            <a:r>
              <a:t>https://commission.europa.eu/law/law-topic/data-protection/data-protection-explained_en</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AI šampión je praktický sprievodca v tíme. Pomáha vysvetliť schválené použitia, ukazuje príklady a zbiera opakované problémy. Neznamená to automaticky administrátorské oprávnenie ani kvalifikáciu na právne či finančné rozhodnutia. Manažér má šampiónovi vyhradiť priestor a jasnú cestu eskalácie. Sledujte aj to, či pomoc nie je závislá od jedinej osoby. Dobrý šampión dokumentuje postup tak, aby ho zvládol ďalší kolega. Spätná väzba má viesť k úprave systému, nie k obviňovaniu používateľa. Fiktívna recepčná pomáha kolegom pripraviť zápis porady. Keď AI navrhne spornú právnu odpoveď, šampión ju odovzdá odborníkovi namiesto vlastného schválenia.</a:t>
            </a:r>
          </a:p>
          <a:p xmlns:a="http://schemas.openxmlformats.org/drawingml/2006/main">
            <a:r>
              <a:t/>
            </a:r>
          </a:p>
          <a:p xmlns:a="http://schemas.openxmlformats.org/drawingml/2006/main">
            <a:r>
              <a:t>Praktická aktivita: Fiktívna recepčná pomáha kolegom pripraviť zápis porady. Keď AI navrhne spornú právnu odpoveď, šampión ju odovzdá odborníkovi namiesto vlastného schválenia.</a:t>
            </a:r>
          </a:p>
          <a:p xmlns:a="http://schemas.openxmlformats.org/drawingml/2006/main">
            <a:r>
              <a:t/>
            </a:r>
          </a:p>
          <a:p xmlns:a="http://schemas.openxmlformats.org/drawingml/2006/main">
            <a:r>
              <a:t>Zdroje (kontrola 2026-10-02):</a:t>
            </a:r>
          </a:p>
          <a:p xmlns:a="http://schemas.openxmlformats.org/drawingml/2006/main">
            <a:r>
              <a:t>https://commission.europa.eu/law/law-topic/data-protection/data-protection-explained_en</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Firemné pravidlá majú byť použiteľné v bežnom pracovnom dni. Namiesto neurčitého používajte AI zodpovedne napíšte konkrétne povolené úlohy, schválené nástroje a zakázané údaje. Zamestnanec musí vedieť, koho sa opýta pri hraničnom prípade. Dlhý dokument môže dopĺňať krátka karta s príkladmi. V pravidlách odlíšte interný koncept od externého odoslania. Zmenu nástroja alebo dátových podmienok posúďte znova. Praktické pravidlo sa dá otestovať otázkou, čo má človek urobiť v konkrétnej situácii. Fiktívne pravidlo: verejné FAQ možno použiť; rodné čísla a heslá nie. Pred odoslaním zákazníkovi pracovník overí ceny, termíny a kontaktné údaje podľa platných podkladov.</a:t>
            </a:r>
          </a:p>
          <a:p xmlns:a="http://schemas.openxmlformats.org/drawingml/2006/main">
            <a:r>
              <a:t/>
            </a:r>
          </a:p>
          <a:p xmlns:a="http://schemas.openxmlformats.org/drawingml/2006/main">
            <a:r>
              <a:t>Praktická aktivita: Fiktívne pravidlo: verejné FAQ možno použiť; rodné čísla a heslá nie. Pred odoslaním zákazníkovi pracovník overí ceny, termíny a kontaktné údaje podľa platných podkladov.</a:t>
            </a:r>
          </a:p>
          <a:p xmlns:a="http://schemas.openxmlformats.org/drawingml/2006/main">
            <a:r>
              <a:t/>
            </a:r>
          </a:p>
          <a:p xmlns:a="http://schemas.openxmlformats.org/drawingml/2006/main">
            <a:r>
              <a:t>Zdroje (kontrola 2026-10-02):</a:t>
            </a:r>
          </a:p>
          <a:p xmlns:a="http://schemas.openxmlformats.org/drawingml/2006/main">
            <a:r>
              <a:t>https://commission.europa.eu/law/law-topic/data-protection/data-protection-explained_en</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Schválenie značky nástroja nestačí, pretože osobný a firemný účet môžu mať odlišné podmienky. Register nástrojov uvádza verziu alebo službu, účel, povolené dáta, vlastníka a dátum kontroly podmienok. Ochranu údajov posudzujte s príslušným odborníkom; marketingová veta o bezpečnosti nie je zmluva. Myslite aj na rozšírenia prehliadača a automatizačné konektory. Zamestnanci majú jednoduchú alternatívu, ak nástroj nie je schválený. Register nesmie obsahovať heslá alebo API kľúče. Fiktívna firma povoľuje firemný účet pre verejné texty. Nový bezplatný doplnok s prístupom k celému inboxu do schválenia nepoužíva, aj keď sľubuje rýchlejšiu prácu.</a:t>
            </a:r>
          </a:p>
          <a:p xmlns:a="http://schemas.openxmlformats.org/drawingml/2006/main">
            <a:r>
              <a:t/>
            </a:r>
          </a:p>
          <a:p xmlns:a="http://schemas.openxmlformats.org/drawingml/2006/main">
            <a:r>
              <a:t>Praktická aktivita: Fiktívna firma povoľuje firemný účet pre verejné texty. Nový bezplatný doplnok s prístupom k celému inboxu do schválenia nepoužíva, aj keď sľubuje rýchlejšiu prácu.</a:t>
            </a:r>
          </a:p>
          <a:p xmlns:a="http://schemas.openxmlformats.org/drawingml/2006/main">
            <a:r>
              <a:t/>
            </a:r>
          </a:p>
          <a:p xmlns:a="http://schemas.openxmlformats.org/drawingml/2006/main">
            <a:r>
              <a:t>Zdroje (kontrola 2026-10-02):</a:t>
            </a:r>
          </a:p>
          <a:p xmlns:a="http://schemas.openxmlformats.org/drawingml/2006/main">
            <a:r>
              <a:t>https://commission.europa.eu/law/law-topic/data-protection/data-protection-explained_en</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Dátová minimalizácia znamená poskytnúť iba to, čo je nevyhnutné pre konkrétnu úlohu. Pri príprave štruktúry ponuky často netreba skutočné meno ani telefón. Nahradenie mena kódom môže zostať pseudonymizáciou, najmä ak existuje prevodná tabuľka alebo identifikujúci opis. Anonymitu neposudzujte len podľa odstránenia mien. Pri prvom skúšaní používajte fiktívne podklady. Keď pilot vyžaduje skutočné údaje, overte oprávnenie, podmienky služby a prístupové hranice. Aj export výsledku môže obsahovať citlivý obsah. Fiktívny test pracuje s Klientom A a vymyslenou objednávkou. Pred reálnym pilotom pracovník odstráni aj unikátny opis prípadu, ktorý by mohol identifikovať zákazníka.</a:t>
            </a:r>
          </a:p>
          <a:p xmlns:a="http://schemas.openxmlformats.org/drawingml/2006/main">
            <a:r>
              <a:t/>
            </a:r>
          </a:p>
          <a:p xmlns:a="http://schemas.openxmlformats.org/drawingml/2006/main">
            <a:r>
              <a:t>Praktická aktivita: Fiktívny test pracuje s Klientom A a vymyslenou objednávkou. Pred reálnym pilotom pracovník odstráni aj unikátny opis prípadu, ktorý by mohol identifikovať zákazníka.</a:t>
            </a:r>
          </a:p>
          <a:p xmlns:a="http://schemas.openxmlformats.org/drawingml/2006/main">
            <a:r>
              <a:t/>
            </a:r>
          </a:p>
          <a:p xmlns:a="http://schemas.openxmlformats.org/drawingml/2006/main">
            <a:r>
              <a:t>Zdroje (kontrola 2026-10-02):</a:t>
            </a:r>
          </a:p>
          <a:p xmlns:a="http://schemas.openxmlformats.org/drawingml/2006/main">
            <a:r>
              <a:t>https://commission.europa.eu/law/law-topic/data-protection/data-protection-explained_en</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Zamestnanci môžu AI vnímať ako hrozbu, ďalšiu povinnosť alebo užitočnú podporu. Komunikujte konkrétny pracovný problém a skúšobný rozsah, nie všeobecné nahrádzanie ľudí. Pozvite používateľov, aby pomenovali výnimky a skryté náklady. Ak AI skráti písanie, ale zvýši kontrolu, treba to priznať. Sledujte aj zrozumiteľnosť a pracovnú záťaž, nielen počet výstupov. Bezpečné nahlásenie chyby je dôležitejšie než predstierané nadšenie. Rozvoj schopností má byť súčasťou projektu, nie úlohou navyše bez podpory. Fiktívny skladník upozorní, že nové zhrnutia pletú kódy tovaru. Vedúci ho zapojí do kontrolnej vzorky a upraví pravidlá, namiesto požiadavky dôverovať systému.</a:t>
            </a:r>
          </a:p>
          <a:p xmlns:a="http://schemas.openxmlformats.org/drawingml/2006/main">
            <a:r>
              <a:t/>
            </a:r>
          </a:p>
          <a:p xmlns:a="http://schemas.openxmlformats.org/drawingml/2006/main">
            <a:r>
              <a:t>Praktická aktivita: Fiktívny skladník upozorní, že nové zhrnutia pletú kódy tovaru. Vedúci ho zapojí do kontrolnej vzorky a upraví pravidlá, namiesto požiadavky dôverovať systému.</a:t>
            </a:r>
          </a:p>
          <a:p xmlns:a="http://schemas.openxmlformats.org/drawingml/2006/main">
            <a:r>
              <a:t/>
            </a:r>
          </a:p>
          <a:p xmlns:a="http://schemas.openxmlformats.org/drawingml/2006/main">
            <a:r>
              <a:t>Zdroje (kontrola 2026-10-02):</a:t>
            </a:r>
          </a:p>
          <a:p xmlns:a="http://schemas.openxmlformats.org/drawingml/2006/main">
            <a:r>
              <a:t>https://commission.europa.eu/law/law-topic/data-protection/data-protection-explained_en</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Jedno školenie pre všetkých nemusí pokryť skutočné riziká. Používateľ potrebuje rozpoznať chybu vo svojej práci a vedieť ju eskalovať. Manažér musí rozumieť nákladom, hraniciam a meraniu. Správca potrebuje bezpečnú konfiguráciu a prevádzkový postup. Vytvorte maticu rolí, nástrojov a kritických situácií. Overenie znalostí má zahŕňať praktický prípad, nie iba definície. Absolvovanie interného kurzu samo osebe nepreukazuje právny súlad ani odbornú kvalifikáciu. Pri zmene procesu sa mení aj potrebné učenie. Úloha: pre fiktívnu kanceláriu rozdeľte tréning medzi recepciu, majiteľa a IT správcu. Každému priraďte jednu situáciu, v ktorej musí systém zastaviť alebo odovzdať.</a:t>
            </a:r>
          </a:p>
          <a:p xmlns:a="http://schemas.openxmlformats.org/drawingml/2006/main">
            <a:r>
              <a:t/>
            </a:r>
          </a:p>
          <a:p xmlns:a="http://schemas.openxmlformats.org/drawingml/2006/main">
            <a:r>
              <a:t>Praktická aktivita: Úloha: pre fiktívnu kanceláriu rozdeľte tréning medzi recepciu, majiteľa a IT správcu. Každému priraďte jednu situáciu, v ktorej musí systém zastaviť alebo odovzdať.</a:t>
            </a:r>
          </a:p>
          <a:p xmlns:a="http://schemas.openxmlformats.org/drawingml/2006/main">
            <a:r>
              <a:t/>
            </a:r>
          </a:p>
          <a:p xmlns:a="http://schemas.openxmlformats.org/drawingml/2006/main">
            <a:r>
              <a:t>Zdroje (kontrola 2026-10-02):</a:t>
            </a:r>
          </a:p>
          <a:p xmlns:a="http://schemas.openxmlformats.org/drawingml/2006/main">
            <a:r>
              <a:t>https://commission.europa.eu/law/law-topic/data-protection/data-protection-explained_en</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Veta skontroluje človek nie je dostatočnou kontrolou. Kontrolór potrebuje originálny podklad, zoznam povinných overení a čas na posúdenie. Musí vedieť výsledok odmietnuť bez tlaku na automatické potvrdzovanie. Pri drahých alebo právne citlivých úkonoch je dôležitá odborná kompetencia. Rozhranie má ukázať neistoty, nie ich skryť v poznámke. Zaznamenajte schválenie primerane riziku a bez zbytočných osobných údajov. Ak je objem výstupov väčší než kapacita kontrolórov, znížte automatizáciu alebo pozastavte prevádzku. Fiktívny vedúci schvaľuje ponuku. Pred tlačidlom vidí zdroj ceny, platnosť cenníka a zvýraznené chýbajúce údaje; neoverenú položku musí vrátiť na doplnenie.</a:t>
            </a:r>
          </a:p>
          <a:p xmlns:a="http://schemas.openxmlformats.org/drawingml/2006/main">
            <a:r>
              <a:t/>
            </a:r>
          </a:p>
          <a:p xmlns:a="http://schemas.openxmlformats.org/drawingml/2006/main">
            <a:r>
              <a:t>Praktická aktivita: Fiktívny vedúci schvaľuje ponuku. Pred tlačidlom vidí zdroj ceny, platnosť cenníka a zvýraznené chýbajúce údaje; neoverenú položku musí vrátiť na doplnenie.</a:t>
            </a:r>
          </a:p>
          <a:p xmlns:a="http://schemas.openxmlformats.org/drawingml/2006/main">
            <a:r>
              <a:t/>
            </a:r>
          </a:p>
          <a:p xmlns:a="http://schemas.openxmlformats.org/drawingml/2006/main">
            <a:r>
              <a:t>Zdroje (kontrola 2026-10-02):</a:t>
            </a:r>
          </a:p>
          <a:p xmlns:a="http://schemas.openxmlformats.org/drawingml/2006/main">
            <a:r>
              <a:t>https://commission.europa.eu/law/law-topic/data-protection/data-protection-explained_en</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Komentár AI je zlá nepomôže oprave. Záznam obsahuje anonymizovaný vstup, očakávané správanie, skutočný výsledok, závažnosť a verziu systému. Označte, či chýbal zdroj, zlyhala validácia alebo model nesprávne interpretoval podklad. Neposielajte citlivý príklad do verejného kanála podpory. Po oprave zopakujte aj podobné prípady, aby nevznikla regresia. Zjednodušený formulár na nahlásenie chyby šetrí prácu používateľom a umožní porovnávať výsledky. Vlastník procesu rozhodne o priorite podľa následku, nie hlučnosti sťažnosti. Fiktívne AI vynechalo jednu úlohu zo zápisu. Uveďte príslušný úsek podkladu, požadovanú úlohu, verziu a dopad; potom pridajte prípad do regresnej sady.</a:t>
            </a:r>
          </a:p>
          <a:p xmlns:a="http://schemas.openxmlformats.org/drawingml/2006/main">
            <a:r>
              <a:t/>
            </a:r>
          </a:p>
          <a:p xmlns:a="http://schemas.openxmlformats.org/drawingml/2006/main">
            <a:r>
              <a:t>Praktická aktivita: Fiktívne AI vynechalo jednu úlohu zo zápisu. Uveďte príslušný úsek podkladu, požadovanú úlohu, verziu a dopad; potom pridajte prípad do regresnej sady.</a:t>
            </a:r>
          </a:p>
          <a:p xmlns:a="http://schemas.openxmlformats.org/drawingml/2006/main">
            <a:r>
              <a:t/>
            </a:r>
          </a:p>
          <a:p xmlns:a="http://schemas.openxmlformats.org/drawingml/2006/main">
            <a:r>
              <a:t>Zdroje (kontrola 2026-10-02):</a:t>
            </a:r>
          </a:p>
          <a:p xmlns:a="http://schemas.openxmlformats.org/drawingml/2006/main">
            <a:r>
              <a:t>https://commission.europa.eu/law/law-topic/data-protection/data-protection-explained_en</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Tímová dohoda spája nástroj, pracovný postup a zodpovednosť. Má obsahovať príklady toho, čo možno skúsiť samostatne, čo treba schváliť a čo je mimo rozsahu. Dôležitá je aj dostupnosť náhradného človeka a ručného postupu. Dohodu vyskúšajte na modelových situáciách, napríklad pri nesprávnej cene alebo citlivej prílohe. Ak kolegovia interpretujú pravidlo odlišne, upravte ho. Nehodnoťte úspech počtom strán politiky. Hodnoťte, či ľudia dokážu bezpečne pokračovať, zastaviť alebo požiadať o pomoc. Úloha: vytvorte fiktívnu kartu pravidiel pre päť používateľov. Každý má vedieť odpovedať, čo urobí pri osobnom údaji, chýbajúcom zdroji a externom odoslaní.</a:t>
            </a:r>
          </a:p>
          <a:p xmlns:a="http://schemas.openxmlformats.org/drawingml/2006/main">
            <a:r>
              <a:t/>
            </a:r>
          </a:p>
          <a:p xmlns:a="http://schemas.openxmlformats.org/drawingml/2006/main">
            <a:r>
              <a:t>Praktická aktivita: Úloha: vytvorte fiktívnu kartu pravidiel pre päť používateľov. Každý má vedieť odpovedať, čo urobí pri osobnom údaji, chýbajúcom zdroji a externom odoslaní.</a:t>
            </a:r>
          </a:p>
          <a:p xmlns:a="http://schemas.openxmlformats.org/drawingml/2006/main">
            <a:r>
              <a:t/>
            </a:r>
          </a:p>
          <a:p xmlns:a="http://schemas.openxmlformats.org/drawingml/2006/main">
            <a:r>
              <a:t>Zdroje (kontrola 2026-10-02):</a:t>
            </a:r>
          </a:p>
          <a:p xmlns:a="http://schemas.openxmlformats.org/drawingml/2006/main">
            <a:r>
              <a:t>https://commission.europa.eu/law/law-topic/data-protection/data-protection-explained_en</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Bez východiskového merania neviete povedať, či zmena pomohla. Zbierajte čas prípravy, kontroly a opráv pri porovnateľných prípadoch. Jedna rýchla ukážka nie je základňou pre celú firmu. Označte jednoduché a zložité prípady a merajte aj ich pomer. Nevynechávajte čas vysvetlenia zadania, hľadania podkladu alebo opravovania výsledku. Uveďte, kto meral a ako. Ak máte len odhad, nazvite ho odhadom. Meranie môže odhaliť, že problémom je nejasný postup, ktorý sa oplatí opraviť ešte pred AI. Fiktívna kancelária zmeria pätnásť prehľadov. Pri každom zapíše prípravu aj opravy a označí náročnosť; výsledok jedného skúseného kolegu neprenesie automaticky na všetkých.</a:t>
            </a:r>
          </a:p>
          <a:p xmlns:a="http://schemas.openxmlformats.org/drawingml/2006/main">
            <a:r>
              <a:t/>
            </a:r>
          </a:p>
          <a:p xmlns:a="http://schemas.openxmlformats.org/drawingml/2006/main">
            <a:r>
              <a:t>Praktická aktivita: Fiktívna kancelária zmeria pätnásť prehľadov. Pri každom zapíše prípravu aj opravy a označí náročnosť; výsledok jedného skúseného kolegu neprenesie automaticky na všetkých.</a:t>
            </a:r>
          </a:p>
          <a:p xmlns:a="http://schemas.openxmlformats.org/drawingml/2006/main">
            <a:r>
              <a:t/>
            </a:r>
          </a:p>
          <a:p xmlns:a="http://schemas.openxmlformats.org/drawingml/2006/main">
            <a:r>
              <a:t>Zdroje (kontrola 2026-10-02):</a:t>
            </a:r>
          </a:p>
          <a:p xmlns:a="http://schemas.openxmlformats.org/drawingml/2006/main">
            <a:r>
              <a:t>https://learn.microsoft.com/en-us/training/paths/transform-your-business-with-microsoft-ai/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Keď pracovník ušetrí hodinu, firma automaticky neušetrí hodinu mzdy v hotovosti. Môže zvládnuť viac práce, zlepšiť reakciu alebo znížiť nadčasy. Hotovostná úspora vzniká až pri skutočne zníženom výdavku, napríklad menšom externom účte. Hodnotu kapacity môžete orientačne vyjadriť sadzbou, ale označte ju správne. Nepripočítajte rovnaký prínos dvakrát ako kapacitu aj úsporu. Pri výnose odlišujte tržbu od marže. Ekonomický podklad má ukázať predpoklady, nie iba pôsobivý výsledok. Fiktívnych desať uvoľnených hodín pri internej sadzbe 20 € predstavuje 200 € hodnoty kapacity. Ak mzdy zostávajú rovnaké, neoznačujte 200 € za hotovostnú úsporu.</a:t>
            </a:r>
          </a:p>
          <a:p xmlns:a="http://schemas.openxmlformats.org/drawingml/2006/main">
            <a:r>
              <a:t/>
            </a:r>
          </a:p>
          <a:p xmlns:a="http://schemas.openxmlformats.org/drawingml/2006/main">
            <a:r>
              <a:t>Praktická aktivita: Fiktívnych desať uvoľnených hodín pri internej sadzbe 20 € predstavuje 200 € hodnoty kapacity. Ak mzdy zostávajú rovnaké, neoznačujte 200 € za hotovostnú úsporu.</a:t>
            </a:r>
          </a:p>
          <a:p xmlns:a="http://schemas.openxmlformats.org/drawingml/2006/main">
            <a:r>
              <a:t/>
            </a:r>
          </a:p>
          <a:p xmlns:a="http://schemas.openxmlformats.org/drawingml/2006/main">
            <a:r>
              <a:t>Zdroje (kontrola 2026-10-02):</a:t>
            </a:r>
          </a:p>
          <a:p xmlns:a="http://schemas.openxmlformats.org/drawingml/2006/main">
            <a:r>
              <a:t>https://learn.microsoft.com/en-us/training/paths/transform-your-business-with-microsoft-ai/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Cena predplatného je ľahko viditeľná, no nevystihuje celkové náklady. Pripočítajte nastavenie, školenie, dátové zdroje, integráciu, odbornú kontrolu, opravy a prevádzku. Jednorazové a opakované položky uvádzajte zvlášť. Náklad môže rásť s objemom alebo s počtom používateľov. Zaznamenajte aj prenos dát pri zmene dodávateľa a možnú závislosť od jedného správcu. Pri prvom business case používajte rozpätie a neisté položky označte. Rozpočtový strop musí zahŕňať celú skúšku, nie len modelové volania. Fiktívny nástroj stojí 30 € mesačne, ale potrebuje tri hodiny kontroly. Pri internej sadzbe 20 € je opakovaný plánovací náklad aspoň 90 €, pred ďalšími položkami.</a:t>
            </a:r>
          </a:p>
          <a:p xmlns:a="http://schemas.openxmlformats.org/drawingml/2006/main">
            <a:r>
              <a:t/>
            </a:r>
          </a:p>
          <a:p xmlns:a="http://schemas.openxmlformats.org/drawingml/2006/main">
            <a:r>
              <a:t>Praktická aktivita: Fiktívny nástroj stojí 30 € mesačne, ale potrebuje tri hodiny kontroly. Pri internej sadzbe 20 € je opakovaný plánovací náklad aspoň 90 €, pred ďalšími položkami.</a:t>
            </a:r>
          </a:p>
          <a:p xmlns:a="http://schemas.openxmlformats.org/drawingml/2006/main">
            <a:r>
              <a:t/>
            </a:r>
          </a:p>
          <a:p xmlns:a="http://schemas.openxmlformats.org/drawingml/2006/main">
            <a:r>
              <a:t>Zdroje (kontrola 2026-10-02):</a:t>
            </a:r>
          </a:p>
          <a:p xmlns:a="http://schemas.openxmlformats.org/drawingml/2006/main">
            <a:r>
              <a:t>https://learn.microsoft.com/en-us/training/paths/transform-your-business-with-microsoft-ai/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Jeden presný odhad často skrýva viac neistoty než tri jasne opísané scenáre. Konzervatívny scenár ráta s nižším využitím a väčšou kontrolou. Základný scenár vychádza z pilotných dát, nie želania. Nepriaznivý scenár ukáže dopad chýb, podpory alebo vyššej ceny. Nepoužívajte scenáre na zakrytie chýbajúcej základne. Každý predpoklad má vlastníka a spôsob overenia. Rozhodnutie o investícii patrí oprávnenému človeku; AI môže pripravovať výpočet a komentár, ale nesmie samostatne schvaľovať výdavok. Fiktívny report počíta s 40, 70 a 90 spracovanými prípadmi. Pri každom scenári zmeňte aj kontrolný čas, nie iba počet prípadov, a určte bod zastavenia.</a:t>
            </a:r>
          </a:p>
          <a:p xmlns:a="http://schemas.openxmlformats.org/drawingml/2006/main">
            <a:r>
              <a:t/>
            </a:r>
          </a:p>
          <a:p xmlns:a="http://schemas.openxmlformats.org/drawingml/2006/main">
            <a:r>
              <a:t>Praktická aktivita: Fiktívny report počíta s 40, 70 a 90 spracovanými prípadmi. Pri každom scenári zmeňte aj kontrolný čas, nie iba počet prípadov, a určte bod zastavenia.</a:t>
            </a:r>
          </a:p>
          <a:p xmlns:a="http://schemas.openxmlformats.org/drawingml/2006/main">
            <a:r>
              <a:t/>
            </a:r>
          </a:p>
          <a:p xmlns:a="http://schemas.openxmlformats.org/drawingml/2006/main">
            <a:r>
              <a:t>Zdroje (kontrola 2026-10-02):</a:t>
            </a:r>
          </a:p>
          <a:p xmlns:a="http://schemas.openxmlformats.org/drawingml/2006/main">
            <a:r>
              <a:t>https://learn.microsoft.com/en-us/training/paths/transform-your-business-with-microsoft-ai/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ROI porovnáva prínos po odpočítaní nákladov s vloženým nákladom. Najprv zvoľte obdobie a definujte, čo považujete za prínos. Pracujte s rovnakými jednotkami. Časovú kapacitu, hotovosť a dodatočnú maržu vykážte oddelene, aby čitateľ videl interpretáciu. Pri nulovom náklade sa pomer nedá použiť bežným spôsobom; nevytvárajte nekonečný marketingový výsledok. Investičné rozhodnutie musí zohľadniť aj riziko a neistotu. Negatívny alebo nepresvedčivý výsledok je dôvodom na úpravu, nie prepis vstupov. Fiktívny pilot stojí 500 € a má doložený peňažný prínos 400 €. Jednoduchý čistý pomer je −20 %. Uveďte ho bez pridania nedoloženej tržby.</a:t>
            </a:r>
          </a:p>
          <a:p xmlns:a="http://schemas.openxmlformats.org/drawingml/2006/main">
            <a:r>
              <a:t/>
            </a:r>
          </a:p>
          <a:p xmlns:a="http://schemas.openxmlformats.org/drawingml/2006/main">
            <a:r>
              <a:t>Praktická aktivita: Fiktívny pilot stojí 500 € a má doložený peňažný prínos 400 €. Jednoduchý čistý pomer je −20 %. Uveďte ho bez pridania nedoloženej tržby.</a:t>
            </a:r>
          </a:p>
          <a:p xmlns:a="http://schemas.openxmlformats.org/drawingml/2006/main">
            <a:r>
              <a:t/>
            </a:r>
          </a:p>
          <a:p xmlns:a="http://schemas.openxmlformats.org/drawingml/2006/main">
            <a:r>
              <a:t>Zdroje (kontrola 2026-10-02):</a:t>
            </a:r>
          </a:p>
          <a:p xmlns:a="http://schemas.openxmlformats.org/drawingml/2006/main">
            <a:r>
              <a:t>https://learn.microsoft.com/en-us/training/paths/transform-your-business-with-microsoft-ai/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Rozhodnutie kúpiť alebo vytvoriť vychádza z potreby, obmedzení a kapacity firmy. Hotové riešenie býva rýchlejšie, no nemusí pokryť špecifické dáta alebo integrácie. Vlastný vývoj umožní väčšiu kontrolu, ale prináša údržbu a zodpovednosť. No-code prototyp môže overiť pracovnú hodnotu bez veľkej investície. Niekedy je najlepšou možnosťou upratať formulár a postup. Porovnávajte rovnaký rozsah a zahrňte ukončenie služby. Výber nesmie závisieť iba od predajnej ukážky s dokonalými vstupmi. Fiktívna firma potrebuje interné FAQ. Porovnajte schválený znalostný nástroj s vlastným agentom a s úpravou intranetu; každému priraďte prevádzkového vlastníka a celkový náklad.</a:t>
            </a:r>
          </a:p>
          <a:p xmlns:a="http://schemas.openxmlformats.org/drawingml/2006/main">
            <a:r>
              <a:t/>
            </a:r>
          </a:p>
          <a:p xmlns:a="http://schemas.openxmlformats.org/drawingml/2006/main">
            <a:r>
              <a:t>Praktická aktivita: Fiktívna firma potrebuje interné FAQ. Porovnajte schválený znalostný nástroj s vlastným agentom a s úpravou intranetu; každému priraďte prevádzkového vlastníka a celkový náklad.</a:t>
            </a:r>
          </a:p>
          <a:p xmlns:a="http://schemas.openxmlformats.org/drawingml/2006/main">
            <a:r>
              <a:t/>
            </a:r>
          </a:p>
          <a:p xmlns:a="http://schemas.openxmlformats.org/drawingml/2006/main">
            <a:r>
              <a:t>Zdroje (kontrola 2026-10-02):</a:t>
            </a:r>
          </a:p>
          <a:p xmlns:a="http://schemas.openxmlformats.org/drawingml/2006/main">
            <a:r>
              <a:t>https://learn.microsoft.com/en-us/training/paths/transform-your-business-with-microsoft-ai/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Dodávateľská ukážka overuje najmä to, že vybraný prípad môže fungovať. Pre rozhodnutie potrebujete vlastnú sadu, ktorú dodávateľ nevyberá podľa úspechu. Použite rovnaké vstupy a hodnotiace kritériá pri všetkých alternatívach. Zahrňte chýbajúce podklady, rozpory, citlivé údaje a požiadavku prekročiť oprávnenie. Hodnoťte aj čas človeka a cenu, nie iba rýchlosť modelu. Výsledky zaznamenajte po jednotlivých prípadoch. Dodávateľ, ktorý odmieta ukázať hranice alebo umožniť kontrolovaný test, zvyšuje neistotu nákupu. Fiktívni dvaja dodávatelia dostanú rovnakých desať otázok nad schváleným FAQ. Jeden odpovedá rýchlejšie, ale vymýšľa termíny; nevyberajte ho len podľa odozvy.</a:t>
            </a:r>
          </a:p>
          <a:p xmlns:a="http://schemas.openxmlformats.org/drawingml/2006/main">
            <a:r>
              <a:t/>
            </a:r>
          </a:p>
          <a:p xmlns:a="http://schemas.openxmlformats.org/drawingml/2006/main">
            <a:r>
              <a:t>Praktická aktivita: Fiktívni dvaja dodávatelia dostanú rovnakých desať otázok nad schváleným FAQ. Jeden odpovedá rýchlejšie, ale vymýšľa termíny; nevyberajte ho len podľa odozvy.</a:t>
            </a:r>
          </a:p>
          <a:p xmlns:a="http://schemas.openxmlformats.org/drawingml/2006/main">
            <a:r>
              <a:t/>
            </a:r>
          </a:p>
          <a:p xmlns:a="http://schemas.openxmlformats.org/drawingml/2006/main">
            <a:r>
              <a:t>Zdroje (kontrola 2026-10-02):</a:t>
            </a:r>
          </a:p>
          <a:p xmlns:a="http://schemas.openxmlformats.org/drawingml/2006/main">
            <a:r>
              <a:t>https://learn.microsoft.com/en-us/training/paths/transform-your-business-with-microsoft-ai/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Závislosť vzniká, keď výsledok, dáta alebo pracovný postup nemožno rozumne preniesť. Pred nákupom skúste export a overte jeho formát. Zaznamenajte, ktoré integrácie používajú proprietárne funkcie a kto ich vie upraviť. Dôležité sú aj zmluvné podmienky ukončenia, prístupy a odstránenie dát. Nemusíte odstrániť každú závislosť, ale musíte poznať jej cenu a riziko. Ručný náhradný postup chráni zákazníka pri výpadku. Migráciu neplánujte až v deň, keď prestane fungovať dôležitý proces. Fiktívny CRM pilot musí vedieť exportovať kontakty, stavy a schválené šablóny. Urobte skúšobný export s fiktívnymi údajmi a potvrďte, že sa dá znovu čítať.</a:t>
            </a:r>
          </a:p>
          <a:p xmlns:a="http://schemas.openxmlformats.org/drawingml/2006/main">
            <a:r>
              <a:t/>
            </a:r>
          </a:p>
          <a:p xmlns:a="http://schemas.openxmlformats.org/drawingml/2006/main">
            <a:r>
              <a:t>Praktická aktivita: Fiktívny CRM pilot musí vedieť exportovať kontakty, stavy a schválené šablóny. Urobte skúšobný export s fiktívnymi údajmi a potvrďte, že sa dá znovu čítať.</a:t>
            </a:r>
          </a:p>
          <a:p xmlns:a="http://schemas.openxmlformats.org/drawingml/2006/main">
            <a:r>
              <a:t/>
            </a:r>
          </a:p>
          <a:p xmlns:a="http://schemas.openxmlformats.org/drawingml/2006/main">
            <a:r>
              <a:t>Zdroje (kontrola 2026-10-02):</a:t>
            </a:r>
          </a:p>
          <a:p xmlns:a="http://schemas.openxmlformats.org/drawingml/2006/main">
            <a:r>
              <a:t>https://learn.microsoft.com/en-us/training/paths/transform-your-business-with-microsoft-ai/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Pilotný rozpočet má určenú schvaľovaciu právomoc a technickú hranicu. Upozornenie na náklad nie je rovnaké ako zastavenie volaní. Zvážte, čo sa má stať pri prekročení: odloženie prípadu, ručný postup alebo nové schválenie. Sledujte cenu na akceptovaný výsledok, nie len na požiadavku. Opakované neúspešné pokusy môžu náklad zvýšiť bez hodnoty. Zmeny limitu dokumentujte. Tím nemá zvyšovať rozpočet len preto, aby dokončil ukážku; rozhodnutie musí vychádzať z meraného prínosu a rizika. Fiktívny pilot má strop 50 €. Pri 40 € dostane vlastník upozornenie; pri 50 € sa nové prípady presunú na ručný postup do schválenia ďalšieho rozpočtu.</a:t>
            </a:r>
          </a:p>
          <a:p xmlns:a="http://schemas.openxmlformats.org/drawingml/2006/main">
            <a:r>
              <a:t/>
            </a:r>
          </a:p>
          <a:p xmlns:a="http://schemas.openxmlformats.org/drawingml/2006/main">
            <a:r>
              <a:t>Praktická aktivita: Fiktívny pilot má strop 50 €. Pri 40 € dostane vlastník upozornenie; pri 50 € sa nové prípady presunú na ručný postup do schválenia ďalšieho rozpočtu.</a:t>
            </a:r>
          </a:p>
          <a:p xmlns:a="http://schemas.openxmlformats.org/drawingml/2006/main">
            <a:r>
              <a:t/>
            </a:r>
          </a:p>
          <a:p xmlns:a="http://schemas.openxmlformats.org/drawingml/2006/main">
            <a:r>
              <a:t>Zdroje (kontrola 2026-10-02):</a:t>
            </a:r>
          </a:p>
          <a:p xmlns:a="http://schemas.openxmlformats.org/drawingml/2006/main">
            <a:r>
              <a:t>https://learn.microsoft.com/en-us/training/paths/transform-your-business-with-microsoft-ai/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Záverečný ekonomický podklad má umožniť rozhodnúť bez čítania všetkých logov. Uveďte problém, porovnanie možností, meraný prínos, úplný náklad, zásadné riziká a otvorené otázky. Odporúčanie môže byť pokračovať, upraviť alebo zastaviť. Nezakrývajte neúspešné prípady priemerom. Schvaľovateľ musí vedieť, čo sa mení po schválení a ktoré hranice zostávajú. Podklad nie je automatická investičná rada. Konečné finančné a zmluvné rozhodnutie robí oprávnený človek s príslušným kontextom a odbornou podporou. Úloha: pripravte fiktívne rozhodnutie o pilotnom FAQ. Vedľa kladného výsledku uveďte dva chybové prípady, cenu kontroly a presnú hranicu plánovaného rozšírenia.</a:t>
            </a:r>
          </a:p>
          <a:p xmlns:a="http://schemas.openxmlformats.org/drawingml/2006/main">
            <a:r>
              <a:t/>
            </a:r>
          </a:p>
          <a:p xmlns:a="http://schemas.openxmlformats.org/drawingml/2006/main">
            <a:r>
              <a:t>Praktická aktivita: Úloha: pripravte fiktívne rozhodnutie o pilotnom FAQ. Vedľa kladného výsledku uveďte dva chybové prípady, cenu kontroly a presnú hranicu plánovaného rozšírenia.</a:t>
            </a:r>
          </a:p>
          <a:p xmlns:a="http://schemas.openxmlformats.org/drawingml/2006/main">
            <a:r>
              <a:t/>
            </a:r>
          </a:p>
          <a:p xmlns:a="http://schemas.openxmlformats.org/drawingml/2006/main">
            <a:r>
              <a:t>Zdroje (kontrola 2026-10-02):</a:t>
            </a:r>
          </a:p>
          <a:p xmlns:a="http://schemas.openxmlformats.org/drawingml/2006/main">
            <a:r>
              <a:t>https://learn.microsoft.com/en-us/training/paths/transform-your-business-with-microsoft-ai/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Riziko nehodnoťte len podľa pravdepodobnosti nesprávneho textu. Zvážte, kto môže byť poškodený, ak systém chybu urobí alebo vykoná krok bez oprávnenia. Nesprávny interný návrh názvu má iný dopad než chybná platba alebo personálne rozhodnutie. Dôležitá je vratnosť, rozsah a viditeľnosť chyby. Pri právnych, finančných alebo personálnych použití zapojte kvalifikovaného človeka. Aj nízke priemerné riziko môže skrývať jeden neprijateľný scenár. Tvrdé hranice sa nezrušia vysokým celkovým skóre kvality. Fiktívny chatbot môže vytvoriť návrh FAQ. Nemôže bez nového posúdenia schvaľovať refundácie a poskytovať záväzné právne odpovede; následky chýb sú odlišné.</a:t>
            </a:r>
          </a:p>
          <a:p xmlns:a="http://schemas.openxmlformats.org/drawingml/2006/main">
            <a:r>
              <a:t/>
            </a:r>
          </a:p>
          <a:p xmlns:a="http://schemas.openxmlformats.org/drawingml/2006/main">
            <a:r>
              <a:t>Praktická aktivita: Fiktívny chatbot môže vytvoriť návrh FAQ. Nemôže bez nového posúdenia schvaľovať refundácie a poskytovať záväzné právne odpovede; následky chýb sú odlišné.</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Govern v rámci NIST AI RMF vytvára riadenie, ktoré podporuje ostatné funkcie. V malej firme to môže byť register použití, jasné roly, schvaľovanie zmien a spôsob hlásenia incidentu. Nejde o jednorazový prvý krok, ktorý je po dokončení navždy hotový. Pravidlá sa vracajú do rozhodovania počas návrhu, testu a prevádzky. Použitie rámca samo nepreukazuje bezpečnosť ani právny súlad. Dôležité sú konkrétne záznamy a fungujúce postupy. Rámec prispôsobte veľkosti firmy a následkom jednotlivých použití. Fiktívny vedúci určí, kto môže povoliť nový dátový zdroj. Zmenu zaznamená s dôvodom a kontrolou; názov NIST nepoužije ako pečať certifikovanej bezpečnosti.</a:t>
            </a:r>
          </a:p>
          <a:p xmlns:a="http://schemas.openxmlformats.org/drawingml/2006/main">
            <a:r>
              <a:t/>
            </a:r>
          </a:p>
          <a:p xmlns:a="http://schemas.openxmlformats.org/drawingml/2006/main">
            <a:r>
              <a:t>Praktická aktivita: Fiktívny vedúci určí, kto môže povoliť nový dátový zdroj. Zmenu zaznamená s dôvodom a kontrolou; názov NIST nepoužije ako pečať certifikovanej bezpečnosti.</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Map pomáha pochopiť, kde a pre koho systém funguje. Rovnaký model môže mať iný dopad v internom brainstormingu a pri zákazníckom rozhodnutí. Zaznamenajte používateľov, dotknuté osoby, dáta, výstupy a závislosti. Nepovažujte všetky zainteresované osoby za priame používateľské účty; poškodený zákazník systém vôbec nemusí ovládať. Označte prostredia a prípady mimo rozsahu. Mapovanie sa aktualizuje pri zmene účelu alebo dát. Výsledok poskytuje kontext pre testy a kontrolu rizík, nie zoznam technických pojmov. Fiktívny agent na objednávky ovplyvňuje zákazníka, sklad aj obchodníka. Nakreslite ich vzťahy a určte, čo sa zmení, ak agent začne rezervovať tovar.</a:t>
            </a:r>
          </a:p>
          <a:p xmlns:a="http://schemas.openxmlformats.org/drawingml/2006/main">
            <a:r>
              <a:t/>
            </a:r>
          </a:p>
          <a:p xmlns:a="http://schemas.openxmlformats.org/drawingml/2006/main">
            <a:r>
              <a:t>Praktická aktivita: Fiktívny agent na objednávky ovplyvňuje zákazníka, sklad aj obchodníka. Nakreslite ich vzťahy a určte, čo sa zmení, ak agent začne rezervovať tovar.</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Measure znamená vytvárať dôkazy o tom, ako systém funguje a kde zlyháva. Metriky musia zodpovedať úlohe: pri extrakcii presnosť polí, pri zhrnutí úplnosť a pravdivosť, pri nástrojoch oprávnené vykonanie. Jedno súhrnné percento nestačí bez definície a zloženia vzorky. Testujte aj odmietnutie a eskaláciu. Zaznamenajte nezhodu hodnotiteľov a obmedzenia merania. Nameraná kvalita na malej sade nie je zárukou bezchybnej produkcie. Dôkazy aktualizujte po zmene modelu, zdrojov alebo pracovného procesu. Fiktívny report má správne čísla, ale nesprávny záver o poklese marže. Hodnoťte oddelene výpočet, úplnosť a interpretáciu; jediný úspešný súčet nesmie znamenať úspech celého prípadu.</a:t>
            </a:r>
          </a:p>
          <a:p xmlns:a="http://schemas.openxmlformats.org/drawingml/2006/main">
            <a:r>
              <a:t/>
            </a:r>
          </a:p>
          <a:p xmlns:a="http://schemas.openxmlformats.org/drawingml/2006/main">
            <a:r>
              <a:t>Praktická aktivita: Fiktívny report má správne čísla, ale nesprávny záver o poklese marže. Hodnoťte oddelene výpočet, úplnosť a interpretáciu; jediný úspešný súčet nesmie znamenať úspech celého prípadu.</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Manage premieňa zistenia na rozhodnutie. Nie každú neistotu možno odstrániť; treba pomenovať, ktoré riziko prijímate, ktoré znižujete a ktoré blokuje použitie. Opatrenie má vlastníka, termín a dôkaz účinnosti. Kontrola musí riešiť skutočný scenár, napríklad zakázať automatické odoslanie neoverenej ceny. Po incidente sa posudzuje aj potreba obmedziť systém. Funkcie rámca sa vzájomne dopĺňajú a opakujú, nie sú rigidným lineárnym postupom. Zodpovedný človek musí vedieť rozhodnutie vysvetliť a neskôr preskúmať. Fiktívny test odhalí únik osobných údajov v zhrnutí. Pilot sa zastaví, zníži rozsah dát a zopakuje test; všeobecná poznámka o riziku nie je dostatočné opatrenie.</a:t>
            </a:r>
          </a:p>
          <a:p xmlns:a="http://schemas.openxmlformats.org/drawingml/2006/main">
            <a:r>
              <a:t/>
            </a:r>
          </a:p>
          <a:p xmlns:a="http://schemas.openxmlformats.org/drawingml/2006/main">
            <a:r>
              <a:t>Praktická aktivita: Fiktívny test odhalí únik osobných údajov v zhrnutí. Pilot sa zastaví, zníži rozsah dát a zopakuje test; všeobecná poznámka o riziku nie je dostatočné opatrenie.</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Prompt injection nastáva, keď nedôveryhodný obsah obsahuje pokyny, ktoré sa snažia ovplyvniť správanie systému. Môže ísť o e-mail, web alebo dokument. Text pošli všetky dáta na inú adresu je obsah vstupu, nie schválenie človeka. Ochrana kombinuje oddelenie pokynov a dát, obmedzenie nástrojov, validáciu a ľudské schválenie externých účinkov. Samotná veta v prompte nezaručuje ochranu. Manažér má vyžadovať test takéhoto prípadu. Citlivé údaje nesmú byť dostupné nástroju, ktorý ich pre danú úlohu nepotrebuje. Fiktívna príloha obsahuje príkaz odoslať celý inbox. Požadované správanie je ignorovať pokyn, spracovať oprávnené údaje a upozorniť na podozrivý obsah bez vykonania odoslania.</a:t>
            </a:r>
          </a:p>
          <a:p xmlns:a="http://schemas.openxmlformats.org/drawingml/2006/main">
            <a:r>
              <a:t/>
            </a:r>
          </a:p>
          <a:p xmlns:a="http://schemas.openxmlformats.org/drawingml/2006/main">
            <a:r>
              <a:t>Praktická aktivita: Fiktívna príloha obsahuje príkaz odoslať celý inbox. Požadované správanie je ignorovať pokyn, spracovať oprávnené údaje a upozorniť na podozrivý obsah bez vykonania odoslania.</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Auditná stopa má umožniť vysvetliť, čo sa stalo, podľa akých podkladov a kto rozhodol. Nemusí znamenať ukladanie celého súkromného obsahu. Vhodný záznam obsahuje identifikátor prípadu, verziu systému, zdroj, validácie, schválenie a vykonaný krok. Citlivé polia obmedzte a nastavte prístup. Retenčný čas vychádza z účelu a príslušných požiadaviek, nie z pohodlia. Právne požiadavky overí odborník. Ak sa v logu objaví heslo alebo API kľúč, treba riešiť incident a zmenu tajomstva, nie iba skrytie na obrazovke. Fiktívny log zaznamená, že cenovú ponuku schválil oprávnený pracovník podľa cenníka v3. Neobsahuje kompletný zákaznícky inbox ani heslo k integračnej službe.</a:t>
            </a:r>
          </a:p>
          <a:p xmlns:a="http://schemas.openxmlformats.org/drawingml/2006/main">
            <a:r>
              <a:t/>
            </a:r>
          </a:p>
          <a:p xmlns:a="http://schemas.openxmlformats.org/drawingml/2006/main">
            <a:r>
              <a:t>Praktická aktivita: Fiktívny log zaznamená, že cenovú ponuku schválil oprávnený pracovník podľa cenníka v3. Neobsahuje kompletný zákaznícky inbox ani heslo k integračnej službe.</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Pri incidente nie je prvým cieľom obnoviť peknú ukážku, ale obmedziť škodu. Určte, kto môže systém vypnúť, odpojiť nástroj alebo presunúť prácu na ručný postup. Zistite rozsah dotknutých prípadov a chráňte dôkazy. Právne alebo oznamovacie povinnosti rieši príslušný odborník podľa okolností. Po oprave zopakujte test scenára aj súvisiace regresie. Obnova má schválenie a sledovanie. Postup treba vyskúšať dopredu, pretože pri skutočnom probléme nemusí byť pôvodný správca dostupný. Fiktívny agent odoslal chybný termín. Vedúci pozastaví odosielanie, identifikuje dotknuté správy a pripraví opravný postup; automatická prevádzka sa neobnoví len po reštarte.</a:t>
            </a:r>
          </a:p>
          <a:p xmlns:a="http://schemas.openxmlformats.org/drawingml/2006/main">
            <a:r>
              <a:t/>
            </a:r>
          </a:p>
          <a:p xmlns:a="http://schemas.openxmlformats.org/drawingml/2006/main">
            <a:r>
              <a:t>Praktická aktivita: Fiktívny agent odoslal chybný termín. Vedúci pozastaví odosielanie, identifikuje dotknuté správy a pripraví opravný postup; automatická prevádzka sa neobnoví len po reštarte.</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Register rizík opisuje konkrétne scenáre, nie len kategórie bezpečnosť a právne riziko. Pre každý scenár uveďte, čo môže zlyhať, koho ovplyvní a čo ho obmedzuje. Rozlišujte plánovanú kontrolu od kontroly skutočne otestovanej. Zvyškové riziko po opatrení má schváliť oprávnený človek. Register sa aktualizuje po novom zistení alebo zmene rozsahu. Nemá predstierať presné pravdepodobnosti, ak nemáte dáta. Dôležitý je aj otvorený bod s termínom, ktorý blokuje nasadenie do jeho vyriešenia. Úloha: pri fiktívnom sumarizátore zmlúv zapíšte tri scenáre: vynechaná klauzula, vymyslený právny záver a neoprávnený prístup. Každému navrhnite inú konkrétnu kontrolu.</a:t>
            </a:r>
          </a:p>
          <a:p xmlns:a="http://schemas.openxmlformats.org/drawingml/2006/main">
            <a:r>
              <a:t/>
            </a:r>
          </a:p>
          <a:p xmlns:a="http://schemas.openxmlformats.org/drawingml/2006/main">
            <a:r>
              <a:t>Praktická aktivita: Úloha: pri fiktívnom sumarizátore zmlúv zapíšte tri scenáre: vynechaná klauzula, vymyslený právny záver a neoprávnený prístup. Každému navrhnite inú konkrétnu kontrolu.</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Testovacia sada má pripomínať skutočnú prácu a zároveň overiť hranice. Bežné prípady ukazujú užitočnosť, zložité a škodlivé prípady ukazujú kontrolu rizík. Ak sa všetky príklady používali pri úprave systému, záverečný výsledok môže byť nadhodnotený. Vyčleňte nevidenú kontrolnú sadu. Zaznamenajte kategórie, zdroje a obmedzenia výberu. Počet prípadov závisí od variabilnosti a následkov, nie od pekného okrúhleho čísla. Malý pilot nepovažujte za univerzálny dôkaz. Chybu s vážnym následkom riešte aj pri nízkej frekvencii. Fiktívne z dvadsiatich dopytov vyčleňte päť na záverečný test. Doplníte rozpor v termíne a skrytý pokyn; zvyšok nevyberajte iba z najlepšie čitateľných správ.</a:t>
            </a:r>
          </a:p>
          <a:p xmlns:a="http://schemas.openxmlformats.org/drawingml/2006/main">
            <a:r>
              <a:t/>
            </a:r>
          </a:p>
          <a:p xmlns:a="http://schemas.openxmlformats.org/drawingml/2006/main">
            <a:r>
              <a:t>Praktická aktivita: Fiktívne z dvadsiatich dopytov vyčleňte päť na záverečný test. Doplníte rozpor v termíne a skrytý pokyn; zvyšok nevyberajte iba z najlepšie čitateľných správ.</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Rubrika stanovuje, ako hodnotíte pracovný výsledok. Pri každom kritériu opíšte, čo znamená splnené, čiastočné a nesplnené. Vopred určte kritické chyby, ktoré nemožno vyvážiť pekným štýlom. Rubrika pomáha dvom hodnotiteľom posudzovať rovnakú odpoveď konzistentnejšie. Pri nezhode sa vracajú k podkladom a definícii, nie k pocitu. Kontrolujte aj praktickú použiteľnosť: či človek vie podľa výstupu pokračovať. Súhrnné skóre je podklad pre rozhodnutie, nie automatické povolenie rizikového nasadenia. Fiktívna rubrika ponuky blokuje nepodloženú cenu a záväzný termín. Výstup s výborným tónom, ale vymyslenou cenou nesmie dostať schválenie vďaka priemernému skóre.</a:t>
            </a:r>
          </a:p>
          <a:p xmlns:a="http://schemas.openxmlformats.org/drawingml/2006/main">
            <a:r>
              <a:t/>
            </a:r>
          </a:p>
          <a:p xmlns:a="http://schemas.openxmlformats.org/drawingml/2006/main">
            <a:r>
              <a:t>Praktická aktivita: Fiktívna rubrika ponuky blokuje nepodloženú cenu a záväzný termín. Výstup s výborným tónom, ale vymyslenou cenou nesmie dostať schválenie vďaka priemernému skóre.</a:t>
            </a:r>
          </a:p>
          <a:p xmlns:a="http://schemas.openxmlformats.org/drawingml/2006/main">
            <a:r>
              <a:t/>
            </a:r>
          </a:p>
          <a:p xmlns:a="http://schemas.openxmlformats.org/drawingml/2006/main">
            <a:r>
              <a:t>Zdroje (kontrola 2026-10-02):</a:t>
            </a:r>
          </a:p>
          <a:p xmlns:a="http://schemas.openxmlformats.org/drawingml/2006/main">
            <a:r>
              <a:t>https://learn.microsoft.com/en-us/training/paths/transform-your-business-with-microsoft-ai/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Používateľa zaujíma čas od začiatku práce po akceptovaný výsledok. Odozva modelu tvorí iba časť. Merajte prípravu vstupov, čakanie, kontrolu, opravy a dokončenie v cieľovom nástroji. Uvádzajte medián aj rozpätie alebo extrémne prípady, aby priemer neskryl pomalé výnimky. Porovnávajte podobné úlohy a pracovníkov. Ak model odpovie rýchlo, ale výsledok musí človek napísať znova, nejde o úsporu. Pri výpadku sledujte aj čas ručného náhradného postupu a dopad na zákazníka. Fiktívny model odpovie za desať sekúnd, no oprava trvá dvanásť minút. Pôvodná práca trvala osem minút; pilot v tejto kategórii zatiaľ neprináša časový prínos.</a:t>
            </a:r>
          </a:p>
          <a:p xmlns:a="http://schemas.openxmlformats.org/drawingml/2006/main">
            <a:r>
              <a:t/>
            </a:r>
          </a:p>
          <a:p xmlns:a="http://schemas.openxmlformats.org/drawingml/2006/main">
            <a:r>
              <a:t>Praktická aktivita: Fiktívny model odpovie za desať sekúnd, no oprava trvá dvanásť minút. Pôvodná práca trvala osem minút; pilot v tejto kategórii zatiaľ neprináša časový prínos.</a:t>
            </a:r>
          </a:p>
          <a:p xmlns:a="http://schemas.openxmlformats.org/drawingml/2006/main">
            <a:r>
              <a:t/>
            </a:r>
          </a:p>
          <a:p xmlns:a="http://schemas.openxmlformats.org/drawingml/2006/main">
            <a:r>
              <a:t>Zdroje (kontrola 2026-10-02):</a:t>
            </a:r>
          </a:p>
          <a:p xmlns:a="http://schemas.openxmlformats.org/drawingml/2006/main">
            <a:r>
              <a:t>https://learn.microsoft.com/en-us/training/paths/transform-your-business-with-microsoft-ai/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Cena jedného volania nehovorí, koľko stojí hotová práca. Pri náklade na akceptovaný výsledok zahrňte všetky pokusy, vyhľadávanie, platené dáta a ľudskú kontrolu. Ak desať pokusov prinesie päť použiteľných výsledkov, celkový náklad sa delí piatimi, nie desiatimi. Uvádzajte rovnaké obdobie a objem. Zmeny modelu môžu znížiť cenu volania, ale zvýšiť opravy. Lacnejšia architektúra začína pravidlami a overenými zdrojmi. Manažér posudzuje jednotkový náklad spolu s kvalitou a následkom chyby. Fiktívna sada stojí 8 € a prináša štyri akceptované reporty. Náklad na report je 2 € pred časom kontroly, aj keď samotný modelový pokus bol lacný.</a:t>
            </a:r>
          </a:p>
          <a:p xmlns:a="http://schemas.openxmlformats.org/drawingml/2006/main">
            <a:r>
              <a:t/>
            </a:r>
          </a:p>
          <a:p xmlns:a="http://schemas.openxmlformats.org/drawingml/2006/main">
            <a:r>
              <a:t>Praktická aktivita: Fiktívna sada stojí 8 € a prináša štyri akceptované reporty. Náklad na report je 2 € pred časom kontroly, aj keď samotný modelový pokus bol lacný.</a:t>
            </a:r>
          </a:p>
          <a:p xmlns:a="http://schemas.openxmlformats.org/drawingml/2006/main">
            <a:r>
              <a:t/>
            </a:r>
          </a:p>
          <a:p xmlns:a="http://schemas.openxmlformats.org/drawingml/2006/main">
            <a:r>
              <a:t>Zdroje (kontrola 2026-10-02):</a:t>
            </a:r>
          </a:p>
          <a:p xmlns:a="http://schemas.openxmlformats.org/drawingml/2006/main">
            <a:r>
              <a:t>https://learn.microsoft.com/en-us/training/paths/transform-your-business-with-microsoft-ai/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Celkové skóre môže vyzerať dobre, hoci systém zlyháva pri krátkych správach, skenoch alebo slovenskej terminológii. Rozdeľte výsledky podľa významných pracovných kategórií. Pri každej sledujte počet prípadov a typ chyby. Nevyvodzujte rozdiel z jedného príkladu, ale ani ho neignorujte pri závažnom následku. Skontrolujte vstupné formáty a výnimky. Ak jedna kategória nedosahuje požadovanú kvalitu, môžete ju vylúčiť z pilotu namiesto tvrdenia, že celý systém je bez problémov. Zmeny overujte na rovnakých skupinách. Fiktívny extraktor správne číta digitálne PDF, ale vynecháva sumy zo skenov. Pilot povoľte len pre otestovaný formát a skeny smerujte na ručné spracovanie.</a:t>
            </a:r>
          </a:p>
          <a:p xmlns:a="http://schemas.openxmlformats.org/drawingml/2006/main">
            <a:r>
              <a:t/>
            </a:r>
          </a:p>
          <a:p xmlns:a="http://schemas.openxmlformats.org/drawingml/2006/main">
            <a:r>
              <a:t>Praktická aktivita: Fiktívny extraktor správne číta digitálne PDF, ale vynecháva sumy zo skenov. Pilot povoľte len pre otestovaný formát a skeny smerujte na ručné spracovanie.</a:t>
            </a:r>
          </a:p>
          <a:p xmlns:a="http://schemas.openxmlformats.org/drawingml/2006/main">
            <a:r>
              <a:t/>
            </a:r>
          </a:p>
          <a:p xmlns:a="http://schemas.openxmlformats.org/drawingml/2006/main">
            <a:r>
              <a:t>Zdroje (kontrola 2026-10-02):</a:t>
            </a:r>
          </a:p>
          <a:p xmlns:a="http://schemas.openxmlformats.org/drawingml/2006/main">
            <a:r>
              <a:t>https://learn.microsoft.com/en-us/training/paths/transform-your-business-with-microsoft-ai/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Nasadenie má byť konkrétnym rozhodnutím nad dôkazmi. Kontrolný zoznam zahŕňa rozsah, oprávnenia, kvalitu, dáta, rozpočet, monitoring a návrat. Zelený výsledok technického testu nestačí, ak nie je vyriešený právny alebo odborný blokátor. Otvorené položky rozdeľte na blokujúce a prijateľné s plánom. Schválenie má uviesť, na aký rozsah platí. Neskoršia zmena dátového zdroja alebo externého zápisu môže vyžadovať nové posúdenie. Cieľom brány nie je spomaliť tím, ale chrániť zákazníka a firmu. Fiktívne FAQ prešlo obsahovým testom, no nemá overené prístupy medzi firmami. Tento blokátor zabráni platenému nasadeniu bez ohľadu na správnosť odpovedí na verejné otázky.</a:t>
            </a:r>
          </a:p>
          <a:p xmlns:a="http://schemas.openxmlformats.org/drawingml/2006/main">
            <a:r>
              <a:t/>
            </a:r>
          </a:p>
          <a:p xmlns:a="http://schemas.openxmlformats.org/drawingml/2006/main">
            <a:r>
              <a:t>Praktická aktivita: Fiktívne FAQ prešlo obsahovým testom, no nemá overené prístupy medzi firmami. Tento blokátor zabráni platenému nasadeniu bez ohľadu na správnosť odpovedí na verejné otázky.</a:t>
            </a:r>
          </a:p>
          <a:p xmlns:a="http://schemas.openxmlformats.org/drawingml/2006/main">
            <a:r>
              <a:t/>
            </a:r>
          </a:p>
          <a:p xmlns:a="http://schemas.openxmlformats.org/drawingml/2006/main">
            <a:r>
              <a:t>Zdroje (kontrola 2026-10-02):</a:t>
            </a:r>
          </a:p>
          <a:p xmlns:a="http://schemas.openxmlformats.org/drawingml/2006/main">
            <a:r>
              <a:t>https://learn.microsoft.com/en-us/training/paths/transform-your-business-with-microsoft-ai/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Monitoring nemá byť iba graf počtu volaní. Potrebujete vidieť zmeny chybovosti, počet eskalácií, náklad na výsledok, dostupnosť a pracovný čas. Pri každom varovaní určte príjemcu a očakávanú reakciu. Nastavený limit bez zodpovedného človeka neposkytuje ochranu. Pravidelne kontrolujte vzorku výstupov, pretože nie všetky chyby sa prejavia technickou výnimkou. Pri zmene údajov alebo modelu môže kvalita klesnúť. Zber metriky musí rešpektovať súkromie; na väčšinu prehľadov netreba ukladať celý obsah zákazníckych správ. Fiktívny prehľad ukáže dvojnásobok opráv za týždeň. Vlastník porovná nové vstupy a verziu systému; tím nepovažuje stabilný HTTP stav za dôkaz rovnakej kvality.</a:t>
            </a:r>
          </a:p>
          <a:p xmlns:a="http://schemas.openxmlformats.org/drawingml/2006/main">
            <a:r>
              <a:t/>
            </a:r>
          </a:p>
          <a:p xmlns:a="http://schemas.openxmlformats.org/drawingml/2006/main">
            <a:r>
              <a:t>Praktická aktivita: Fiktívny prehľad ukáže dvojnásobok opráv za týždeň. Vlastník porovná nové vstupy a verziu systému; tím nepovažuje stabilný HTTP stav za dôkaz rovnakej kvality.</a:t>
            </a:r>
          </a:p>
          <a:p xmlns:a="http://schemas.openxmlformats.org/drawingml/2006/main">
            <a:r>
              <a:t/>
            </a:r>
          </a:p>
          <a:p xmlns:a="http://schemas.openxmlformats.org/drawingml/2006/main">
            <a:r>
              <a:t>Zdroje (kontrola 2026-10-02):</a:t>
            </a:r>
          </a:p>
          <a:p xmlns:a="http://schemas.openxmlformats.org/drawingml/2006/main">
            <a:r>
              <a:t>https://learn.microsoft.com/en-us/training/paths/transform-your-business-with-microsoft-ai/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Verzia systému zahŕňa viac než model. Môže sa zmeniť prompt, pravidlo, zdroj, formulár, integrácia alebo výstupná schéma. Každá zmena má dôvod, zodpovednú osobu a overenie. Pred rozšírením porovnajte starú a novú verziu na rovnakej sade. Plán návratu musí zohľadniť aj už vykonané zápisy; obnovenie kódu nemusí zvrátiť externý účinok. Preto rizikové kroky najprv skúšajte oddelene. Archívna snímka a funkčný ručný postup sú užitočné, len ak sú dostupné a vyskúšané. Fiktívny nový prompt zhorší rozpoznanie reklamácie. Vráťte predchádzajúcu verziu a zachovajte prípad v regresnej sade; chybné už odoslané správy riešte samostatným opravným postupom.</a:t>
            </a:r>
          </a:p>
          <a:p xmlns:a="http://schemas.openxmlformats.org/drawingml/2006/main">
            <a:r>
              <a:t/>
            </a:r>
          </a:p>
          <a:p xmlns:a="http://schemas.openxmlformats.org/drawingml/2006/main">
            <a:r>
              <a:t>Praktická aktivita: Fiktívny nový prompt zhorší rozpoznanie reklamácie. Vráťte predchádzajúcu verziu a zachovajte prípad v regresnej sade; chybné už odoslané správy riešte samostatným opravným postupom.</a:t>
            </a:r>
          </a:p>
          <a:p xmlns:a="http://schemas.openxmlformats.org/drawingml/2006/main">
            <a:r>
              <a:t/>
            </a:r>
          </a:p>
          <a:p xmlns:a="http://schemas.openxmlformats.org/drawingml/2006/main">
            <a:r>
              <a:t>Zdroje (kontrola 2026-10-02):</a:t>
            </a:r>
          </a:p>
          <a:p xmlns:a="http://schemas.openxmlformats.org/drawingml/2006/main">
            <a:r>
              <a:t>https://learn.microsoft.com/en-us/training/paths/transform-your-business-with-microsoft-ai/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Úspech pri jednom procese nie je automatické povolenie pre všetky oddelenia. Nová skupina môže mať iné dáta, výnimky, objem a oprávnenia. Rozšírenie overte ako nový rozsah s vlastným meraním. Dôležité je, či kontrola zvládne väčší počet prípadov bez mechanického potvrdzovania. Zmena z návrhu na zápis alebo odoslanie vyžaduje samostatné schválenie. Zachovajte pôvodný fungujúci proces počas skúšky. Škálovanie je séria doložených rozhodnutí, nie záväzok automatizovať celú firmu po jednej pozitívnej ukážke. Fiktívny tím zvláda desať konceptov denne. Pri rozšírení na sto zmerajte kapacitu kontrolórov a výnimky; pôvodné percento úspechu samo nepreukazuje prevádzkovú pripravenosť.</a:t>
            </a:r>
          </a:p>
          <a:p xmlns:a="http://schemas.openxmlformats.org/drawingml/2006/main">
            <a:r>
              <a:t/>
            </a:r>
          </a:p>
          <a:p xmlns:a="http://schemas.openxmlformats.org/drawingml/2006/main">
            <a:r>
              <a:t>Praktická aktivita: Fiktívny tím zvláda desať konceptov denne. Pri rozšírení na sto zmerajte kapacitu kontrolórov a výnimky; pôvodné percento úspechu samo nepreukazuje prevádzkovú pripravenosť.</a:t>
            </a:r>
          </a:p>
          <a:p xmlns:a="http://schemas.openxmlformats.org/drawingml/2006/main">
            <a:r>
              <a:t/>
            </a:r>
          </a:p>
          <a:p xmlns:a="http://schemas.openxmlformats.org/drawingml/2006/main">
            <a:r>
              <a:t>Zdroje (kontrola 2026-10-02):</a:t>
            </a:r>
          </a:p>
          <a:p xmlns:a="http://schemas.openxmlformats.org/drawingml/2006/main">
            <a:r>
              <a:t>https://learn.microsoft.com/en-us/training/paths/transform-your-business-with-microsoft-ai/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Report má odpovedať, čo sa zmenilo v práci a či stojí za to pokračovať. Začnite rozsahom a metódou merania, potom ukážte kvalitu, čas, náklad a výnimky. Fakty oddeľte od odhadov a výkladu AI. Zaznamenajte, ktoré prípady sa nevyskúšali a čo ešte blokuje nasadenie. Odporúčanie má konkrétny ďalší krok s vlastníkom, nie všeobecné zlepšovanie. Ak výsledok nie je presvedčivý, report to povie otvorene. Zákazníkovi ani tímu nepredstavujte pilotné zistenie ako garantovanú budúcu úsporu. Úloha: zostavte fiktívny jednostranový report s tromi metrikami, dvomi zlyhaniami a jedným rozhodnutím. Každé číslo musí mať zdroj a jasne označenú jednotku.</a:t>
            </a:r>
          </a:p>
          <a:p xmlns:a="http://schemas.openxmlformats.org/drawingml/2006/main">
            <a:r>
              <a:t/>
            </a:r>
          </a:p>
          <a:p xmlns:a="http://schemas.openxmlformats.org/drawingml/2006/main">
            <a:r>
              <a:t>Praktická aktivita: Úloha: zostavte fiktívny jednostranový report s tromi metrikami, dvomi zlyhaniami a jedným rozhodnutím. Každé číslo musí mať zdroj a jasne označenú jednotku.</a:t>
            </a:r>
          </a:p>
          <a:p xmlns:a="http://schemas.openxmlformats.org/drawingml/2006/main">
            <a:r>
              <a:t/>
            </a:r>
          </a:p>
          <a:p xmlns:a="http://schemas.openxmlformats.org/drawingml/2006/main">
            <a:r>
              <a:t>Zdroje (kontrola 2026-10-02):</a:t>
            </a:r>
          </a:p>
          <a:p xmlns:a="http://schemas.openxmlformats.org/drawingml/2006/main">
            <a:r>
              <a:t>https://learn.microsoft.com/en-us/training/paths/transform-your-business-with-microsoft-ai/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Roadmapa prepája problém, ľudí, dáta, ekonomiku a riziká do realizovateľného plánu. Nemá obsahovať desať súbežných pilotov bez kapacity. Vyberte najbližší krok a vysvetlite, prečo má prioritu. Ku každej závislosti určte vlastníka a podmienku pokračovania. Zahrňte kontrolné rozhodnutia aj možnosť zastavenia. Pri obhajobe reagujte na otázku, aký dôkaz by zmenil vaše odporúčanie. Zrelý manažérsky návrh vie povedať nevieme a navrhnúť lacné overenie. AI podporuje rozhodnutie, konečná zodpovednosť zostáva oprávneným ľuďom. Záverečná úloha: pre fiktívnu servisnú firmu obhájte plán jedného pilotu. Oponent zmení objem alebo cenu nástroja; upravte odporúčanie bez vymýšľania údajov.</a:t>
            </a:r>
          </a:p>
          <a:p xmlns:a="http://schemas.openxmlformats.org/drawingml/2006/main">
            <a:r>
              <a:t/>
            </a:r>
          </a:p>
          <a:p xmlns:a="http://schemas.openxmlformats.org/drawingml/2006/main">
            <a:r>
              <a:t>Praktická aktivita: Záverečná úloha: pre fiktívnu servisnú firmu obhájte plán jedného pilotu. Oponent zmení objem alebo cenu nástroja; upravte odporúčanie bez vymýšľania údajov.</a:t>
            </a:r>
          </a:p>
          <a:p xmlns:a="http://schemas.openxmlformats.org/drawingml/2006/main">
            <a:r>
              <a:t/>
            </a:r>
          </a:p>
          <a:p xmlns:a="http://schemas.openxmlformats.org/drawingml/2006/main">
            <a:r>
              <a:t>Zdroje (kontrola 2026-10-02):</a:t>
            </a:r>
          </a:p>
          <a:p xmlns:a="http://schemas.openxmlformats.org/drawingml/2006/main">
            <a:r>
              <a:t>https://learn.microsoft.com/en-us/training/paths/transform-your-business-with-microsoft-ai/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55c92e2bbae4a01"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e80927b885c4466" /><Relationship Type="http://schemas.openxmlformats.org/officeDocument/2006/relationships/slideLayout" Target="/ppt/slideLayouts/slideLayout1.xml" Id="Rfe0dd92de0b34b54"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e0dd92de0b34b54"/>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0e967b401d0e4fd6" /><Relationship Type="http://schemas.openxmlformats.org/officeDocument/2006/relationships/image" Target="/ppt/media/image.jpeg" Id="R6021e837643d4864" /><Relationship Type="http://schemas.openxmlformats.org/officeDocument/2006/relationships/notesSlide" Target="/ppt/notesSlides/notesSlide1.xml" Id="Rdaf85504d5a04084"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1fbdb33338234db5" /><Relationship Type="http://schemas.openxmlformats.org/officeDocument/2006/relationships/notesSlide" Target="/ppt/notesSlides/notesSlide2.xml" Id="R008c658ac3fd4a89"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0b9ab719ec9644ae" /><Relationship Type="http://schemas.openxmlformats.org/officeDocument/2006/relationships/notesSlide" Target="/ppt/notesSlides/notesSlide3.xml" Id="Rc8835ecd28414f57"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3561f9d9972a4d66" /><Relationship Type="http://schemas.openxmlformats.org/officeDocument/2006/relationships/notesSlide" Target="/ppt/notesSlides/notesSlide4.xml" Id="R62dc1be6145d4fca"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05d88369248a41f4" /><Relationship Type="http://schemas.openxmlformats.org/officeDocument/2006/relationships/notesSlide" Target="/ppt/notesSlides/notesSlide5.xml" Id="Rdd76ab0a81714905"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a4e9e0df0f754c5c" /><Relationship Type="http://schemas.openxmlformats.org/officeDocument/2006/relationships/notesSlide" Target="/ppt/notesSlides/notesSlide6.xml" Id="R4ba485fb84bd4d47"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3d8cfe3af04549f2" /><Relationship Type="http://schemas.openxmlformats.org/officeDocument/2006/relationships/notesSlide" Target="/ppt/notesSlides/notesSlide7.xml" Id="R2c7965ba0ffe4bb7"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df39d2aaf99a439d" /><Relationship Type="http://schemas.openxmlformats.org/officeDocument/2006/relationships/notesSlide" Target="/ppt/notesSlides/notesSlide8.xml" Id="R45e1d67552064ab3"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df6c256a5fe441c9" /><Relationship Type="http://schemas.openxmlformats.org/officeDocument/2006/relationships/notesSlide" Target="/ppt/notesSlides/notesSlide9.xml" Id="R625c22e18d374db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ccdc0a08a25645eb" /><Relationship Type="http://schemas.openxmlformats.org/officeDocument/2006/relationships/notesSlide" Target="/ppt/notesSlides/notesSlide10.xml" Id="Rb2b103957a0e43b7"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729267caecfb4f56" /><Relationship Type="http://schemas.openxmlformats.org/officeDocument/2006/relationships/notesSlide" Target="/ppt/notesSlides/notesSlide11.xml" Id="Reb602e3b72884f0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fda098d40ff34a74" /><Relationship Type="http://schemas.openxmlformats.org/officeDocument/2006/relationships/notesSlide" Target="/ppt/notesSlides/notesSlide12.xml" Id="R045dffba6fc349cf"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4be69f6a38234cfe" /><Relationship Type="http://schemas.openxmlformats.org/officeDocument/2006/relationships/notesSlide" Target="/ppt/notesSlides/notesSlide13.xml" Id="R868bbd2435b34ea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5792a99bfb4e445e" /><Relationship Type="http://schemas.openxmlformats.org/officeDocument/2006/relationships/notesSlide" Target="/ppt/notesSlides/notesSlide14.xml" Id="R1ac9a071ab4b45f0"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abe9d19e0dcd4510" /><Relationship Type="http://schemas.openxmlformats.org/officeDocument/2006/relationships/notesSlide" Target="/ppt/notesSlides/notesSlide15.xml" Id="R16de43c796fd4b4d"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e85e0fa875a84ce0" /><Relationship Type="http://schemas.openxmlformats.org/officeDocument/2006/relationships/notesSlide" Target="/ppt/notesSlides/notesSlide16.xml" Id="R7927294da31940bd"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29840c4a117c4f20" /><Relationship Type="http://schemas.openxmlformats.org/officeDocument/2006/relationships/notesSlide" Target="/ppt/notesSlides/notesSlide17.xml" Id="R06bfb8e8e6a343e0"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c8fccd1fd5244174" /><Relationship Type="http://schemas.openxmlformats.org/officeDocument/2006/relationships/notesSlide" Target="/ppt/notesSlides/notesSlide18.xml" Id="R7dbf4832d9ca4cde"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aa4770e6f56f4932" /><Relationship Type="http://schemas.openxmlformats.org/officeDocument/2006/relationships/notesSlide" Target="/ppt/notesSlides/notesSlide19.xml" Id="Re3cb455805a24af4"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1dcba1d149ef4f2b" /><Relationship Type="http://schemas.openxmlformats.org/officeDocument/2006/relationships/notesSlide" Target="/ppt/notesSlides/notesSlide20.xml" Id="R3721d994a1ef435f"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d121d3eca2544bdd" /><Relationship Type="http://schemas.openxmlformats.org/officeDocument/2006/relationships/image" Target="/ppt/media/image2.jpeg" Id="Rfc9ed0ffc8b147c4" /><Relationship Type="http://schemas.openxmlformats.org/officeDocument/2006/relationships/notesSlide" Target="/ppt/notesSlides/notesSlide21.xml" Id="R344f4b72a9f24e3e"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7b397c8fa98d45f3" /><Relationship Type="http://schemas.openxmlformats.org/officeDocument/2006/relationships/notesSlide" Target="/ppt/notesSlides/notesSlide22.xml" Id="R64860051e0de4278"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ce63f4c73031467e" /><Relationship Type="http://schemas.openxmlformats.org/officeDocument/2006/relationships/notesSlide" Target="/ppt/notesSlides/notesSlide23.xml" Id="R3103b716cdf94875"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2ef747ecb8c4474f" /><Relationship Type="http://schemas.openxmlformats.org/officeDocument/2006/relationships/notesSlide" Target="/ppt/notesSlides/notesSlide24.xml" Id="Rd5744987ade0445b"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9296c299d898482f" /><Relationship Type="http://schemas.openxmlformats.org/officeDocument/2006/relationships/notesSlide" Target="/ppt/notesSlides/notesSlide25.xml" Id="R87e0e358bc344f64"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3c1885b280524b23" /><Relationship Type="http://schemas.openxmlformats.org/officeDocument/2006/relationships/notesSlide" Target="/ppt/notesSlides/notesSlide26.xml" Id="Raa522c9838944a3c"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4cf67a8d0d1349b5" /><Relationship Type="http://schemas.openxmlformats.org/officeDocument/2006/relationships/notesSlide" Target="/ppt/notesSlides/notesSlide27.xml" Id="R044450f4025b4827"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409c89c928fe4093" /><Relationship Type="http://schemas.openxmlformats.org/officeDocument/2006/relationships/notesSlide" Target="/ppt/notesSlides/notesSlide28.xml" Id="Rb2dbd45b51e5466d"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97bab8fc1b2f48e7" /><Relationship Type="http://schemas.openxmlformats.org/officeDocument/2006/relationships/notesSlide" Target="/ppt/notesSlides/notesSlide29.xml" Id="Re5d75f1eb3e1488b"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cd37e7e2f7c34893" /><Relationship Type="http://schemas.openxmlformats.org/officeDocument/2006/relationships/notesSlide" Target="/ppt/notesSlides/notesSlide30.xml" Id="R84738369fb22460a" /></Relationships>
</file>

<file path=ppt/slides/_rels/slide31.xml.rels>&#65279;<?xml version="1.0" encoding="utf-8"?><Relationships xmlns="http://schemas.openxmlformats.org/package/2006/relationships"><Relationship Type="http://schemas.openxmlformats.org/officeDocument/2006/relationships/slideLayout" Target="/ppt/slideLayouts/slideLayout1.xml" Id="Rc2e134f5cc81487d" /><Relationship Type="http://schemas.openxmlformats.org/officeDocument/2006/relationships/image" Target="/ppt/media/image3.jpeg" Id="Rfb779eaeb8ee44a5" /><Relationship Type="http://schemas.openxmlformats.org/officeDocument/2006/relationships/notesSlide" Target="/ppt/notesSlides/notesSlide31.xml" Id="R94be9d4b01054be6" /></Relationships>
</file>

<file path=ppt/slides/_rels/slide32.xml.rels>&#65279;<?xml version="1.0" encoding="utf-8"?><Relationships xmlns="http://schemas.openxmlformats.org/package/2006/relationships"><Relationship Type="http://schemas.openxmlformats.org/officeDocument/2006/relationships/slideLayout" Target="/ppt/slideLayouts/slideLayout1.xml" Id="R5ae7327d36f14252" /><Relationship Type="http://schemas.openxmlformats.org/officeDocument/2006/relationships/notesSlide" Target="/ppt/notesSlides/notesSlide32.xml" Id="Re275b4a7cadb4e56" /></Relationships>
</file>

<file path=ppt/slides/_rels/slide33.xml.rels>&#65279;<?xml version="1.0" encoding="utf-8"?><Relationships xmlns="http://schemas.openxmlformats.org/package/2006/relationships"><Relationship Type="http://schemas.openxmlformats.org/officeDocument/2006/relationships/slideLayout" Target="/ppt/slideLayouts/slideLayout1.xml" Id="R670b318c49ba41ab" /><Relationship Type="http://schemas.openxmlformats.org/officeDocument/2006/relationships/notesSlide" Target="/ppt/notesSlides/notesSlide33.xml" Id="R4b34da9ef16e4feb" /></Relationships>
</file>

<file path=ppt/slides/_rels/slide34.xml.rels>&#65279;<?xml version="1.0" encoding="utf-8"?><Relationships xmlns="http://schemas.openxmlformats.org/package/2006/relationships"><Relationship Type="http://schemas.openxmlformats.org/officeDocument/2006/relationships/slideLayout" Target="/ppt/slideLayouts/slideLayout1.xml" Id="R139698df2b924c6c" /><Relationship Type="http://schemas.openxmlformats.org/officeDocument/2006/relationships/notesSlide" Target="/ppt/notesSlides/notesSlide34.xml" Id="Rf25bbb8a327e4abd" /></Relationships>
</file>

<file path=ppt/slides/_rels/slide35.xml.rels>&#65279;<?xml version="1.0" encoding="utf-8"?><Relationships xmlns="http://schemas.openxmlformats.org/package/2006/relationships"><Relationship Type="http://schemas.openxmlformats.org/officeDocument/2006/relationships/slideLayout" Target="/ppt/slideLayouts/slideLayout1.xml" Id="R889778b20f324e5c" /><Relationship Type="http://schemas.openxmlformats.org/officeDocument/2006/relationships/notesSlide" Target="/ppt/notesSlides/notesSlide35.xml" Id="R936977d440524bcf" /></Relationships>
</file>

<file path=ppt/slides/_rels/slide36.xml.rels>&#65279;<?xml version="1.0" encoding="utf-8"?><Relationships xmlns="http://schemas.openxmlformats.org/package/2006/relationships"><Relationship Type="http://schemas.openxmlformats.org/officeDocument/2006/relationships/slideLayout" Target="/ppt/slideLayouts/slideLayout1.xml" Id="Rb31e603ff7f64808" /><Relationship Type="http://schemas.openxmlformats.org/officeDocument/2006/relationships/notesSlide" Target="/ppt/notesSlides/notesSlide36.xml" Id="R05d098355d2f4a56" /></Relationships>
</file>

<file path=ppt/slides/_rels/slide37.xml.rels>&#65279;<?xml version="1.0" encoding="utf-8"?><Relationships xmlns="http://schemas.openxmlformats.org/package/2006/relationships"><Relationship Type="http://schemas.openxmlformats.org/officeDocument/2006/relationships/slideLayout" Target="/ppt/slideLayouts/slideLayout1.xml" Id="Rc7a92cc48a68428f" /><Relationship Type="http://schemas.openxmlformats.org/officeDocument/2006/relationships/notesSlide" Target="/ppt/notesSlides/notesSlide37.xml" Id="Rb6309e67e9da41f3" /></Relationships>
</file>

<file path=ppt/slides/_rels/slide38.xml.rels>&#65279;<?xml version="1.0" encoding="utf-8"?><Relationships xmlns="http://schemas.openxmlformats.org/package/2006/relationships"><Relationship Type="http://schemas.openxmlformats.org/officeDocument/2006/relationships/slideLayout" Target="/ppt/slideLayouts/slideLayout1.xml" Id="R9dcd781d2b294289" /><Relationship Type="http://schemas.openxmlformats.org/officeDocument/2006/relationships/notesSlide" Target="/ppt/notesSlides/notesSlide38.xml" Id="Rb02990ad851c4678" /></Relationships>
</file>

<file path=ppt/slides/_rels/slide39.xml.rels>&#65279;<?xml version="1.0" encoding="utf-8"?><Relationships xmlns="http://schemas.openxmlformats.org/package/2006/relationships"><Relationship Type="http://schemas.openxmlformats.org/officeDocument/2006/relationships/slideLayout" Target="/ppt/slideLayouts/slideLayout1.xml" Id="R77e402fa2ce643e1" /><Relationship Type="http://schemas.openxmlformats.org/officeDocument/2006/relationships/notesSlide" Target="/ppt/notesSlides/notesSlide39.xml" Id="R5499bff462b74eb7" /></Relationships>
</file>

<file path=ppt/slides/_rels/slide40.xml.rels>&#65279;<?xml version="1.0" encoding="utf-8"?><Relationships xmlns="http://schemas.openxmlformats.org/package/2006/relationships"><Relationship Type="http://schemas.openxmlformats.org/officeDocument/2006/relationships/slideLayout" Target="/ppt/slideLayouts/slideLayout1.xml" Id="R734bd6f1dd0340cc" /><Relationship Type="http://schemas.openxmlformats.org/officeDocument/2006/relationships/notesSlide" Target="/ppt/notesSlides/notesSlide40.xml" Id="Rf0ad891a222a4087" /></Relationships>
</file>

<file path=ppt/slides/_rels/slide41.xml.rels>&#65279;<?xml version="1.0" encoding="utf-8"?><Relationships xmlns="http://schemas.openxmlformats.org/package/2006/relationships"><Relationship Type="http://schemas.openxmlformats.org/officeDocument/2006/relationships/slideLayout" Target="/ppt/slideLayouts/slideLayout1.xml" Id="R608076288e104206" /><Relationship Type="http://schemas.openxmlformats.org/officeDocument/2006/relationships/notesSlide" Target="/ppt/notesSlides/notesSlide41.xml" Id="R7c1a390aaf6a4771" /></Relationships>
</file>

<file path=ppt/slides/_rels/slide42.xml.rels>&#65279;<?xml version="1.0" encoding="utf-8"?><Relationships xmlns="http://schemas.openxmlformats.org/package/2006/relationships"><Relationship Type="http://schemas.openxmlformats.org/officeDocument/2006/relationships/slideLayout" Target="/ppt/slideLayouts/slideLayout1.xml" Id="Rd88b0f4719c04f03" /><Relationship Type="http://schemas.openxmlformats.org/officeDocument/2006/relationships/notesSlide" Target="/ppt/notesSlides/notesSlide42.xml" Id="R45f7c88a594b4bf7" /></Relationships>
</file>

<file path=ppt/slides/_rels/slide43.xml.rels>&#65279;<?xml version="1.0" encoding="utf-8"?><Relationships xmlns="http://schemas.openxmlformats.org/package/2006/relationships"><Relationship Type="http://schemas.openxmlformats.org/officeDocument/2006/relationships/slideLayout" Target="/ppt/slideLayouts/slideLayout1.xml" Id="R0859f19800ac4671" /><Relationship Type="http://schemas.openxmlformats.org/officeDocument/2006/relationships/notesSlide" Target="/ppt/notesSlides/notesSlide43.xml" Id="R0198ada25d614c57" /></Relationships>
</file>

<file path=ppt/slides/_rels/slide44.xml.rels>&#65279;<?xml version="1.0" encoding="utf-8"?><Relationships xmlns="http://schemas.openxmlformats.org/package/2006/relationships"><Relationship Type="http://schemas.openxmlformats.org/officeDocument/2006/relationships/slideLayout" Target="/ppt/slideLayouts/slideLayout1.xml" Id="R0b8c59b18afe494c" /><Relationship Type="http://schemas.openxmlformats.org/officeDocument/2006/relationships/notesSlide" Target="/ppt/notesSlides/notesSlide44.xml" Id="R4e986b45e1d748e3" /></Relationships>
</file>

<file path=ppt/slides/_rels/slide45.xml.rels>&#65279;<?xml version="1.0" encoding="utf-8"?><Relationships xmlns="http://schemas.openxmlformats.org/package/2006/relationships"><Relationship Type="http://schemas.openxmlformats.org/officeDocument/2006/relationships/slideLayout" Target="/ppt/slideLayouts/slideLayout1.xml" Id="Rcebd5bdb71de4385" /><Relationship Type="http://schemas.openxmlformats.org/officeDocument/2006/relationships/notesSlide" Target="/ppt/notesSlides/notesSlide45.xml" Id="Ree560da8e8f5483d" /></Relationships>
</file>

<file path=ppt/slides/_rels/slide46.xml.rels>&#65279;<?xml version="1.0" encoding="utf-8"?><Relationships xmlns="http://schemas.openxmlformats.org/package/2006/relationships"><Relationship Type="http://schemas.openxmlformats.org/officeDocument/2006/relationships/slideLayout" Target="/ppt/slideLayouts/slideLayout1.xml" Id="R5492af579c4e459f" /><Relationship Type="http://schemas.openxmlformats.org/officeDocument/2006/relationships/notesSlide" Target="/ppt/notesSlides/notesSlide46.xml" Id="R0dafdc6aef464d32" /></Relationships>
</file>

<file path=ppt/slides/_rels/slide47.xml.rels>&#65279;<?xml version="1.0" encoding="utf-8"?><Relationships xmlns="http://schemas.openxmlformats.org/package/2006/relationships"><Relationship Type="http://schemas.openxmlformats.org/officeDocument/2006/relationships/slideLayout" Target="/ppt/slideLayouts/slideLayout1.xml" Id="R918065658e414e13" /><Relationship Type="http://schemas.openxmlformats.org/officeDocument/2006/relationships/notesSlide" Target="/ppt/notesSlides/notesSlide47.xml" Id="R29c21c66f5154d4d" /></Relationships>
</file>

<file path=ppt/slides/_rels/slide48.xml.rels>&#65279;<?xml version="1.0" encoding="utf-8"?><Relationships xmlns="http://schemas.openxmlformats.org/package/2006/relationships"><Relationship Type="http://schemas.openxmlformats.org/officeDocument/2006/relationships/slideLayout" Target="/ppt/slideLayouts/slideLayout1.xml" Id="R80ddc774513548f0" /><Relationship Type="http://schemas.openxmlformats.org/officeDocument/2006/relationships/notesSlide" Target="/ppt/notesSlides/notesSlide48.xml" Id="Ra7ab563f5ecf4833" /></Relationships>
</file>

<file path=ppt/slides/_rels/slide49.xml.rels>&#65279;<?xml version="1.0" encoding="utf-8"?><Relationships xmlns="http://schemas.openxmlformats.org/package/2006/relationships"><Relationship Type="http://schemas.openxmlformats.org/officeDocument/2006/relationships/slideLayout" Target="/ppt/slideLayouts/slideLayout1.xml" Id="Rd9e2a51eaded403e" /><Relationship Type="http://schemas.openxmlformats.org/officeDocument/2006/relationships/notesSlide" Target="/ppt/notesSlides/notesSlide49.xml" Id="R1936295299ec419c" /></Relationships>
</file>

<file path=ppt/slides/_rels/slide50.xml.rels>&#65279;<?xml version="1.0" encoding="utf-8"?><Relationships xmlns="http://schemas.openxmlformats.org/package/2006/relationships"><Relationship Type="http://schemas.openxmlformats.org/officeDocument/2006/relationships/slideLayout" Target="/ppt/slideLayouts/slideLayout1.xml" Id="R111ce87f38194432" /><Relationship Type="http://schemas.openxmlformats.org/officeDocument/2006/relationships/notesSlide" Target="/ppt/notesSlides/notesSlide50.xml" Id="R287b33aef5824951"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6021e837643d4864"/>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ext-1-0">
            <a:extLst xmlns:a="http://schemas.openxmlformats.org/drawingml/2006/main">
              <a:ext uri="{FF2B5EF4-FFF2-40B4-BE49-F238E27FC236}">
                <a16:creationId xmlns:a16="http://schemas.microsoft.com/office/drawing/2014/main" id="{7DB78DB6-A6FB-445F-A71D-5E32FFF89A40}"/>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Výber užitočného prvého prípadu</a:t>
            </a:r>
          </a:p>
        </p:txBody>
      </p:sp>
      <p:sp>
        <p:nvSpPr>
          <p:cNvPr id="3" name="text-1-1">
            <a:extLst xmlns:a="http://schemas.openxmlformats.org/drawingml/2006/main">
              <a:ext uri="{FF2B5EF4-FFF2-40B4-BE49-F238E27FC236}">
                <a16:creationId xmlns:a16="http://schemas.microsoft.com/office/drawing/2014/main" id="{CE7E27AE-8EBC-4E25-934D-E849DCA9B16A}"/>
              </a:ext>
            </a:extLst>
          </p:cNvPr>
          <p:cNvSpPr>
            <a:spLocks xmlns:a="http://schemas.openxmlformats.org/drawingml/2006/main" noGrp="1"/>
          </p:cNvSpPr>
          <p:nvPr/>
        </p:nvSpPr>
        <p:spPr>
          <a:xfrm xmlns:a="http://schemas.openxmlformats.org/drawingml/2006/main">
            <a:off x="685800" y="876300"/>
            <a:ext cx="704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Najprv firemný problém, potom AI</a:t>
            </a:r>
          </a:p>
        </p:txBody>
      </p:sp>
      <p:sp>
        <p:nvSpPr>
          <p:cNvPr id="4" name="text-1-2">
            <a:extLst xmlns:a="http://schemas.openxmlformats.org/drawingml/2006/main">
              <a:ext uri="{FF2B5EF4-FFF2-40B4-BE49-F238E27FC236}">
                <a16:creationId xmlns:a16="http://schemas.microsoft.com/office/drawing/2014/main" id="{88FF4F0E-03E2-489C-A1B1-0F8E98207CE3}"/>
              </a:ext>
            </a:extLst>
          </p:cNvPr>
          <p:cNvSpPr>
            <a:spLocks xmlns:a="http://schemas.openxmlformats.org/drawingml/2006/main" noGrp="1"/>
          </p:cNvSpPr>
          <p:nvPr/>
        </p:nvSpPr>
        <p:spPr>
          <a:xfrm xmlns:a="http://schemas.openxmlformats.org/drawingml/2006/main">
            <a:off x="685800" y="2209800"/>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Výsledok práce musí byť pomenovaný</a:t>
            </a:r>
          </a:p>
        </p:txBody>
      </p:sp>
      <p:sp>
        <p:nvSpPr>
          <p:cNvPr id="5" name="text-1-3">
            <a:extLst xmlns:a="http://schemas.openxmlformats.org/drawingml/2006/main">
              <a:ext uri="{FF2B5EF4-FFF2-40B4-BE49-F238E27FC236}">
                <a16:creationId xmlns:a16="http://schemas.microsoft.com/office/drawing/2014/main" id="{CE25E36F-7CC7-42A6-983F-AD8F1F7E38FD}"/>
              </a:ext>
            </a:extLst>
          </p:cNvPr>
          <p:cNvSpPr>
            <a:spLocks xmlns:a="http://schemas.openxmlformats.org/drawingml/2006/main" noGrp="1"/>
          </p:cNvSpPr>
          <p:nvPr/>
        </p:nvSpPr>
        <p:spPr>
          <a:xfrm xmlns:a="http://schemas.openxmlformats.org/drawingml/2006/main">
            <a:off x="685800" y="3019425"/>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Úzky pilot je lepší než veľký nákup</a:t>
            </a:r>
          </a:p>
        </p:txBody>
      </p:sp>
      <p:sp>
        <p:nvSpPr>
          <p:cNvPr id="6" name="text-1-4">
            <a:extLst xmlns:a="http://schemas.openxmlformats.org/drawingml/2006/main">
              <a:ext uri="{FF2B5EF4-FFF2-40B4-BE49-F238E27FC236}">
                <a16:creationId xmlns:a16="http://schemas.microsoft.com/office/drawing/2014/main" id="{DFC7DB04-E373-440F-B156-8738E45DE6ED}"/>
              </a:ext>
            </a:extLst>
          </p:cNvPr>
          <p:cNvSpPr>
            <a:spLocks xmlns:a="http://schemas.openxmlformats.org/drawingml/2006/main" noGrp="1"/>
          </p:cNvSpPr>
          <p:nvPr/>
        </p:nvSpPr>
        <p:spPr>
          <a:xfrm xmlns:a="http://schemas.openxmlformats.org/drawingml/2006/main">
            <a:off x="685800" y="3829050"/>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Za prínos zodpovedá vlastník procesu</a:t>
            </a:r>
          </a:p>
        </p:txBody>
      </p:sp>
      <p:sp>
        <p:nvSpPr>
          <p:cNvPr id="7" name="text-1-5">
            <a:extLst xmlns:a="http://schemas.openxmlformats.org/drawingml/2006/main">
              <a:ext uri="{FF2B5EF4-FFF2-40B4-BE49-F238E27FC236}">
                <a16:creationId xmlns:a16="http://schemas.microsoft.com/office/drawing/2014/main" id="{FC25BAAE-74F1-46A5-9945-33E154ADB19E}"/>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8" name="text-1-6">
            <a:extLst xmlns:a="http://schemas.openxmlformats.org/drawingml/2006/main">
              <a:ext uri="{FF2B5EF4-FFF2-40B4-BE49-F238E27FC236}">
                <a16:creationId xmlns:a16="http://schemas.microsoft.com/office/drawing/2014/main" id="{1341D4CA-846D-4541-ADA3-8C68BEEC5204}"/>
              </a:ext>
            </a:extLst>
          </p:cNvPr>
          <p:cNvSpPr>
            <a:spLocks xmlns:a="http://schemas.openxmlformats.org/drawingml/2006/main" noGrp="1"/>
          </p:cNvSpPr>
          <p:nvPr/>
        </p:nvSpPr>
        <p:spPr>
          <a:xfrm xmlns:a="http://schemas.openxmlformats.org/drawingml/2006/main">
            <a:off x="685800" y="5486400"/>
            <a:ext cx="71437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stolárska firma dostáva neúplné dopyty. Napíšte problém ako merateľný výsledok: znížiť počet dopĺňajúcich telefonátov pri príprave nacenenia, nie automatizovať celý obchod.</a:t>
            </a:r>
          </a:p>
        </p:txBody>
      </p:sp>
      <p:sp>
        <p:nvSpPr>
          <p:cNvPr id="9" name="text-1-7">
            <a:extLst xmlns:a="http://schemas.openxmlformats.org/drawingml/2006/main">
              <a:ext uri="{FF2B5EF4-FFF2-40B4-BE49-F238E27FC236}">
                <a16:creationId xmlns:a16="http://schemas.microsoft.com/office/drawing/2014/main" id="{54FF9EA0-48F2-4B1D-876D-DCE46326A689}"/>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0" name="text-1-8">
            <a:extLst xmlns:a="http://schemas.openxmlformats.org/drawingml/2006/main">
              <a:ext uri="{FF2B5EF4-FFF2-40B4-BE49-F238E27FC236}">
                <a16:creationId xmlns:a16="http://schemas.microsoft.com/office/drawing/2014/main" id="{5B5372F4-AE30-4DFF-9EFC-28D7E769C412}"/>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solidFill xmlns:a="http://schemas.openxmlformats.org/drawingml/2006/main">
            <a:srgbClr val="FFFFFF"/>
          </a:solidFill>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01 / 50</a:t>
            </a:r>
          </a:p>
        </p:txBody>
      </p:sp>
    </p:spTree>
    <p:extLst>
      <p:ext uri="{BB962C8B-B14F-4D97-AF65-F5344CB8AC3E}">
        <p14:creationId xmlns:p14="http://schemas.microsoft.com/office/powerpoint/2010/main" val="91052157"/>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text-2-0">
            <a:extLst xmlns:a="http://schemas.openxmlformats.org/drawingml/2006/main">
              <a:ext uri="{FF2B5EF4-FFF2-40B4-BE49-F238E27FC236}">
                <a16:creationId xmlns:a16="http://schemas.microsoft.com/office/drawing/2014/main" id="{B572BEC9-2BDC-4012-B9AC-7743FDCD6E71}"/>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Výber užitočného prvého prípadu</a:t>
            </a:r>
          </a:p>
        </p:txBody>
      </p:sp>
      <p:sp>
        <p:nvSpPr>
          <p:cNvPr id="2" name="text-2-1">
            <a:extLst xmlns:a="http://schemas.openxmlformats.org/drawingml/2006/main">
              <a:ext uri="{FF2B5EF4-FFF2-40B4-BE49-F238E27FC236}">
                <a16:creationId xmlns:a16="http://schemas.microsoft.com/office/drawing/2014/main" id="{2BBAA944-677E-4F9D-9013-784417F150B7}"/>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Mapa jednej pracovnej rutiny</a:t>
            </a:r>
          </a:p>
        </p:txBody>
      </p:sp>
      <p:sp>
        <p:nvSpPr>
          <p:cNvPr id="3" name="text-2-2">
            <a:extLst xmlns:a="http://schemas.openxmlformats.org/drawingml/2006/main">
              <a:ext uri="{FF2B5EF4-FFF2-40B4-BE49-F238E27FC236}">
                <a16:creationId xmlns:a16="http://schemas.microsoft.com/office/drawing/2014/main" id="{59601DB8-15DF-4878-ADDC-2892CF42C483}"/>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Zaznamenajte spúšťač a posledný krok</a:t>
            </a:r>
          </a:p>
        </p:txBody>
      </p:sp>
      <p:sp>
        <p:nvSpPr>
          <p:cNvPr id="4" name="text-2-3">
            <a:extLst xmlns:a="http://schemas.openxmlformats.org/drawingml/2006/main">
              <a:ext uri="{FF2B5EF4-FFF2-40B4-BE49-F238E27FC236}">
                <a16:creationId xmlns:a16="http://schemas.microsoft.com/office/drawing/2014/main" id="{8A60DBBE-3695-4EAB-B8A3-710E08875A73}"/>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Oddeľte čakanie od aktívnej práce</a:t>
            </a:r>
          </a:p>
        </p:txBody>
      </p:sp>
      <p:sp>
        <p:nvSpPr>
          <p:cNvPr id="5" name="text-2-4">
            <a:extLst xmlns:a="http://schemas.openxmlformats.org/drawingml/2006/main">
              <a:ext uri="{FF2B5EF4-FFF2-40B4-BE49-F238E27FC236}">
                <a16:creationId xmlns:a16="http://schemas.microsoft.com/office/drawing/2014/main" id="{C65F959F-86D1-4FA8-ACEB-153D13FB8B73}"/>
              </a:ext>
            </a:extLst>
          </p:cNvPr>
          <p:cNvSpPr>
            <a:spLocks xmlns:a="http://schemas.openxmlformats.org/drawingml/2006/main" noGrp="1"/>
          </p:cNvSpPr>
          <p:nvPr/>
        </p:nvSpPr>
        <p:spPr>
          <a:xfrm xmlns:a="http://schemas.openxmlformats.org/drawingml/2006/main">
            <a:off x="78867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Označte miesta, kde sa rozhoduje</a:t>
            </a:r>
          </a:p>
        </p:txBody>
      </p:sp>
      <p:sp>
        <p:nvSpPr>
          <p:cNvPr id="6" name="diagram-node-2-0">
            <a:extLst xmlns:a="http://schemas.openxmlformats.org/drawingml/2006/main">
              <a:ext uri="{FF2B5EF4-FFF2-40B4-BE49-F238E27FC236}">
                <a16:creationId xmlns:a16="http://schemas.microsoft.com/office/drawing/2014/main" id="{53BE051D-4C20-461B-B0C2-AB143F657DDB}"/>
              </a:ext>
            </a:extLst>
          </p:cNvPr>
          <p:cNvSpPr>
            <a:spLocks xmlns:a="http://schemas.openxmlformats.org/drawingml/2006/main" noGrp="1"/>
          </p:cNvSpPr>
          <p:nvPr/>
        </p:nvSpPr>
        <p:spPr>
          <a:xfrm xmlns:a="http://schemas.openxmlformats.org/drawingml/2006/main">
            <a:off x="68580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Dopyt</a:t>
            </a:r>
          </a:p>
        </p:txBody>
      </p:sp>
      <p:sp>
        <p:nvSpPr>
          <p:cNvPr id="7" name="diagram-node-2-1">
            <a:extLst xmlns:a="http://schemas.openxmlformats.org/drawingml/2006/main">
              <a:ext uri="{FF2B5EF4-FFF2-40B4-BE49-F238E27FC236}">
                <a16:creationId xmlns:a16="http://schemas.microsoft.com/office/drawing/2014/main" id="{42944A47-29BB-44AF-AF1D-876070C67ED0}"/>
              </a:ext>
            </a:extLst>
          </p:cNvPr>
          <p:cNvSpPr>
            <a:spLocks xmlns:a="http://schemas.openxmlformats.org/drawingml/2006/main" noGrp="1"/>
          </p:cNvSpPr>
          <p:nvPr/>
        </p:nvSpPr>
        <p:spPr>
          <a:xfrm xmlns:a="http://schemas.openxmlformats.org/drawingml/2006/main">
            <a:off x="284988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Doplnenie údajov</a:t>
            </a:r>
          </a:p>
        </p:txBody>
      </p:sp>
      <p:sp>
        <p:nvSpPr>
          <p:cNvPr id="8" name="diagram-node-2-2">
            <a:extLst xmlns:a="http://schemas.openxmlformats.org/drawingml/2006/main">
              <a:ext uri="{FF2B5EF4-FFF2-40B4-BE49-F238E27FC236}">
                <a16:creationId xmlns:a16="http://schemas.microsoft.com/office/drawing/2014/main" id="{D0AE3F6D-219A-4B0D-80EA-1C4F002DA172}"/>
              </a:ext>
            </a:extLst>
          </p:cNvPr>
          <p:cNvSpPr>
            <a:spLocks xmlns:a="http://schemas.openxmlformats.org/drawingml/2006/main" noGrp="1"/>
          </p:cNvSpPr>
          <p:nvPr/>
        </p:nvSpPr>
        <p:spPr>
          <a:xfrm xmlns:a="http://schemas.openxmlformats.org/drawingml/2006/main">
            <a:off x="501396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Kontrola kapacity</a:t>
            </a:r>
          </a:p>
        </p:txBody>
      </p:sp>
      <p:sp>
        <p:nvSpPr>
          <p:cNvPr id="9" name="diagram-node-2-3">
            <a:extLst xmlns:a="http://schemas.openxmlformats.org/drawingml/2006/main">
              <a:ext uri="{FF2B5EF4-FFF2-40B4-BE49-F238E27FC236}">
                <a16:creationId xmlns:a16="http://schemas.microsoft.com/office/drawing/2014/main" id="{EFDA3938-FB07-4347-9D31-5EAE850EFA5F}"/>
              </a:ext>
            </a:extLst>
          </p:cNvPr>
          <p:cNvSpPr>
            <a:spLocks xmlns:a="http://schemas.openxmlformats.org/drawingml/2006/main" noGrp="1"/>
          </p:cNvSpPr>
          <p:nvPr/>
        </p:nvSpPr>
        <p:spPr>
          <a:xfrm xmlns:a="http://schemas.openxmlformats.org/drawingml/2006/main">
            <a:off x="717804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Návrh termínu</a:t>
            </a:r>
          </a:p>
        </p:txBody>
      </p:sp>
      <p:sp>
        <p:nvSpPr>
          <p:cNvPr id="10" name="diagram-node-2-4">
            <a:extLst xmlns:a="http://schemas.openxmlformats.org/drawingml/2006/main">
              <a:ext uri="{FF2B5EF4-FFF2-40B4-BE49-F238E27FC236}">
                <a16:creationId xmlns:a16="http://schemas.microsoft.com/office/drawing/2014/main" id="{B6B3129E-75B7-45EC-B88D-FA7E8E8ACFEA}"/>
              </a:ext>
            </a:extLst>
          </p:cNvPr>
          <p:cNvSpPr>
            <a:spLocks xmlns:a="http://schemas.openxmlformats.org/drawingml/2006/main" noGrp="1"/>
          </p:cNvSpPr>
          <p:nvPr/>
        </p:nvSpPr>
        <p:spPr>
          <a:xfrm xmlns:a="http://schemas.openxmlformats.org/drawingml/2006/main">
            <a:off x="9342120" y="3800475"/>
            <a:ext cx="185928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Schválenie</a:t>
            </a:r>
          </a:p>
        </p:txBody>
      </p:sp>
      <p:cxnSp>
        <p:nvCxnSpPr>
          <p:cNvPr id="29" name=""/>
          <p:cNvCxnSpPr>
            <a:stCxn xmlns:a="http://schemas.openxmlformats.org/drawingml/2006/main" id="6" idx="3"/>
            <a:endCxn xmlns:a="http://schemas.openxmlformats.org/drawingml/2006/main" id="7" idx="1"/>
          </p:cNvCxnSpPr>
          <p:nvPr/>
        </p:nvCxnSpPr>
        <p:spPr>
          <a:xfrm xmlns:a="http://schemas.openxmlformats.org/drawingml/2006/main">
            <a:off x="254508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0" name=""/>
          <p:cNvCxnSpPr>
            <a:stCxn xmlns:a="http://schemas.openxmlformats.org/drawingml/2006/main" id="7" idx="3"/>
            <a:endCxn xmlns:a="http://schemas.openxmlformats.org/drawingml/2006/main" id="8" idx="1"/>
          </p:cNvCxnSpPr>
          <p:nvPr/>
        </p:nvCxnSpPr>
        <p:spPr>
          <a:xfrm xmlns:a="http://schemas.openxmlformats.org/drawingml/2006/main">
            <a:off x="470916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1" name=""/>
          <p:cNvCxnSpPr>
            <a:stCxn xmlns:a="http://schemas.openxmlformats.org/drawingml/2006/main" id="8" idx="3"/>
            <a:endCxn xmlns:a="http://schemas.openxmlformats.org/drawingml/2006/main" id="9" idx="1"/>
          </p:cNvCxnSpPr>
          <p:nvPr/>
        </p:nvCxnSpPr>
        <p:spPr>
          <a:xfrm xmlns:a="http://schemas.openxmlformats.org/drawingml/2006/main">
            <a:off x="687324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2" name=""/>
          <p:cNvCxnSpPr>
            <a:stCxn xmlns:a="http://schemas.openxmlformats.org/drawingml/2006/main" id="9" idx="3"/>
            <a:endCxn xmlns:a="http://schemas.openxmlformats.org/drawingml/2006/main" id="10" idx="1"/>
          </p:cNvCxnSpPr>
          <p:nvPr/>
        </p:nvCxnSpPr>
        <p:spPr>
          <a:xfrm xmlns:a="http://schemas.openxmlformats.org/drawingml/2006/main">
            <a:off x="903732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sp>
        <p:nvSpPr>
          <p:cNvPr id="15" name="text-2-14">
            <a:extLst xmlns:a="http://schemas.openxmlformats.org/drawingml/2006/main">
              <a:ext uri="{FF2B5EF4-FFF2-40B4-BE49-F238E27FC236}">
                <a16:creationId xmlns:a16="http://schemas.microsoft.com/office/drawing/2014/main" id="{64964E0E-C255-422C-B724-EFD3B235F252}"/>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6" name="text-2-15">
            <a:extLst xmlns:a="http://schemas.openxmlformats.org/drawingml/2006/main">
              <a:ext uri="{FF2B5EF4-FFF2-40B4-BE49-F238E27FC236}">
                <a16:creationId xmlns:a16="http://schemas.microsoft.com/office/drawing/2014/main" id="{58E79E5A-3416-46DD-A22F-2D13F977A457}"/>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autoservis: e-mail → doplnenie údajov vozidla → kontrola kapacity → návrh termínu → schválenie. Vyfarbite krok s najväčším čakaním a navrhnite jednu zmenu bez AI.</a:t>
            </a:r>
          </a:p>
        </p:txBody>
      </p:sp>
      <p:sp>
        <p:nvSpPr>
          <p:cNvPr id="17" name="text-2-16">
            <a:extLst xmlns:a="http://schemas.openxmlformats.org/drawingml/2006/main">
              <a:ext uri="{FF2B5EF4-FFF2-40B4-BE49-F238E27FC236}">
                <a16:creationId xmlns:a16="http://schemas.microsoft.com/office/drawing/2014/main" id="{96F5F1B8-A11D-488B-85A5-73A5E8DD4E07}"/>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8" name="text-2-17">
            <a:extLst xmlns:a="http://schemas.openxmlformats.org/drawingml/2006/main">
              <a:ext uri="{FF2B5EF4-FFF2-40B4-BE49-F238E27FC236}">
                <a16:creationId xmlns:a16="http://schemas.microsoft.com/office/drawing/2014/main" id="{546A8DF7-FBAF-40D8-9611-19791D57ECFB}"/>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02 / 50</a:t>
            </a:r>
          </a:p>
        </p:txBody>
      </p:sp>
    </p:spTree>
    <p:extLst>
      <p:ext uri="{BB962C8B-B14F-4D97-AF65-F5344CB8AC3E}">
        <p14:creationId xmlns:p14="http://schemas.microsoft.com/office/powerpoint/2010/main" val="730401909"/>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3-0">
            <a:extLst xmlns:a="http://schemas.openxmlformats.org/drawingml/2006/main">
              <a:ext uri="{FF2B5EF4-FFF2-40B4-BE49-F238E27FC236}">
                <a16:creationId xmlns:a16="http://schemas.microsoft.com/office/drawing/2014/main" id="{1B2923C8-F04E-45F9-9551-6A077035501A}"/>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Výber užitočného prvého prípadu</a:t>
            </a:r>
          </a:p>
        </p:txBody>
      </p:sp>
      <p:sp>
        <p:nvSpPr>
          <p:cNvPr id="2" name="text-3-1">
            <a:extLst xmlns:a="http://schemas.openxmlformats.org/drawingml/2006/main">
              <a:ext uri="{FF2B5EF4-FFF2-40B4-BE49-F238E27FC236}">
                <a16:creationId xmlns:a16="http://schemas.microsoft.com/office/drawing/2014/main" id="{F2B5D247-5C6B-4F54-9608-B79EA4185037}"/>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Čo AI vie a čo iba predstiera</a:t>
            </a:r>
          </a:p>
        </p:txBody>
      </p:sp>
      <p:sp>
        <p:nvSpPr>
          <p:cNvPr id="3" name="text-3-2">
            <a:extLst xmlns:a="http://schemas.openxmlformats.org/drawingml/2006/main">
              <a:ext uri="{FF2B5EF4-FFF2-40B4-BE49-F238E27FC236}">
                <a16:creationId xmlns:a16="http://schemas.microsoft.com/office/drawing/2014/main" id="{29BFB7B5-BFB7-4123-A745-D9F4656B62CE}"/>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Generovanie je návrh, nie dôkaz</a:t>
            </a:r>
          </a:p>
        </p:txBody>
      </p:sp>
      <p:sp>
        <p:nvSpPr>
          <p:cNvPr id="4" name="text-3-3">
            <a:extLst xmlns:a="http://schemas.openxmlformats.org/drawingml/2006/main">
              <a:ext uri="{FF2B5EF4-FFF2-40B4-BE49-F238E27FC236}">
                <a16:creationId xmlns:a16="http://schemas.microsoft.com/office/drawing/2014/main" id="{02BDB4AF-9CB1-400B-AFEC-969DB249DCE3}"/>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Odpoveď nemusí poznať aktuálne údaje</a:t>
            </a:r>
          </a:p>
        </p:txBody>
      </p:sp>
      <p:sp>
        <p:nvSpPr>
          <p:cNvPr id="5" name="text-3-4">
            <a:extLst xmlns:a="http://schemas.openxmlformats.org/drawingml/2006/main">
              <a:ext uri="{FF2B5EF4-FFF2-40B4-BE49-F238E27FC236}">
                <a16:creationId xmlns:a16="http://schemas.microsoft.com/office/drawing/2014/main" id="{F7754C47-F693-4908-BAF5-0BDFB8F971E0}"/>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Istý tón neznamená správnosť</a:t>
            </a:r>
          </a:p>
        </p:txBody>
      </p:sp>
      <p:sp>
        <p:nvSpPr>
          <p:cNvPr id="6" name="text-3-5">
            <a:extLst xmlns:a="http://schemas.openxmlformats.org/drawingml/2006/main">
              <a:ext uri="{FF2B5EF4-FFF2-40B4-BE49-F238E27FC236}">
                <a16:creationId xmlns:a16="http://schemas.microsoft.com/office/drawing/2014/main" id="{63D1FB1C-3A6B-4993-B2DE-DF07DF845007}"/>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3-6">
            <a:extLst xmlns:a="http://schemas.openxmlformats.org/drawingml/2006/main">
              <a:ext uri="{FF2B5EF4-FFF2-40B4-BE49-F238E27FC236}">
                <a16:creationId xmlns:a16="http://schemas.microsoft.com/office/drawing/2014/main" id="{2E518F29-040C-4602-8316-B7EDBA055AFB}"/>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AI uvedie, že dodávateľ má certifikáciu, hoci v podklade nie je. Označte tvrdenie ako neoverené a určte, kto získa platný dokument od dodávateľa.</a:t>
            </a:r>
          </a:p>
        </p:txBody>
      </p:sp>
      <p:sp>
        <p:nvSpPr>
          <p:cNvPr id="8" name="text-3-7">
            <a:extLst xmlns:a="http://schemas.openxmlformats.org/drawingml/2006/main">
              <a:ext uri="{FF2B5EF4-FFF2-40B4-BE49-F238E27FC236}">
                <a16:creationId xmlns:a16="http://schemas.microsoft.com/office/drawing/2014/main" id="{5B7FC637-D084-417C-A192-7520C8D6D5C0}"/>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3-8">
            <a:extLst xmlns:a="http://schemas.openxmlformats.org/drawingml/2006/main">
              <a:ext uri="{FF2B5EF4-FFF2-40B4-BE49-F238E27FC236}">
                <a16:creationId xmlns:a16="http://schemas.microsoft.com/office/drawing/2014/main" id="{4C5088A8-E7C5-44F9-8258-F57AAF2F9653}"/>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03 / 50</a:t>
            </a:r>
          </a:p>
        </p:txBody>
      </p:sp>
    </p:spTree>
    <p:extLst>
      <p:ext uri="{BB962C8B-B14F-4D97-AF65-F5344CB8AC3E}">
        <p14:creationId xmlns:p14="http://schemas.microsoft.com/office/powerpoint/2010/main" val="1430447862"/>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4-0">
            <a:extLst xmlns:a="http://schemas.openxmlformats.org/drawingml/2006/main">
              <a:ext uri="{FF2B5EF4-FFF2-40B4-BE49-F238E27FC236}">
                <a16:creationId xmlns:a16="http://schemas.microsoft.com/office/drawing/2014/main" id="{782076D5-B4F3-4D27-945F-FEF4B116D83F}"/>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Výber užitočného prvého prípadu</a:t>
            </a:r>
          </a:p>
        </p:txBody>
      </p:sp>
      <p:sp>
        <p:nvSpPr>
          <p:cNvPr id="2" name="text-4-1">
            <a:extLst xmlns:a="http://schemas.openxmlformats.org/drawingml/2006/main">
              <a:ext uri="{FF2B5EF4-FFF2-40B4-BE49-F238E27FC236}">
                <a16:creationId xmlns:a16="http://schemas.microsoft.com/office/drawing/2014/main" id="{37A14898-C28A-46F7-B86A-171FFE6215A0}"/>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Šablóna, pravidlo, asistent alebo agent</a:t>
            </a:r>
          </a:p>
        </p:txBody>
      </p:sp>
      <p:sp>
        <p:nvSpPr>
          <p:cNvPr id="3" name="text-4-2">
            <a:extLst xmlns:a="http://schemas.openxmlformats.org/drawingml/2006/main">
              <a:ext uri="{FF2B5EF4-FFF2-40B4-BE49-F238E27FC236}">
                <a16:creationId xmlns:a16="http://schemas.microsoft.com/office/drawing/2014/main" id="{203B14E1-AE61-443E-857C-1C87B2B16953}"/>
              </a:ext>
            </a:extLst>
          </p:cNvPr>
          <p:cNvSpPr>
            <a:spLocks xmlns:a="http://schemas.openxmlformats.org/drawingml/2006/main" noGrp="1"/>
          </p:cNvSpPr>
          <p:nvPr/>
        </p:nvSpPr>
        <p:spPr>
          <a:xfrm xmlns:a="http://schemas.openxmlformats.org/drawingml/2006/main">
            <a:off x="685800" y="2209800"/>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Šablóna opakuje schválenú štruktúru</a:t>
            </a:r>
          </a:p>
        </p:txBody>
      </p:sp>
      <p:sp>
        <p:nvSpPr>
          <p:cNvPr id="4" name="text-4-3">
            <a:extLst xmlns:a="http://schemas.openxmlformats.org/drawingml/2006/main">
              <a:ext uri="{FF2B5EF4-FFF2-40B4-BE49-F238E27FC236}">
                <a16:creationId xmlns:a16="http://schemas.microsoft.com/office/drawing/2014/main" id="{27EA0EEF-3B6F-4E77-A04A-D3C533B7F837}"/>
              </a:ext>
            </a:extLst>
          </p:cNvPr>
          <p:cNvSpPr>
            <a:spLocks xmlns:a="http://schemas.openxmlformats.org/drawingml/2006/main" noGrp="1"/>
          </p:cNvSpPr>
          <p:nvPr/>
        </p:nvSpPr>
        <p:spPr>
          <a:xfrm xmlns:a="http://schemas.openxmlformats.org/drawingml/2006/main">
            <a:off x="685800" y="3019425"/>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Pravidlo vykoná jednoznačné rozhodnutie</a:t>
            </a:r>
          </a:p>
        </p:txBody>
      </p:sp>
      <p:sp>
        <p:nvSpPr>
          <p:cNvPr id="5" name="text-4-4">
            <a:extLst xmlns:a="http://schemas.openxmlformats.org/drawingml/2006/main">
              <a:ext uri="{FF2B5EF4-FFF2-40B4-BE49-F238E27FC236}">
                <a16:creationId xmlns:a16="http://schemas.microsoft.com/office/drawing/2014/main" id="{C98213FA-D968-4580-99A0-E9856D08E2A8}"/>
              </a:ext>
            </a:extLst>
          </p:cNvPr>
          <p:cNvSpPr>
            <a:spLocks xmlns:a="http://schemas.openxmlformats.org/drawingml/2006/main" noGrp="1"/>
          </p:cNvSpPr>
          <p:nvPr/>
        </p:nvSpPr>
        <p:spPr>
          <a:xfrm xmlns:a="http://schemas.openxmlformats.org/drawingml/2006/main">
            <a:off x="685800" y="3829050"/>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Agent potrebuje oprávnenia a dohľad</a:t>
            </a:r>
          </a:p>
        </p:txBody>
      </p:sp>
      <p:graphicFrame>
        <p:nvGraphicFramePr>
          <p:cNvPr id="16" name=""/>
          <p:cNvGraphicFramePr/>
          <p:nvPr/>
        </p:nvGraphicFramePr>
        <p:xfrm>
          <a:off xmlns:a="http://schemas.openxmlformats.org/drawingml/2006/main" x="6286500" y="2057400"/>
          <a:ext xmlns:a="http://schemas.openxmlformats.org/drawingml/2006/main" cx="5219700" cy="2781300"/>
        </p:xfrm>
        <a:graphic xmlns:a="http://schemas.openxmlformats.org/drawingml/2006/main">
          <a:graphicData uri="http://schemas.openxmlformats.org/drawingml/2006/table">
            <a:tbl>
              <a:tblPr/>
              <a:tblGrid>
                <a:gridCol w="2609850"/>
                <a:gridCol w="2609850"/>
              </a:tblGrid>
              <a:tr h="556260">
                <a:tc>
                  <a:txBody>
                    <a:bodyPr/>
                    <a:lstStyle/>
                    <a:p>
                      <a:r>
                        <a:rPr sz="1800" b="1">
                          <a:solidFill>
                            <a:srgbClr val="10263B"/>
                          </a:solidFill>
                          <a:latin typeface="Arial"/>
                          <a:ea typeface="Arial"/>
                          <a:cs typeface="Arial"/>
                        </a:rPr>
                        <a:t>Potreba</a:t>
                      </a:r>
                    </a:p>
                  </a:txBody>
                  <a:tcPr marL="91440" marR="91440" marT="45720" marB="45720">
                    <a:solidFill>
                      <a:srgbClr val="EAF4F0"/>
                    </a:solidFill>
                  </a:tcPr>
                </a:tc>
                <a:tc>
                  <a:txBody>
                    <a:bodyPr/>
                    <a:lstStyle/>
                    <a:p>
                      <a:r>
                        <a:rPr sz="1800" b="1">
                          <a:solidFill>
                            <a:srgbClr val="10263B"/>
                          </a:solidFill>
                          <a:latin typeface="Arial"/>
                          <a:ea typeface="Arial"/>
                          <a:cs typeface="Arial"/>
                        </a:rPr>
                        <a:t>Vhodný prvý nástroj</a:t>
                      </a:r>
                    </a:p>
                  </a:txBody>
                  <a:tcPr marL="91440" marR="91440" marT="45720" marB="45720">
                    <a:solidFill>
                      <a:srgbClr val="EAF4F0"/>
                    </a:solidFill>
                  </a:tcPr>
                </a:tc>
              </a:tr>
              <a:tr h="556260">
                <a:tc>
                  <a:txBody>
                    <a:bodyPr/>
                    <a:lstStyle/>
                    <a:p>
                      <a:r>
                        <a:rPr sz="1800" b="0">
                          <a:solidFill>
                            <a:srgbClr val="10263B"/>
                          </a:solidFill>
                          <a:latin typeface="Arial"/>
                          <a:ea typeface="Arial"/>
                          <a:cs typeface="Arial"/>
                        </a:rPr>
                        <a:t>Povinné pole</a:t>
                      </a:r>
                    </a:p>
                  </a:txBody>
                  <a:tcPr marL="91440" marR="91440" marT="45720" marB="45720">
                    <a:solidFill>
                      <a:srgbClr val="FFFFFF"/>
                    </a:solidFill>
                  </a:tcPr>
                </a:tc>
                <a:tc>
                  <a:txBody>
                    <a:bodyPr/>
                    <a:lstStyle/>
                    <a:p>
                      <a:r>
                        <a:rPr sz="1800" b="0">
                          <a:solidFill>
                            <a:srgbClr val="10263B"/>
                          </a:solidFill>
                          <a:latin typeface="Arial"/>
                          <a:ea typeface="Arial"/>
                          <a:cs typeface="Arial"/>
                        </a:rPr>
                        <a:t>Validácia</a:t>
                      </a:r>
                    </a:p>
                  </a:txBody>
                  <a:tcPr marL="91440" marR="91440" marT="45720" marB="45720">
                    <a:solidFill>
                      <a:srgbClr val="FFFFFF"/>
                    </a:solidFill>
                  </a:tcPr>
                </a:tc>
              </a:tr>
              <a:tr h="556260">
                <a:tc>
                  <a:txBody>
                    <a:bodyPr/>
                    <a:lstStyle/>
                    <a:p>
                      <a:r>
                        <a:rPr sz="1800" b="0">
                          <a:solidFill>
                            <a:srgbClr val="10263B"/>
                          </a:solidFill>
                          <a:latin typeface="Arial"/>
                          <a:ea typeface="Arial"/>
                          <a:cs typeface="Arial"/>
                        </a:rPr>
                        <a:t>Súčet cien</a:t>
                      </a:r>
                    </a:p>
                  </a:txBody>
                  <a:tcPr marL="91440" marR="91440" marT="45720" marB="45720">
                    <a:solidFill>
                      <a:srgbClr val="FFFFFF"/>
                    </a:solidFill>
                  </a:tcPr>
                </a:tc>
                <a:tc>
                  <a:txBody>
                    <a:bodyPr/>
                    <a:lstStyle/>
                    <a:p>
                      <a:r>
                        <a:rPr sz="1800" b="0">
                          <a:solidFill>
                            <a:srgbClr val="10263B"/>
                          </a:solidFill>
                          <a:latin typeface="Arial"/>
                          <a:ea typeface="Arial"/>
                          <a:cs typeface="Arial"/>
                        </a:rPr>
                        <a:t>Kalkulácia</a:t>
                      </a:r>
                    </a:p>
                  </a:txBody>
                  <a:tcPr marL="91440" marR="91440" marT="45720" marB="45720">
                    <a:solidFill>
                      <a:srgbClr val="FFFFFF"/>
                    </a:solidFill>
                  </a:tcPr>
                </a:tc>
              </a:tr>
              <a:tr h="556260">
                <a:tc>
                  <a:txBody>
                    <a:bodyPr/>
                    <a:lstStyle/>
                    <a:p>
                      <a:r>
                        <a:rPr sz="1800" b="0">
                          <a:solidFill>
                            <a:srgbClr val="10263B"/>
                          </a:solidFill>
                          <a:latin typeface="Arial"/>
                          <a:ea typeface="Arial"/>
                          <a:cs typeface="Arial"/>
                        </a:rPr>
                        <a:t>Textový návrh</a:t>
                      </a:r>
                    </a:p>
                  </a:txBody>
                  <a:tcPr marL="91440" marR="91440" marT="45720" marB="45720">
                    <a:solidFill>
                      <a:srgbClr val="FFFFFF"/>
                    </a:solidFill>
                  </a:tcPr>
                </a:tc>
                <a:tc>
                  <a:txBody>
                    <a:bodyPr/>
                    <a:lstStyle/>
                    <a:p>
                      <a:r>
                        <a:rPr sz="1800" b="0">
                          <a:solidFill>
                            <a:srgbClr val="10263B"/>
                          </a:solidFill>
                          <a:latin typeface="Arial"/>
                          <a:ea typeface="Arial"/>
                          <a:cs typeface="Arial"/>
                        </a:rPr>
                        <a:t>Asistent</a:t>
                      </a:r>
                    </a:p>
                  </a:txBody>
                  <a:tcPr marL="91440" marR="91440" marT="45720" marB="45720">
                    <a:solidFill>
                      <a:srgbClr val="FFFFFF"/>
                    </a:solidFill>
                  </a:tcPr>
                </a:tc>
              </a:tr>
              <a:tr h="556260">
                <a:tc>
                  <a:txBody>
                    <a:bodyPr/>
                    <a:lstStyle/>
                    <a:p>
                      <a:r>
                        <a:rPr sz="1800" b="0">
                          <a:solidFill>
                            <a:srgbClr val="10263B"/>
                          </a:solidFill>
                          <a:latin typeface="Arial"/>
                          <a:ea typeface="Arial"/>
                          <a:cs typeface="Arial"/>
                        </a:rPr>
                        <a:t>Kroky s nástrojmi</a:t>
                      </a:r>
                    </a:p>
                  </a:txBody>
                  <a:tcPr marL="91440" marR="91440" marT="45720" marB="45720">
                    <a:solidFill>
                      <a:srgbClr val="FFFFFF"/>
                    </a:solidFill>
                  </a:tcPr>
                </a:tc>
                <a:tc>
                  <a:txBody>
                    <a:bodyPr/>
                    <a:lstStyle/>
                    <a:p>
                      <a:r>
                        <a:rPr sz="1800" b="0">
                          <a:solidFill>
                            <a:srgbClr val="10263B"/>
                          </a:solidFill>
                          <a:latin typeface="Arial"/>
                          <a:ea typeface="Arial"/>
                          <a:cs typeface="Arial"/>
                        </a:rPr>
                        <a:t>Agent s oprávneniami</a:t>
                      </a:r>
                    </a:p>
                  </a:txBody>
                  <a:tcPr marL="91440" marR="91440" marT="45720" marB="45720">
                    <a:solidFill>
                      <a:srgbClr val="FFFFFF"/>
                    </a:solidFill>
                  </a:tcPr>
                </a:tc>
              </a:tr>
            </a:tbl>
          </a:graphicData>
        </a:graphic>
      </p:graphicFrame>
      <p:sp>
        <p:nvSpPr>
          <p:cNvPr id="7" name="text-4-5">
            <a:extLst xmlns:a="http://schemas.openxmlformats.org/drawingml/2006/main">
              <a:ext uri="{FF2B5EF4-FFF2-40B4-BE49-F238E27FC236}">
                <a16:creationId xmlns:a16="http://schemas.microsoft.com/office/drawing/2014/main" id="{C22B5DCD-E992-402A-98A1-B24CE614B657}"/>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8" name="text-4-6">
            <a:extLst xmlns:a="http://schemas.openxmlformats.org/drawingml/2006/main">
              <a:ext uri="{FF2B5EF4-FFF2-40B4-BE49-F238E27FC236}">
                <a16:creationId xmlns:a16="http://schemas.microsoft.com/office/drawing/2014/main" id="{367027F6-3E52-4169-9E36-D06235F01BF5}"/>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objednávkový formulár neobsahuje telefón. Vyberte validáciu formulára; agent ani veľký model nie sú potrebné. Pri zhrnutí voľného opisu zákazníka už môže pomôcť asistent.</a:t>
            </a:r>
          </a:p>
        </p:txBody>
      </p:sp>
      <p:sp>
        <p:nvSpPr>
          <p:cNvPr id="9" name="text-4-7">
            <a:extLst xmlns:a="http://schemas.openxmlformats.org/drawingml/2006/main">
              <a:ext uri="{FF2B5EF4-FFF2-40B4-BE49-F238E27FC236}">
                <a16:creationId xmlns:a16="http://schemas.microsoft.com/office/drawing/2014/main" id="{E2D1D783-5D33-42B0-A005-70E821E55A03}"/>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0" name="text-4-8">
            <a:extLst xmlns:a="http://schemas.openxmlformats.org/drawingml/2006/main">
              <a:ext uri="{FF2B5EF4-FFF2-40B4-BE49-F238E27FC236}">
                <a16:creationId xmlns:a16="http://schemas.microsoft.com/office/drawing/2014/main" id="{44959F31-7E02-4776-9D79-FA150F10A953}"/>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04 / 50</a:t>
            </a:r>
          </a:p>
        </p:txBody>
      </p:sp>
    </p:spTree>
    <p:extLst>
      <p:ext uri="{BB962C8B-B14F-4D97-AF65-F5344CB8AC3E}">
        <p14:creationId xmlns:p14="http://schemas.microsoft.com/office/powerpoint/2010/main" val="1151693428"/>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5-0">
            <a:extLst xmlns:a="http://schemas.openxmlformats.org/drawingml/2006/main">
              <a:ext uri="{FF2B5EF4-FFF2-40B4-BE49-F238E27FC236}">
                <a16:creationId xmlns:a16="http://schemas.microsoft.com/office/drawing/2014/main" id="{38A5AE8A-3855-4C49-AD85-D2B538C97AA7}"/>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Výber užitočného prvého prípadu</a:t>
            </a:r>
          </a:p>
        </p:txBody>
      </p:sp>
      <p:sp>
        <p:nvSpPr>
          <p:cNvPr id="2" name="text-5-1">
            <a:extLst xmlns:a="http://schemas.openxmlformats.org/drawingml/2006/main">
              <a:ext uri="{FF2B5EF4-FFF2-40B4-BE49-F238E27FC236}">
                <a16:creationId xmlns:a16="http://schemas.microsoft.com/office/drawing/2014/main" id="{D9F98CA2-B16A-4AE5-AACD-F3509759070E}"/>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Register príležitostí</a:t>
            </a:r>
          </a:p>
        </p:txBody>
      </p:sp>
      <p:sp>
        <p:nvSpPr>
          <p:cNvPr id="3" name="text-5-2">
            <a:extLst xmlns:a="http://schemas.openxmlformats.org/drawingml/2006/main">
              <a:ext uri="{FF2B5EF4-FFF2-40B4-BE49-F238E27FC236}">
                <a16:creationId xmlns:a16="http://schemas.microsoft.com/office/drawing/2014/main" id="{3AC035BE-BE5B-4EF2-988D-1491FF41021E}"/>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Jedna úloha znamená jeden riadok</a:t>
            </a:r>
          </a:p>
        </p:txBody>
      </p:sp>
      <p:sp>
        <p:nvSpPr>
          <p:cNvPr id="4" name="text-5-3">
            <a:extLst xmlns:a="http://schemas.openxmlformats.org/drawingml/2006/main">
              <a:ext uri="{FF2B5EF4-FFF2-40B4-BE49-F238E27FC236}">
                <a16:creationId xmlns:a16="http://schemas.microsoft.com/office/drawing/2014/main" id="{96A834B7-8111-4388-9F36-426FEDB0C24A}"/>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Uveďte objem, čas a následok chyby</a:t>
            </a:r>
          </a:p>
        </p:txBody>
      </p:sp>
      <p:sp>
        <p:nvSpPr>
          <p:cNvPr id="5" name="text-5-4">
            <a:extLst xmlns:a="http://schemas.openxmlformats.org/drawingml/2006/main">
              <a:ext uri="{FF2B5EF4-FFF2-40B4-BE49-F238E27FC236}">
                <a16:creationId xmlns:a16="http://schemas.microsoft.com/office/drawing/2014/main" id="{1CCCCA4E-028D-4F14-B479-6C9489053457}"/>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Nesľubujte úsporu bez merania</a:t>
            </a:r>
          </a:p>
        </p:txBody>
      </p:sp>
      <p:sp>
        <p:nvSpPr>
          <p:cNvPr id="6" name="text-5-5">
            <a:extLst xmlns:a="http://schemas.openxmlformats.org/drawingml/2006/main">
              <a:ext uri="{FF2B5EF4-FFF2-40B4-BE49-F238E27FC236}">
                <a16:creationId xmlns:a16="http://schemas.microsoft.com/office/drawing/2014/main" id="{3F98B9D1-E411-4861-83D7-DF8669334400}"/>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5-6">
            <a:extLst xmlns:a="http://schemas.openxmlformats.org/drawingml/2006/main">
              <a:ext uri="{FF2B5EF4-FFF2-40B4-BE49-F238E27FC236}">
                <a16:creationId xmlns:a16="http://schemas.microsoft.com/office/drawing/2014/main" id="{8A10B37E-2617-4DA4-997F-3D8998A043A3}"/>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účtovná kancelária má päť návrhov. Spojte tri varianty sumarizácie rovnakého inboxu do jedného prípadu a ku každému odhadu doplňte, kto ho poskytol.</a:t>
            </a:r>
          </a:p>
        </p:txBody>
      </p:sp>
      <p:sp>
        <p:nvSpPr>
          <p:cNvPr id="8" name="text-5-7">
            <a:extLst xmlns:a="http://schemas.openxmlformats.org/drawingml/2006/main">
              <a:ext uri="{FF2B5EF4-FFF2-40B4-BE49-F238E27FC236}">
                <a16:creationId xmlns:a16="http://schemas.microsoft.com/office/drawing/2014/main" id="{69D3C7D7-4AEE-4A73-AFA5-78B8461C587B}"/>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5-8">
            <a:extLst xmlns:a="http://schemas.openxmlformats.org/drawingml/2006/main">
              <a:ext uri="{FF2B5EF4-FFF2-40B4-BE49-F238E27FC236}">
                <a16:creationId xmlns:a16="http://schemas.microsoft.com/office/drawing/2014/main" id="{0B604456-2AB0-42BE-BDDC-3AB790365932}"/>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05 / 50</a:t>
            </a:r>
          </a:p>
        </p:txBody>
      </p:sp>
    </p:spTree>
    <p:extLst>
      <p:ext uri="{BB962C8B-B14F-4D97-AF65-F5344CB8AC3E}">
        <p14:creationId xmlns:p14="http://schemas.microsoft.com/office/powerpoint/2010/main" val="676554867"/>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6-0">
            <a:extLst xmlns:a="http://schemas.openxmlformats.org/drawingml/2006/main">
              <a:ext uri="{FF2B5EF4-FFF2-40B4-BE49-F238E27FC236}">
                <a16:creationId xmlns:a16="http://schemas.microsoft.com/office/drawing/2014/main" id="{6AD01D50-16D4-44CC-84C1-5083BF9AAD32}"/>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Výber užitočného prvého prípadu</a:t>
            </a:r>
          </a:p>
        </p:txBody>
      </p:sp>
      <p:sp>
        <p:nvSpPr>
          <p:cNvPr id="2" name="text-6-1">
            <a:extLst xmlns:a="http://schemas.openxmlformats.org/drawingml/2006/main">
              <a:ext uri="{FF2B5EF4-FFF2-40B4-BE49-F238E27FC236}">
                <a16:creationId xmlns:a16="http://schemas.microsoft.com/office/drawing/2014/main" id="{31222C51-7339-4C76-867D-5F3BB7EC6411}"/>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Priorita podľa hodnoty a rizika</a:t>
            </a:r>
          </a:p>
        </p:txBody>
      </p:sp>
      <p:sp>
        <p:nvSpPr>
          <p:cNvPr id="3" name="text-6-2">
            <a:extLst xmlns:a="http://schemas.openxmlformats.org/drawingml/2006/main">
              <a:ext uri="{FF2B5EF4-FFF2-40B4-BE49-F238E27FC236}">
                <a16:creationId xmlns:a16="http://schemas.microsoft.com/office/drawing/2014/main" id="{F4BCA496-EB5D-4A6F-BCF9-3E1174116F2D}"/>
              </a:ext>
            </a:extLst>
          </p:cNvPr>
          <p:cNvSpPr>
            <a:spLocks xmlns:a="http://schemas.openxmlformats.org/drawingml/2006/main" noGrp="1"/>
          </p:cNvSpPr>
          <p:nvPr/>
        </p:nvSpPr>
        <p:spPr>
          <a:xfrm xmlns:a="http://schemas.openxmlformats.org/drawingml/2006/main">
            <a:off x="685800" y="2209800"/>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Prínos nestačí bez realizovateľnosti</a:t>
            </a:r>
          </a:p>
        </p:txBody>
      </p:sp>
      <p:sp>
        <p:nvSpPr>
          <p:cNvPr id="4" name="text-6-3">
            <a:extLst xmlns:a="http://schemas.openxmlformats.org/drawingml/2006/main">
              <a:ext uri="{FF2B5EF4-FFF2-40B4-BE49-F238E27FC236}">
                <a16:creationId xmlns:a16="http://schemas.microsoft.com/office/drawing/2014/main" id="{0B3C0217-428B-4CAC-BEF1-1127E3DE82C5}"/>
              </a:ext>
            </a:extLst>
          </p:cNvPr>
          <p:cNvSpPr>
            <a:spLocks xmlns:a="http://schemas.openxmlformats.org/drawingml/2006/main" noGrp="1"/>
          </p:cNvSpPr>
          <p:nvPr/>
        </p:nvSpPr>
        <p:spPr>
          <a:xfrm xmlns:a="http://schemas.openxmlformats.org/drawingml/2006/main">
            <a:off x="685800" y="3019425"/>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Vysoké riziko mení poradie</a:t>
            </a:r>
          </a:p>
        </p:txBody>
      </p:sp>
      <p:sp>
        <p:nvSpPr>
          <p:cNvPr id="5" name="text-6-4">
            <a:extLst xmlns:a="http://schemas.openxmlformats.org/drawingml/2006/main">
              <a:ext uri="{FF2B5EF4-FFF2-40B4-BE49-F238E27FC236}">
                <a16:creationId xmlns:a16="http://schemas.microsoft.com/office/drawing/2014/main" id="{6F47F3B6-E523-437C-AE09-15B12EE771B1}"/>
              </a:ext>
            </a:extLst>
          </p:cNvPr>
          <p:cNvSpPr>
            <a:spLocks xmlns:a="http://schemas.openxmlformats.org/drawingml/2006/main" noGrp="1"/>
          </p:cNvSpPr>
          <p:nvPr/>
        </p:nvSpPr>
        <p:spPr>
          <a:xfrm xmlns:a="http://schemas.openxmlformats.org/drawingml/2006/main">
            <a:off x="685800" y="3829050"/>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Skóre je pomôcka, nie verdikt</a:t>
            </a:r>
          </a:p>
        </p:txBody>
      </p:sp>
      <p:graphicFrame>
        <p:nvGraphicFramePr>
          <p:cNvPr id="16" name=""/>
          <p:cNvGraphicFramePr/>
          <p:nvPr/>
        </p:nvGraphicFramePr>
        <p:xfrm>
          <a:off xmlns:a="http://schemas.openxmlformats.org/drawingml/2006/main" x="6286500" y="2057400"/>
          <a:ext xmlns:a="http://schemas.openxmlformats.org/drawingml/2006/main" cx="5219700" cy="2781300"/>
        </p:xfrm>
        <a:graphic xmlns:a="http://schemas.openxmlformats.org/drawingml/2006/main">
          <a:graphicData uri="http://schemas.openxmlformats.org/drawingml/2006/table">
            <a:tbl>
              <a:tblPr/>
              <a:tblGrid>
                <a:gridCol w="2609850"/>
                <a:gridCol w="2609850"/>
              </a:tblGrid>
              <a:tr h="695325">
                <a:tc>
                  <a:txBody>
                    <a:bodyPr/>
                    <a:lstStyle/>
                    <a:p>
                      <a:r>
                        <a:rPr sz="1800" b="1">
                          <a:solidFill>
                            <a:srgbClr val="10263B"/>
                          </a:solidFill>
                          <a:latin typeface="Arial"/>
                          <a:ea typeface="Arial"/>
                          <a:cs typeface="Arial"/>
                        </a:rPr>
                        <a:t>Kritérium</a:t>
                      </a:r>
                    </a:p>
                  </a:txBody>
                  <a:tcPr marL="91440" marR="91440" marT="45720" marB="45720">
                    <a:solidFill>
                      <a:srgbClr val="EAF4F0"/>
                    </a:solidFill>
                  </a:tcPr>
                </a:tc>
                <a:tc>
                  <a:txBody>
                    <a:bodyPr/>
                    <a:lstStyle/>
                    <a:p>
                      <a:r>
                        <a:rPr sz="1800" b="1">
                          <a:solidFill>
                            <a:srgbClr val="10263B"/>
                          </a:solidFill>
                          <a:latin typeface="Arial"/>
                          <a:ea typeface="Arial"/>
                          <a:cs typeface="Arial"/>
                        </a:rPr>
                        <a:t>Čo overiť</a:t>
                      </a:r>
                    </a:p>
                  </a:txBody>
                  <a:tcPr marL="91440" marR="91440" marT="45720" marB="45720">
                    <a:solidFill>
                      <a:srgbClr val="EAF4F0"/>
                    </a:solidFill>
                  </a:tcPr>
                </a:tc>
              </a:tr>
              <a:tr h="695325">
                <a:tc>
                  <a:txBody>
                    <a:bodyPr/>
                    <a:lstStyle/>
                    <a:p>
                      <a:r>
                        <a:rPr sz="1800" b="0">
                          <a:solidFill>
                            <a:srgbClr val="10263B"/>
                          </a:solidFill>
                          <a:latin typeface="Arial"/>
                          <a:ea typeface="Arial"/>
                          <a:cs typeface="Arial"/>
                        </a:rPr>
                        <a:t>Prínos</a:t>
                      </a:r>
                    </a:p>
                  </a:txBody>
                  <a:tcPr marL="91440" marR="91440" marT="45720" marB="45720">
                    <a:solidFill>
                      <a:srgbClr val="FFFFFF"/>
                    </a:solidFill>
                  </a:tcPr>
                </a:tc>
                <a:tc>
                  <a:txBody>
                    <a:bodyPr/>
                    <a:lstStyle/>
                    <a:p>
                      <a:r>
                        <a:rPr sz="1800" b="0">
                          <a:solidFill>
                            <a:srgbClr val="10263B"/>
                          </a:solidFill>
                          <a:latin typeface="Arial"/>
                          <a:ea typeface="Arial"/>
                          <a:cs typeface="Arial"/>
                        </a:rPr>
                        <a:t>Meraný čas/objem</a:t>
                      </a:r>
                    </a:p>
                  </a:txBody>
                  <a:tcPr marL="91440" marR="91440" marT="45720" marB="45720">
                    <a:solidFill>
                      <a:srgbClr val="FFFFFF"/>
                    </a:solidFill>
                  </a:tcPr>
                </a:tc>
              </a:tr>
              <a:tr h="695325">
                <a:tc>
                  <a:txBody>
                    <a:bodyPr/>
                    <a:lstStyle/>
                    <a:p>
                      <a:r>
                        <a:rPr sz="1800" b="0">
                          <a:solidFill>
                            <a:srgbClr val="10263B"/>
                          </a:solidFill>
                          <a:latin typeface="Arial"/>
                          <a:ea typeface="Arial"/>
                          <a:cs typeface="Arial"/>
                        </a:rPr>
                        <a:t>Realizovateľnosť</a:t>
                      </a:r>
                    </a:p>
                  </a:txBody>
                  <a:tcPr marL="91440" marR="91440" marT="45720" marB="45720">
                    <a:solidFill>
                      <a:srgbClr val="FFFFFF"/>
                    </a:solidFill>
                  </a:tcPr>
                </a:tc>
                <a:tc>
                  <a:txBody>
                    <a:bodyPr/>
                    <a:lstStyle/>
                    <a:p>
                      <a:r>
                        <a:rPr sz="1800" b="0">
                          <a:solidFill>
                            <a:srgbClr val="10263B"/>
                          </a:solidFill>
                          <a:latin typeface="Arial"/>
                          <a:ea typeface="Arial"/>
                          <a:cs typeface="Arial"/>
                        </a:rPr>
                        <a:t>Dáta a vlastník</a:t>
                      </a:r>
                    </a:p>
                  </a:txBody>
                  <a:tcPr marL="91440" marR="91440" marT="45720" marB="45720">
                    <a:solidFill>
                      <a:srgbClr val="FFFFFF"/>
                    </a:solidFill>
                  </a:tcPr>
                </a:tc>
              </a:tr>
              <a:tr h="695325">
                <a:tc>
                  <a:txBody>
                    <a:bodyPr/>
                    <a:lstStyle/>
                    <a:p>
                      <a:r>
                        <a:rPr sz="1800" b="0">
                          <a:solidFill>
                            <a:srgbClr val="10263B"/>
                          </a:solidFill>
                          <a:latin typeface="Arial"/>
                          <a:ea typeface="Arial"/>
                          <a:cs typeface="Arial"/>
                        </a:rPr>
                        <a:t>Riziko</a:t>
                      </a:r>
                    </a:p>
                  </a:txBody>
                  <a:tcPr marL="91440" marR="91440" marT="45720" marB="45720">
                    <a:solidFill>
                      <a:srgbClr val="FFFFFF"/>
                    </a:solidFill>
                  </a:tcPr>
                </a:tc>
                <a:tc>
                  <a:txBody>
                    <a:bodyPr/>
                    <a:lstStyle/>
                    <a:p>
                      <a:r>
                        <a:rPr sz="1800" b="0">
                          <a:solidFill>
                            <a:srgbClr val="10263B"/>
                          </a:solidFill>
                          <a:latin typeface="Arial"/>
                          <a:ea typeface="Arial"/>
                          <a:cs typeface="Arial"/>
                        </a:rPr>
                        <a:t>Následok a vratnosť</a:t>
                      </a:r>
                    </a:p>
                  </a:txBody>
                  <a:tcPr marL="91440" marR="91440" marT="45720" marB="45720">
                    <a:solidFill>
                      <a:srgbClr val="FFFFFF"/>
                    </a:solidFill>
                  </a:tcPr>
                </a:tc>
              </a:tr>
            </a:tbl>
          </a:graphicData>
        </a:graphic>
      </p:graphicFrame>
      <p:sp>
        <p:nvSpPr>
          <p:cNvPr id="7" name="text-6-5">
            <a:extLst xmlns:a="http://schemas.openxmlformats.org/drawingml/2006/main">
              <a:ext uri="{FF2B5EF4-FFF2-40B4-BE49-F238E27FC236}">
                <a16:creationId xmlns:a16="http://schemas.microsoft.com/office/drawing/2014/main" id="{47B11F1B-8AA2-4278-937D-AE7529FEF8E9}"/>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8" name="text-6-6">
            <a:extLst xmlns:a="http://schemas.openxmlformats.org/drawingml/2006/main">
              <a:ext uri="{FF2B5EF4-FFF2-40B4-BE49-F238E27FC236}">
                <a16:creationId xmlns:a16="http://schemas.microsoft.com/office/drawing/2014/main" id="{706029B5-0F90-437D-97E5-D2B4DCF8D4CB}"/>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firma porovnáva zhrnutie porady a automatické schvaľovanie úverov. Vyberte zhrnutie porady a vysvetlite, prečo nižšia teoretická hodnota môže znamenať lepší prvý pilot.</a:t>
            </a:r>
          </a:p>
        </p:txBody>
      </p:sp>
      <p:sp>
        <p:nvSpPr>
          <p:cNvPr id="9" name="text-6-7">
            <a:extLst xmlns:a="http://schemas.openxmlformats.org/drawingml/2006/main">
              <a:ext uri="{FF2B5EF4-FFF2-40B4-BE49-F238E27FC236}">
                <a16:creationId xmlns:a16="http://schemas.microsoft.com/office/drawing/2014/main" id="{10C76497-1C45-4DB9-B3F3-5CE6E10A4712}"/>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0" name="text-6-8">
            <a:extLst xmlns:a="http://schemas.openxmlformats.org/drawingml/2006/main">
              <a:ext uri="{FF2B5EF4-FFF2-40B4-BE49-F238E27FC236}">
                <a16:creationId xmlns:a16="http://schemas.microsoft.com/office/drawing/2014/main" id="{625443DF-DCBA-48B0-8C2F-3568722895A3}"/>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06 / 50</a:t>
            </a:r>
          </a:p>
        </p:txBody>
      </p:sp>
    </p:spTree>
    <p:extLst>
      <p:ext uri="{BB962C8B-B14F-4D97-AF65-F5344CB8AC3E}">
        <p14:creationId xmlns:p14="http://schemas.microsoft.com/office/powerpoint/2010/main" val="1281822528"/>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7-0">
            <a:extLst xmlns:a="http://schemas.openxmlformats.org/drawingml/2006/main">
              <a:ext uri="{FF2B5EF4-FFF2-40B4-BE49-F238E27FC236}">
                <a16:creationId xmlns:a16="http://schemas.microsoft.com/office/drawing/2014/main" id="{D4BD45D6-7A1A-4196-9BE6-A27454F21E80}"/>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Výber užitočného prvého prípadu</a:t>
            </a:r>
          </a:p>
        </p:txBody>
      </p:sp>
      <p:sp>
        <p:nvSpPr>
          <p:cNvPr id="2" name="text-7-1">
            <a:extLst xmlns:a="http://schemas.openxmlformats.org/drawingml/2006/main">
              <a:ext uri="{FF2B5EF4-FFF2-40B4-BE49-F238E27FC236}">
                <a16:creationId xmlns:a16="http://schemas.microsoft.com/office/drawing/2014/main" id="{A98D7FE3-9F4E-4AC3-B6FA-826686F218B4}"/>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Úzka hranica prvého pilotu</a:t>
            </a:r>
          </a:p>
        </p:txBody>
      </p:sp>
      <p:sp>
        <p:nvSpPr>
          <p:cNvPr id="3" name="text-7-2">
            <a:extLst xmlns:a="http://schemas.openxmlformats.org/drawingml/2006/main">
              <a:ext uri="{FF2B5EF4-FFF2-40B4-BE49-F238E27FC236}">
                <a16:creationId xmlns:a16="http://schemas.microsoft.com/office/drawing/2014/main" id="{2879A09D-0573-4DDE-A555-514E7AAE3B46}"/>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Určte povolené vstupy a výstupy</a:t>
            </a:r>
          </a:p>
        </p:txBody>
      </p:sp>
      <p:sp>
        <p:nvSpPr>
          <p:cNvPr id="4" name="text-7-3">
            <a:extLst xmlns:a="http://schemas.openxmlformats.org/drawingml/2006/main">
              <a:ext uri="{FF2B5EF4-FFF2-40B4-BE49-F238E27FC236}">
                <a16:creationId xmlns:a16="http://schemas.microsoft.com/office/drawing/2014/main" id="{0B14E2B1-D394-4D0F-A1A5-CE43137E1416}"/>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Zápis do systému má samostatnú bránu</a:t>
            </a:r>
          </a:p>
        </p:txBody>
      </p:sp>
      <p:sp>
        <p:nvSpPr>
          <p:cNvPr id="5" name="text-7-4">
            <a:extLst xmlns:a="http://schemas.openxmlformats.org/drawingml/2006/main">
              <a:ext uri="{FF2B5EF4-FFF2-40B4-BE49-F238E27FC236}">
                <a16:creationId xmlns:a16="http://schemas.microsoft.com/office/drawing/2014/main" id="{E1648DC6-F077-4F2B-B973-694A51EAFFF3}"/>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Začnite jednou konkrétnou rutinou</a:t>
            </a:r>
          </a:p>
        </p:txBody>
      </p:sp>
      <p:sp>
        <p:nvSpPr>
          <p:cNvPr id="6" name="text-7-5">
            <a:extLst xmlns:a="http://schemas.openxmlformats.org/drawingml/2006/main">
              <a:ext uri="{FF2B5EF4-FFF2-40B4-BE49-F238E27FC236}">
                <a16:creationId xmlns:a16="http://schemas.microsoft.com/office/drawing/2014/main" id="{D24E85F8-8476-4857-9159-E23A02232314}"/>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7-6">
            <a:extLst xmlns:a="http://schemas.openxmlformats.org/drawingml/2006/main">
              <a:ext uri="{FF2B5EF4-FFF2-40B4-BE49-F238E27FC236}">
                <a16:creationId xmlns:a16="http://schemas.microsoft.com/office/drawing/2014/main" id="{10CDDE61-065B-49E9-AA41-3B28D86286D3}"/>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pilot pripravuje odpovede na otázky o otváracích hodinách. Reklamácie, ceny na mieru a sľuby dodania odovzdáva vedúcemu; nič sám neodosiela zákazníkovi.</a:t>
            </a:r>
          </a:p>
        </p:txBody>
      </p:sp>
      <p:sp>
        <p:nvSpPr>
          <p:cNvPr id="8" name="text-7-7">
            <a:extLst xmlns:a="http://schemas.openxmlformats.org/drawingml/2006/main">
              <a:ext uri="{FF2B5EF4-FFF2-40B4-BE49-F238E27FC236}">
                <a16:creationId xmlns:a16="http://schemas.microsoft.com/office/drawing/2014/main" id="{69E06FC0-64B0-47BB-9A62-96280D77467F}"/>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7-8">
            <a:extLst xmlns:a="http://schemas.openxmlformats.org/drawingml/2006/main">
              <a:ext uri="{FF2B5EF4-FFF2-40B4-BE49-F238E27FC236}">
                <a16:creationId xmlns:a16="http://schemas.microsoft.com/office/drawing/2014/main" id="{63483C62-E93E-40C6-89F8-6F66B28ECCFA}"/>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07 / 50</a:t>
            </a:r>
          </a:p>
        </p:txBody>
      </p:sp>
    </p:spTree>
    <p:extLst>
      <p:ext uri="{BB962C8B-B14F-4D97-AF65-F5344CB8AC3E}">
        <p14:creationId xmlns:p14="http://schemas.microsoft.com/office/powerpoint/2010/main" val="1883327784"/>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8-0">
            <a:extLst xmlns:a="http://schemas.openxmlformats.org/drawingml/2006/main">
              <a:ext uri="{FF2B5EF4-FFF2-40B4-BE49-F238E27FC236}">
                <a16:creationId xmlns:a16="http://schemas.microsoft.com/office/drawing/2014/main" id="{C2504B7C-0626-459A-AC0D-0E38E43E9C40}"/>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Výber užitočného prvého prípadu</a:t>
            </a:r>
          </a:p>
        </p:txBody>
      </p:sp>
      <p:sp>
        <p:nvSpPr>
          <p:cNvPr id="2" name="text-8-1">
            <a:extLst xmlns:a="http://schemas.openxmlformats.org/drawingml/2006/main">
              <a:ext uri="{FF2B5EF4-FFF2-40B4-BE49-F238E27FC236}">
                <a16:creationId xmlns:a16="http://schemas.microsoft.com/office/drawing/2014/main" id="{1987A26B-FF0B-4AF2-B85B-9D3E9BD2E5AE}"/>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Dátová pripravenosť nie je objem dát</a:t>
            </a:r>
          </a:p>
        </p:txBody>
      </p:sp>
      <p:sp>
        <p:nvSpPr>
          <p:cNvPr id="3" name="text-8-2">
            <a:extLst xmlns:a="http://schemas.openxmlformats.org/drawingml/2006/main">
              <a:ext uri="{FF2B5EF4-FFF2-40B4-BE49-F238E27FC236}">
                <a16:creationId xmlns:a16="http://schemas.microsoft.com/office/drawing/2014/main" id="{AA20B0DD-F996-4CF0-A328-B7408133D5C2}"/>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Skontrolujte vlastníka a oprávnenie</a:t>
            </a:r>
          </a:p>
        </p:txBody>
      </p:sp>
      <p:sp>
        <p:nvSpPr>
          <p:cNvPr id="4" name="text-8-3">
            <a:extLst xmlns:a="http://schemas.openxmlformats.org/drawingml/2006/main">
              <a:ext uri="{FF2B5EF4-FFF2-40B4-BE49-F238E27FC236}">
                <a16:creationId xmlns:a16="http://schemas.microsoft.com/office/drawing/2014/main" id="{C673CCEE-6CE8-45D7-AA22-2B2B4500BE2F}"/>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Dôležitá je aktuálnosť a jednotný význam</a:t>
            </a:r>
          </a:p>
        </p:txBody>
      </p:sp>
      <p:sp>
        <p:nvSpPr>
          <p:cNvPr id="5" name="text-8-4">
            <a:extLst xmlns:a="http://schemas.openxmlformats.org/drawingml/2006/main">
              <a:ext uri="{FF2B5EF4-FFF2-40B4-BE49-F238E27FC236}">
                <a16:creationId xmlns:a16="http://schemas.microsoft.com/office/drawing/2014/main" id="{6E6E525B-58A6-4A20-A459-542185B0292F}"/>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Chýbajúce údaje označte otvorene</a:t>
            </a:r>
          </a:p>
        </p:txBody>
      </p:sp>
      <p:sp>
        <p:nvSpPr>
          <p:cNvPr id="6" name="text-8-5">
            <a:extLst xmlns:a="http://schemas.openxmlformats.org/drawingml/2006/main">
              <a:ext uri="{FF2B5EF4-FFF2-40B4-BE49-F238E27FC236}">
                <a16:creationId xmlns:a16="http://schemas.microsoft.com/office/drawing/2014/main" id="{A33D9CCD-8CD0-45CC-89A2-48FCD093177E}"/>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8-6">
            <a:extLst xmlns:a="http://schemas.openxmlformats.org/drawingml/2006/main">
              <a:ext uri="{FF2B5EF4-FFF2-40B4-BE49-F238E27FC236}">
                <a16:creationId xmlns:a16="http://schemas.microsoft.com/office/drawing/2014/main" id="{19CD05DE-E2CE-43DF-8548-0C63EC50C864}"/>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Fiktívne dva exporty uvádzajú obrat s DPH a bez DPH. Zjednoťte definíciu pred porovnaním; model nemá hádať, ktorá verzia je správnym manažérskym ukazovateľom.</a:t>
            </a:r>
          </a:p>
        </p:txBody>
      </p:sp>
      <p:sp>
        <p:nvSpPr>
          <p:cNvPr id="8" name="text-8-7">
            <a:extLst xmlns:a="http://schemas.openxmlformats.org/drawingml/2006/main">
              <a:ext uri="{FF2B5EF4-FFF2-40B4-BE49-F238E27FC236}">
                <a16:creationId xmlns:a16="http://schemas.microsoft.com/office/drawing/2014/main" id="{181E722A-DC32-44CE-804E-BF5F3041A12F}"/>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8-8">
            <a:extLst xmlns:a="http://schemas.openxmlformats.org/drawingml/2006/main">
              <a:ext uri="{FF2B5EF4-FFF2-40B4-BE49-F238E27FC236}">
                <a16:creationId xmlns:a16="http://schemas.microsoft.com/office/drawing/2014/main" id="{1539777B-A293-4330-B8D2-0F74C00F7F9B}"/>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08 / 50</a:t>
            </a:r>
          </a:p>
        </p:txBody>
      </p:sp>
    </p:spTree>
    <p:extLst>
      <p:ext uri="{BB962C8B-B14F-4D97-AF65-F5344CB8AC3E}">
        <p14:creationId xmlns:p14="http://schemas.microsoft.com/office/powerpoint/2010/main" val="286414682"/>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9-0">
            <a:extLst xmlns:a="http://schemas.openxmlformats.org/drawingml/2006/main">
              <a:ext uri="{FF2B5EF4-FFF2-40B4-BE49-F238E27FC236}">
                <a16:creationId xmlns:a16="http://schemas.microsoft.com/office/drawing/2014/main" id="{6599D8F4-BA01-4435-98A3-068222A31E5D}"/>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Výber užitočného prvého prípadu</a:t>
            </a:r>
          </a:p>
        </p:txBody>
      </p:sp>
      <p:sp>
        <p:nvSpPr>
          <p:cNvPr id="2" name="text-9-1">
            <a:extLst xmlns:a="http://schemas.openxmlformats.org/drawingml/2006/main">
              <a:ext uri="{FF2B5EF4-FFF2-40B4-BE49-F238E27FC236}">
                <a16:creationId xmlns:a16="http://schemas.microsoft.com/office/drawing/2014/main" id="{9CDDE2A2-A4FF-414B-9F75-E0322F618F41}"/>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Hypotéza, ktorú možno vyvrátiť</a:t>
            </a:r>
          </a:p>
        </p:txBody>
      </p:sp>
      <p:sp>
        <p:nvSpPr>
          <p:cNvPr id="3" name="text-9-2">
            <a:extLst xmlns:a="http://schemas.openxmlformats.org/drawingml/2006/main">
              <a:ext uri="{FF2B5EF4-FFF2-40B4-BE49-F238E27FC236}">
                <a16:creationId xmlns:a16="http://schemas.microsoft.com/office/drawing/2014/main" id="{890EC017-4E3E-420B-A8DB-C7242BBED98A}"/>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Stanovte výsledok aj hranicu kvality</a:t>
            </a:r>
          </a:p>
        </p:txBody>
      </p:sp>
      <p:sp>
        <p:nvSpPr>
          <p:cNvPr id="4" name="text-9-3">
            <a:extLst xmlns:a="http://schemas.openxmlformats.org/drawingml/2006/main">
              <a:ext uri="{FF2B5EF4-FFF2-40B4-BE49-F238E27FC236}">
                <a16:creationId xmlns:a16="http://schemas.microsoft.com/office/drawing/2014/main" id="{6F5499E9-BDA4-425E-995A-4160FD52E1BE}"/>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Porovnávajte rovnaký typ práce</a:t>
            </a:r>
          </a:p>
        </p:txBody>
      </p:sp>
      <p:sp>
        <p:nvSpPr>
          <p:cNvPr id="5" name="text-9-4">
            <a:extLst xmlns:a="http://schemas.openxmlformats.org/drawingml/2006/main">
              <a:ext uri="{FF2B5EF4-FFF2-40B4-BE49-F238E27FC236}">
                <a16:creationId xmlns:a16="http://schemas.microsoft.com/office/drawing/2014/main" id="{86A8505D-851B-40E2-8D60-7EBFE0C3F720}"/>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Zlyhanie hypotézy je užitočné zistenie</a:t>
            </a:r>
          </a:p>
        </p:txBody>
      </p:sp>
      <p:sp>
        <p:nvSpPr>
          <p:cNvPr id="6" name="text-9-5">
            <a:extLst xmlns:a="http://schemas.openxmlformats.org/drawingml/2006/main">
              <a:ext uri="{FF2B5EF4-FFF2-40B4-BE49-F238E27FC236}">
                <a16:creationId xmlns:a16="http://schemas.microsoft.com/office/drawing/2014/main" id="{8FA20766-B2B5-4591-9139-70AEB9546AC3}"/>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9-6">
            <a:extLst xmlns:a="http://schemas.openxmlformats.org/drawingml/2006/main">
              <a:ext uri="{FF2B5EF4-FFF2-40B4-BE49-F238E27FC236}">
                <a16:creationId xmlns:a16="http://schemas.microsoft.com/office/drawing/2014/main" id="{33E59B48-48ED-45FF-A46D-B8E78D4E27E3}"/>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cieľ: skrátiť prípravu prehľadu aspoň o štvrtinu pri rovnakej úplnosti. Ak kontrola chýb zaberie viac času než pôvodná práca, hypotézu nepovažujte za potvrdenú.</a:t>
            </a:r>
          </a:p>
        </p:txBody>
      </p:sp>
      <p:sp>
        <p:nvSpPr>
          <p:cNvPr id="8" name="text-9-7">
            <a:extLst xmlns:a="http://schemas.openxmlformats.org/drawingml/2006/main">
              <a:ext uri="{FF2B5EF4-FFF2-40B4-BE49-F238E27FC236}">
                <a16:creationId xmlns:a16="http://schemas.microsoft.com/office/drawing/2014/main" id="{490E0247-19A9-4C51-87D3-7923632B9C8D}"/>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9-8">
            <a:extLst xmlns:a="http://schemas.openxmlformats.org/drawingml/2006/main">
              <a:ext uri="{FF2B5EF4-FFF2-40B4-BE49-F238E27FC236}">
                <a16:creationId xmlns:a16="http://schemas.microsoft.com/office/drawing/2014/main" id="{A3267531-EBE2-4180-91AD-84C25178C3D7}"/>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09 / 50</a:t>
            </a:r>
          </a:p>
        </p:txBody>
      </p:sp>
    </p:spTree>
    <p:extLst>
      <p:ext uri="{BB962C8B-B14F-4D97-AF65-F5344CB8AC3E}">
        <p14:creationId xmlns:p14="http://schemas.microsoft.com/office/powerpoint/2010/main" val="111256783"/>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0-0">
            <a:extLst xmlns:a="http://schemas.openxmlformats.org/drawingml/2006/main">
              <a:ext uri="{FF2B5EF4-FFF2-40B4-BE49-F238E27FC236}">
                <a16:creationId xmlns:a16="http://schemas.microsoft.com/office/drawing/2014/main" id="{34A840CB-A7B6-4DD3-BD3F-45F6E295C652}"/>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Výber užitočného prvého prípadu</a:t>
            </a:r>
          </a:p>
        </p:txBody>
      </p:sp>
      <p:sp>
        <p:nvSpPr>
          <p:cNvPr id="2" name="text-10-1">
            <a:extLst xmlns:a="http://schemas.openxmlformats.org/drawingml/2006/main">
              <a:ext uri="{FF2B5EF4-FFF2-40B4-BE49-F238E27FC236}">
                <a16:creationId xmlns:a16="http://schemas.microsoft.com/office/drawing/2014/main" id="{22DA1478-0A46-413C-8D6B-0CFC931DA47D}"/>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Zadanie projektu na jednej strane</a:t>
            </a:r>
          </a:p>
        </p:txBody>
      </p:sp>
      <p:sp>
        <p:nvSpPr>
          <p:cNvPr id="3" name="text-10-2">
            <a:extLst xmlns:a="http://schemas.openxmlformats.org/drawingml/2006/main">
              <a:ext uri="{FF2B5EF4-FFF2-40B4-BE49-F238E27FC236}">
                <a16:creationId xmlns:a16="http://schemas.microsoft.com/office/drawing/2014/main" id="{E9EA5A95-B682-4BB7-A26A-787B2D382BF6}"/>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Problém, rozsah a vlastník</a:t>
            </a:r>
          </a:p>
        </p:txBody>
      </p:sp>
      <p:sp>
        <p:nvSpPr>
          <p:cNvPr id="4" name="text-10-3">
            <a:extLst xmlns:a="http://schemas.openxmlformats.org/drawingml/2006/main">
              <a:ext uri="{FF2B5EF4-FFF2-40B4-BE49-F238E27FC236}">
                <a16:creationId xmlns:a16="http://schemas.microsoft.com/office/drawing/2014/main" id="{E3424F2E-EEBC-4C74-AE30-8513EF180FE4}"/>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Vstupy, meranie a rozpočet</a:t>
            </a:r>
          </a:p>
        </p:txBody>
      </p:sp>
      <p:sp>
        <p:nvSpPr>
          <p:cNvPr id="5" name="text-10-4">
            <a:extLst xmlns:a="http://schemas.openxmlformats.org/drawingml/2006/main">
              <a:ext uri="{FF2B5EF4-FFF2-40B4-BE49-F238E27FC236}">
                <a16:creationId xmlns:a16="http://schemas.microsoft.com/office/drawing/2014/main" id="{99D83276-10B7-43C1-A1EF-2D151F007959}"/>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Schvaľovanie, zastavenie a návrat</a:t>
            </a:r>
          </a:p>
        </p:txBody>
      </p:sp>
      <p:sp>
        <p:nvSpPr>
          <p:cNvPr id="6" name="text-10-5">
            <a:extLst xmlns:a="http://schemas.openxmlformats.org/drawingml/2006/main">
              <a:ext uri="{FF2B5EF4-FFF2-40B4-BE49-F238E27FC236}">
                <a16:creationId xmlns:a16="http://schemas.microsoft.com/office/drawing/2014/main" id="{3BE6D1BA-D8DB-43E8-99E9-10962F336645}"/>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10-6">
            <a:extLst xmlns:a="http://schemas.openxmlformats.org/drawingml/2006/main">
              <a:ext uri="{FF2B5EF4-FFF2-40B4-BE49-F238E27FC236}">
                <a16:creationId xmlns:a16="http://schemas.microsoft.com/office/drawing/2014/main" id="{AA4EC488-C329-4060-8E1E-CECE33673742}"/>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Úloha: vytvorte fiktívny projektový list pre sumarizáciu servisných požiadaviek. Iný účastník musí bez vysvetľovania určiť vlastníka, zakázaný krok a podmienku zastavenia.</a:t>
            </a:r>
          </a:p>
        </p:txBody>
      </p:sp>
      <p:sp>
        <p:nvSpPr>
          <p:cNvPr id="8" name="text-10-7">
            <a:extLst xmlns:a="http://schemas.openxmlformats.org/drawingml/2006/main">
              <a:ext uri="{FF2B5EF4-FFF2-40B4-BE49-F238E27FC236}">
                <a16:creationId xmlns:a16="http://schemas.microsoft.com/office/drawing/2014/main" id="{8A6E5F31-CDA4-44BF-B6C3-889902C73071}"/>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10-8">
            <a:extLst xmlns:a="http://schemas.openxmlformats.org/drawingml/2006/main">
              <a:ext uri="{FF2B5EF4-FFF2-40B4-BE49-F238E27FC236}">
                <a16:creationId xmlns:a16="http://schemas.microsoft.com/office/drawing/2014/main" id="{F4CAC06A-5547-42A3-ACF5-7E458BF9AC36}"/>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10 / 50</a:t>
            </a:r>
          </a:p>
        </p:txBody>
      </p:sp>
    </p:spTree>
    <p:extLst>
      <p:ext uri="{BB962C8B-B14F-4D97-AF65-F5344CB8AC3E}">
        <p14:creationId xmlns:p14="http://schemas.microsoft.com/office/powerpoint/2010/main" val="1352522381"/>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text-11-0">
            <a:extLst xmlns:a="http://schemas.openxmlformats.org/drawingml/2006/main">
              <a:ext uri="{FF2B5EF4-FFF2-40B4-BE49-F238E27FC236}">
                <a16:creationId xmlns:a16="http://schemas.microsoft.com/office/drawing/2014/main" id="{BE6E7E1C-F643-4406-90AB-B6E7CBA36606}"/>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Ľudia, pravidlá a zodpovednosť</a:t>
            </a:r>
          </a:p>
        </p:txBody>
      </p:sp>
      <p:sp>
        <p:nvSpPr>
          <p:cNvPr id="2" name="text-11-1">
            <a:extLst xmlns:a="http://schemas.openxmlformats.org/drawingml/2006/main">
              <a:ext uri="{FF2B5EF4-FFF2-40B4-BE49-F238E27FC236}">
                <a16:creationId xmlns:a16="http://schemas.microsoft.com/office/drawing/2014/main" id="{B957E27D-AED7-4D52-B26A-D044B12D266B}"/>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Vlastník procesu a vlastník nástroja</a:t>
            </a:r>
          </a:p>
        </p:txBody>
      </p:sp>
      <p:sp>
        <p:nvSpPr>
          <p:cNvPr id="3" name="text-11-2">
            <a:extLst xmlns:a="http://schemas.openxmlformats.org/drawingml/2006/main">
              <a:ext uri="{FF2B5EF4-FFF2-40B4-BE49-F238E27FC236}">
                <a16:creationId xmlns:a16="http://schemas.microsoft.com/office/drawing/2014/main" id="{713EB83B-A01A-48C9-B1EF-FE465D64DCFF}"/>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Biznis rozhoduje o výsledku</a:t>
            </a:r>
          </a:p>
        </p:txBody>
      </p:sp>
      <p:sp>
        <p:nvSpPr>
          <p:cNvPr id="4" name="text-11-3">
            <a:extLst xmlns:a="http://schemas.openxmlformats.org/drawingml/2006/main">
              <a:ext uri="{FF2B5EF4-FFF2-40B4-BE49-F238E27FC236}">
                <a16:creationId xmlns:a16="http://schemas.microsoft.com/office/drawing/2014/main" id="{265F3CAF-4DFD-444F-9F18-9430F8947AD2}"/>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Technický správca riadi prevádzku</a:t>
            </a:r>
          </a:p>
        </p:txBody>
      </p:sp>
      <p:sp>
        <p:nvSpPr>
          <p:cNvPr id="5" name="text-11-4">
            <a:extLst xmlns:a="http://schemas.openxmlformats.org/drawingml/2006/main">
              <a:ext uri="{FF2B5EF4-FFF2-40B4-BE49-F238E27FC236}">
                <a16:creationId xmlns:a16="http://schemas.microsoft.com/office/drawing/2014/main" id="{18C96414-7A75-4C66-B034-FD49AB447CFA}"/>
              </a:ext>
            </a:extLst>
          </p:cNvPr>
          <p:cNvSpPr>
            <a:spLocks xmlns:a="http://schemas.openxmlformats.org/drawingml/2006/main" noGrp="1"/>
          </p:cNvSpPr>
          <p:nvPr/>
        </p:nvSpPr>
        <p:spPr>
          <a:xfrm xmlns:a="http://schemas.openxmlformats.org/drawingml/2006/main">
            <a:off x="78867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Schvaľovateľ má jasnú kompetenciu</a:t>
            </a:r>
          </a:p>
        </p:txBody>
      </p:sp>
      <p:sp>
        <p:nvSpPr>
          <p:cNvPr id="6" name="diagram-node-11-0">
            <a:extLst xmlns:a="http://schemas.openxmlformats.org/drawingml/2006/main">
              <a:ext uri="{FF2B5EF4-FFF2-40B4-BE49-F238E27FC236}">
                <a16:creationId xmlns:a16="http://schemas.microsoft.com/office/drawing/2014/main" id="{ED020878-F618-4374-ACB2-2CE2F14E4E1B}"/>
              </a:ext>
            </a:extLst>
          </p:cNvPr>
          <p:cNvSpPr>
            <a:spLocks xmlns:a="http://schemas.openxmlformats.org/drawingml/2006/main" noGrp="1"/>
          </p:cNvSpPr>
          <p:nvPr/>
        </p:nvSpPr>
        <p:spPr>
          <a:xfrm xmlns:a="http://schemas.openxmlformats.org/drawingml/2006/main">
            <a:off x="685800" y="3800475"/>
            <a:ext cx="51054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Vlastník procesu</a:t>
            </a:r>
          </a:p>
        </p:txBody>
      </p:sp>
      <p:sp>
        <p:nvSpPr>
          <p:cNvPr id="7" name="diagram-node-11-1">
            <a:extLst xmlns:a="http://schemas.openxmlformats.org/drawingml/2006/main">
              <a:ext uri="{FF2B5EF4-FFF2-40B4-BE49-F238E27FC236}">
                <a16:creationId xmlns:a16="http://schemas.microsoft.com/office/drawing/2014/main" id="{2CC4D7AD-8FF9-4245-B495-D066C1B90885}"/>
              </a:ext>
            </a:extLst>
          </p:cNvPr>
          <p:cNvSpPr>
            <a:spLocks xmlns:a="http://schemas.openxmlformats.org/drawingml/2006/main" noGrp="1"/>
          </p:cNvSpPr>
          <p:nvPr/>
        </p:nvSpPr>
        <p:spPr>
          <a:xfrm xmlns:a="http://schemas.openxmlformats.org/drawingml/2006/main">
            <a:off x="6096000" y="3371850"/>
            <a:ext cx="5105400" cy="48260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Správca nástroja</a:t>
            </a:r>
          </a:p>
        </p:txBody>
      </p:sp>
      <p:sp>
        <p:nvSpPr>
          <p:cNvPr id="8" name="diagram-node-11-2">
            <a:extLst xmlns:a="http://schemas.openxmlformats.org/drawingml/2006/main">
              <a:ext uri="{FF2B5EF4-FFF2-40B4-BE49-F238E27FC236}">
                <a16:creationId xmlns:a16="http://schemas.microsoft.com/office/drawing/2014/main" id="{95E2F5CB-46C1-4606-BF4C-402D2670D886}"/>
              </a:ext>
            </a:extLst>
          </p:cNvPr>
          <p:cNvSpPr>
            <a:spLocks xmlns:a="http://schemas.openxmlformats.org/drawingml/2006/main" noGrp="1"/>
          </p:cNvSpPr>
          <p:nvPr/>
        </p:nvSpPr>
        <p:spPr>
          <a:xfrm xmlns:a="http://schemas.openxmlformats.org/drawingml/2006/main">
            <a:off x="6096000" y="3930650"/>
            <a:ext cx="5105400" cy="48260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Odborný schvaľovateľ</a:t>
            </a:r>
          </a:p>
        </p:txBody>
      </p:sp>
      <p:sp>
        <p:nvSpPr>
          <p:cNvPr id="9" name="diagram-node-11-3">
            <a:extLst xmlns:a="http://schemas.openxmlformats.org/drawingml/2006/main">
              <a:ext uri="{FF2B5EF4-FFF2-40B4-BE49-F238E27FC236}">
                <a16:creationId xmlns:a16="http://schemas.microsoft.com/office/drawing/2014/main" id="{FAEC8816-7229-4736-89AB-F1F93B3B6F19}"/>
              </a:ext>
            </a:extLst>
          </p:cNvPr>
          <p:cNvSpPr>
            <a:spLocks xmlns:a="http://schemas.openxmlformats.org/drawingml/2006/main" noGrp="1"/>
          </p:cNvSpPr>
          <p:nvPr/>
        </p:nvSpPr>
        <p:spPr>
          <a:xfrm xmlns:a="http://schemas.openxmlformats.org/drawingml/2006/main">
            <a:off x="6096000" y="4489450"/>
            <a:ext cx="5105400" cy="48260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Používateľ</a:t>
            </a:r>
          </a:p>
        </p:txBody>
      </p:sp>
      <p:cxnSp>
        <p:nvCxnSpPr>
          <p:cNvPr id="26" name=""/>
          <p:cNvCxnSpPr>
            <a:stCxn xmlns:a="http://schemas.openxmlformats.org/drawingml/2006/main" id="6" idx="3"/>
            <a:endCxn xmlns:a="http://schemas.openxmlformats.org/drawingml/2006/main" id="7" idx="1"/>
          </p:cNvCxnSpPr>
          <p:nvPr/>
        </p:nvCxnSpPr>
        <p:spPr>
          <a:xfrm xmlns:a="http://schemas.openxmlformats.org/drawingml/2006/main" flipV="1">
            <a:off x="5791200" y="3613150"/>
            <a:ext cx="304800" cy="558800"/>
          </a:xfrm>
          <a:prstGeom xmlns:a="http://schemas.openxmlformats.org/drawingml/2006/main" prst="bentConnector3">
            <a:avLst>
              <a:gd name="adj1" fmla="val 50000"/>
            </a:avLst>
          </a:prstGeom>
          <a:ln xmlns:a="http://schemas.openxmlformats.org/drawingml/2006/main" w="19050">
            <a:solidFill>
              <a:srgbClr val="116130"/>
            </a:solidFill>
            <a:tailEnd type="arrow" w="med" len="med"/>
          </a:ln>
        </p:spPr>
      </p:cxnSp>
      <p:cxnSp>
        <p:nvCxnSpPr>
          <p:cNvPr id="27" name=""/>
          <p:cNvCxnSpPr>
            <a:stCxn xmlns:a="http://schemas.openxmlformats.org/drawingml/2006/main" id="6" idx="3"/>
            <a:endCxn xmlns:a="http://schemas.openxmlformats.org/drawingml/2006/main" id="8" idx="1"/>
          </p:cNvCxnSpPr>
          <p:nvPr/>
        </p:nvCxnSpPr>
        <p:spPr>
          <a:xfrm xmlns:a="http://schemas.openxmlformats.org/drawingml/2006/main">
            <a:off x="57912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8" name=""/>
          <p:cNvCxnSpPr>
            <a:stCxn xmlns:a="http://schemas.openxmlformats.org/drawingml/2006/main" id="6" idx="3"/>
            <a:endCxn xmlns:a="http://schemas.openxmlformats.org/drawingml/2006/main" id="9" idx="1"/>
          </p:cNvCxnSpPr>
          <p:nvPr/>
        </p:nvCxnSpPr>
        <p:spPr>
          <a:xfrm xmlns:a="http://schemas.openxmlformats.org/drawingml/2006/main">
            <a:off x="5791200" y="4171950"/>
            <a:ext cx="304800" cy="558800"/>
          </a:xfrm>
          <a:prstGeom xmlns:a="http://schemas.openxmlformats.org/drawingml/2006/main" prst="bentConnector3">
            <a:avLst>
              <a:gd name="adj1" fmla="val 50000"/>
            </a:avLst>
          </a:prstGeom>
          <a:ln xmlns:a="http://schemas.openxmlformats.org/drawingml/2006/main" w="19050">
            <a:solidFill>
              <a:srgbClr val="116130"/>
            </a:solidFill>
            <a:tailEnd type="arrow" w="med" len="med"/>
          </a:ln>
        </p:spPr>
      </p:cxnSp>
      <p:sp>
        <p:nvSpPr>
          <p:cNvPr id="13" name="text-11-12">
            <a:extLst xmlns:a="http://schemas.openxmlformats.org/drawingml/2006/main">
              <a:ext uri="{FF2B5EF4-FFF2-40B4-BE49-F238E27FC236}">
                <a16:creationId xmlns:a16="http://schemas.microsoft.com/office/drawing/2014/main" id="{6FBC4881-FFAF-4111-8379-219AC55EB52B}"/>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4" name="text-11-13">
            <a:extLst xmlns:a="http://schemas.openxmlformats.org/drawingml/2006/main">
              <a:ext uri="{FF2B5EF4-FFF2-40B4-BE49-F238E27FC236}">
                <a16:creationId xmlns:a16="http://schemas.microsoft.com/office/drawing/2014/main" id="{B310AC06-E349-48C5-9AB8-56665FD22FCC}"/>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malá firma má externého IT správcu. Za správnosť obchodnej ponuky zodpovedá obchodný vedúci; IT správca zabezpečuje prístupy a obnovu, nie schválenie obchodných podmienok.</a:t>
            </a:r>
          </a:p>
        </p:txBody>
      </p:sp>
      <p:sp>
        <p:nvSpPr>
          <p:cNvPr id="15" name="text-11-14">
            <a:extLst xmlns:a="http://schemas.openxmlformats.org/drawingml/2006/main">
              <a:ext uri="{FF2B5EF4-FFF2-40B4-BE49-F238E27FC236}">
                <a16:creationId xmlns:a16="http://schemas.microsoft.com/office/drawing/2014/main" id="{445B7C10-2E3B-4D37-8C95-6FD63E07FF54}"/>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6" name="text-11-15">
            <a:extLst xmlns:a="http://schemas.openxmlformats.org/drawingml/2006/main">
              <a:ext uri="{FF2B5EF4-FFF2-40B4-BE49-F238E27FC236}">
                <a16:creationId xmlns:a16="http://schemas.microsoft.com/office/drawing/2014/main" id="{63B6F614-92D9-43E0-950B-033E90FAC11E}"/>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11 / 50</a:t>
            </a:r>
          </a:p>
        </p:txBody>
      </p:sp>
    </p:spTree>
    <p:extLst>
      <p:ext uri="{BB962C8B-B14F-4D97-AF65-F5344CB8AC3E}">
        <p14:creationId xmlns:p14="http://schemas.microsoft.com/office/powerpoint/2010/main" val="1141600291"/>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2-0">
            <a:extLst xmlns:a="http://schemas.openxmlformats.org/drawingml/2006/main">
              <a:ext uri="{FF2B5EF4-FFF2-40B4-BE49-F238E27FC236}">
                <a16:creationId xmlns:a16="http://schemas.microsoft.com/office/drawing/2014/main" id="{45EC63FB-D398-4B96-BB03-7C7320119017}"/>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Ľudia, pravidlá a zodpovednosť</a:t>
            </a:r>
          </a:p>
        </p:txBody>
      </p:sp>
      <p:sp>
        <p:nvSpPr>
          <p:cNvPr id="2" name="text-12-1">
            <a:extLst xmlns:a="http://schemas.openxmlformats.org/drawingml/2006/main">
              <a:ext uri="{FF2B5EF4-FFF2-40B4-BE49-F238E27FC236}">
                <a16:creationId xmlns:a16="http://schemas.microsoft.com/office/drawing/2014/main" id="{CDFFE706-4740-4AB5-8E99-B8F0D22BDD6D}"/>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AI šampión bez neobmedzených práv</a:t>
            </a:r>
          </a:p>
        </p:txBody>
      </p:sp>
      <p:sp>
        <p:nvSpPr>
          <p:cNvPr id="3" name="text-12-2">
            <a:extLst xmlns:a="http://schemas.openxmlformats.org/drawingml/2006/main">
              <a:ext uri="{FF2B5EF4-FFF2-40B4-BE49-F238E27FC236}">
                <a16:creationId xmlns:a16="http://schemas.microsoft.com/office/drawing/2014/main" id="{B6ACA8D7-E5A4-4D44-8B23-37AC866AF4B9}"/>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Pomáha kolegom s postupmi</a:t>
            </a:r>
          </a:p>
        </p:txBody>
      </p:sp>
      <p:sp>
        <p:nvSpPr>
          <p:cNvPr id="4" name="text-12-3">
            <a:extLst xmlns:a="http://schemas.openxmlformats.org/drawingml/2006/main">
              <a:ext uri="{FF2B5EF4-FFF2-40B4-BE49-F238E27FC236}">
                <a16:creationId xmlns:a16="http://schemas.microsoft.com/office/drawing/2014/main" id="{0A2049F9-A666-43CA-AD95-77AE14CD7E0F}"/>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Zbiera chyby a spätnú väzbu</a:t>
            </a:r>
          </a:p>
        </p:txBody>
      </p:sp>
      <p:sp>
        <p:nvSpPr>
          <p:cNvPr id="5" name="text-12-4">
            <a:extLst xmlns:a="http://schemas.openxmlformats.org/drawingml/2006/main">
              <a:ext uri="{FF2B5EF4-FFF2-40B4-BE49-F238E27FC236}">
                <a16:creationId xmlns:a16="http://schemas.microsoft.com/office/drawing/2014/main" id="{4452CE36-AE69-4251-965F-6F9B6CE4B4F7}"/>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Neschvaľuje výnimky za odborníka</a:t>
            </a:r>
          </a:p>
        </p:txBody>
      </p:sp>
      <p:sp>
        <p:nvSpPr>
          <p:cNvPr id="6" name="text-12-5">
            <a:extLst xmlns:a="http://schemas.openxmlformats.org/drawingml/2006/main">
              <a:ext uri="{FF2B5EF4-FFF2-40B4-BE49-F238E27FC236}">
                <a16:creationId xmlns:a16="http://schemas.microsoft.com/office/drawing/2014/main" id="{53C21C4C-2605-4DD0-97A9-7D058D83C14A}"/>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12-6">
            <a:extLst xmlns:a="http://schemas.openxmlformats.org/drawingml/2006/main">
              <a:ext uri="{FF2B5EF4-FFF2-40B4-BE49-F238E27FC236}">
                <a16:creationId xmlns:a16="http://schemas.microsoft.com/office/drawing/2014/main" id="{BA00507F-8936-4D1D-814D-418B299CEBAE}"/>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recepčná pomáha kolegom pripraviť zápis porady. Keď AI navrhne spornú právnu odpoveď, šampión ju odovzdá odborníkovi namiesto vlastného schválenia.</a:t>
            </a:r>
          </a:p>
        </p:txBody>
      </p:sp>
      <p:sp>
        <p:nvSpPr>
          <p:cNvPr id="8" name="text-12-7">
            <a:extLst xmlns:a="http://schemas.openxmlformats.org/drawingml/2006/main">
              <a:ext uri="{FF2B5EF4-FFF2-40B4-BE49-F238E27FC236}">
                <a16:creationId xmlns:a16="http://schemas.microsoft.com/office/drawing/2014/main" id="{4E28300F-3BEE-4643-BF78-DD5E039CFEE1}"/>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12-8">
            <a:extLst xmlns:a="http://schemas.openxmlformats.org/drawingml/2006/main">
              <a:ext uri="{FF2B5EF4-FFF2-40B4-BE49-F238E27FC236}">
                <a16:creationId xmlns:a16="http://schemas.microsoft.com/office/drawing/2014/main" id="{2BB5B7BA-B2D1-456E-8998-F7719265EA7A}"/>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12 / 50</a:t>
            </a:r>
          </a:p>
        </p:txBody>
      </p:sp>
    </p:spTree>
    <p:extLst>
      <p:ext uri="{BB962C8B-B14F-4D97-AF65-F5344CB8AC3E}">
        <p14:creationId xmlns:p14="http://schemas.microsoft.com/office/powerpoint/2010/main" val="886740288"/>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3-0">
            <a:extLst xmlns:a="http://schemas.openxmlformats.org/drawingml/2006/main">
              <a:ext uri="{FF2B5EF4-FFF2-40B4-BE49-F238E27FC236}">
                <a16:creationId xmlns:a16="http://schemas.microsoft.com/office/drawing/2014/main" id="{2D94AA54-7707-4553-A578-2C2AF87830B4}"/>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Ľudia, pravidlá a zodpovednosť</a:t>
            </a:r>
          </a:p>
        </p:txBody>
      </p:sp>
      <p:sp>
        <p:nvSpPr>
          <p:cNvPr id="2" name="text-13-1">
            <a:extLst xmlns:a="http://schemas.openxmlformats.org/drawingml/2006/main">
              <a:ext uri="{FF2B5EF4-FFF2-40B4-BE49-F238E27FC236}">
                <a16:creationId xmlns:a16="http://schemas.microsoft.com/office/drawing/2014/main" id="{7D0C1650-12B7-47E4-B544-9700C1E5D316}"/>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Pravidlá tímu v obyčajnom jazyku</a:t>
            </a:r>
          </a:p>
        </p:txBody>
      </p:sp>
      <p:sp>
        <p:nvSpPr>
          <p:cNvPr id="3" name="text-13-2">
            <a:extLst xmlns:a="http://schemas.openxmlformats.org/drawingml/2006/main">
              <a:ext uri="{FF2B5EF4-FFF2-40B4-BE49-F238E27FC236}">
                <a16:creationId xmlns:a16="http://schemas.microsoft.com/office/drawing/2014/main" id="{5AFFC664-8219-449D-98A8-B5D4B321F01F}"/>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Povedzte, čo je povolené</a:t>
            </a:r>
          </a:p>
        </p:txBody>
      </p:sp>
      <p:sp>
        <p:nvSpPr>
          <p:cNvPr id="4" name="text-13-3">
            <a:extLst xmlns:a="http://schemas.openxmlformats.org/drawingml/2006/main">
              <a:ext uri="{FF2B5EF4-FFF2-40B4-BE49-F238E27FC236}">
                <a16:creationId xmlns:a16="http://schemas.microsoft.com/office/drawing/2014/main" id="{0D9C39AE-ABD6-4BA0-820B-C16D96CC28C2}"/>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Dajte príklad zakázaných dát</a:t>
            </a:r>
          </a:p>
        </p:txBody>
      </p:sp>
      <p:sp>
        <p:nvSpPr>
          <p:cNvPr id="5" name="text-13-4">
            <a:extLst xmlns:a="http://schemas.openxmlformats.org/drawingml/2006/main">
              <a:ext uri="{FF2B5EF4-FFF2-40B4-BE49-F238E27FC236}">
                <a16:creationId xmlns:a16="http://schemas.microsoft.com/office/drawing/2014/main" id="{760E486A-9203-4CFB-8757-DF49D710B54E}"/>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Vysvetlite, kto kontroluje výsledok</a:t>
            </a:r>
          </a:p>
        </p:txBody>
      </p:sp>
      <p:sp>
        <p:nvSpPr>
          <p:cNvPr id="6" name="text-13-5">
            <a:extLst xmlns:a="http://schemas.openxmlformats.org/drawingml/2006/main">
              <a:ext uri="{FF2B5EF4-FFF2-40B4-BE49-F238E27FC236}">
                <a16:creationId xmlns:a16="http://schemas.microsoft.com/office/drawing/2014/main" id="{B9171D45-5665-4A20-AF3F-832EF8129A84}"/>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13-6">
            <a:extLst xmlns:a="http://schemas.openxmlformats.org/drawingml/2006/main">
              <a:ext uri="{FF2B5EF4-FFF2-40B4-BE49-F238E27FC236}">
                <a16:creationId xmlns:a16="http://schemas.microsoft.com/office/drawing/2014/main" id="{11929D75-7226-4B08-8491-7431D9C70BF5}"/>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Fiktívne pravidlo: verejné FAQ možno použiť; rodné čísla a heslá nie. Pred odoslaním zákazníkovi pracovník overí ceny, termíny a kontaktné údaje podľa platných podkladov.</a:t>
            </a:r>
          </a:p>
        </p:txBody>
      </p:sp>
      <p:sp>
        <p:nvSpPr>
          <p:cNvPr id="8" name="text-13-7">
            <a:extLst xmlns:a="http://schemas.openxmlformats.org/drawingml/2006/main">
              <a:ext uri="{FF2B5EF4-FFF2-40B4-BE49-F238E27FC236}">
                <a16:creationId xmlns:a16="http://schemas.microsoft.com/office/drawing/2014/main" id="{E25887AD-69CC-4C11-9BEE-90AA77B01CC5}"/>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13-8">
            <a:extLst xmlns:a="http://schemas.openxmlformats.org/drawingml/2006/main">
              <a:ext uri="{FF2B5EF4-FFF2-40B4-BE49-F238E27FC236}">
                <a16:creationId xmlns:a16="http://schemas.microsoft.com/office/drawing/2014/main" id="{0DB9D801-1221-4EA6-9391-3A70BEE56F5E}"/>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13 / 50</a:t>
            </a:r>
          </a:p>
        </p:txBody>
      </p:sp>
    </p:spTree>
    <p:extLst>
      <p:ext uri="{BB962C8B-B14F-4D97-AF65-F5344CB8AC3E}">
        <p14:creationId xmlns:p14="http://schemas.microsoft.com/office/powerpoint/2010/main" val="1847516988"/>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4-0">
            <a:extLst xmlns:a="http://schemas.openxmlformats.org/drawingml/2006/main">
              <a:ext uri="{FF2B5EF4-FFF2-40B4-BE49-F238E27FC236}">
                <a16:creationId xmlns:a16="http://schemas.microsoft.com/office/drawing/2014/main" id="{FF6E66A6-FCEA-43FA-82F9-8D3BB7EC227E}"/>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Ľudia, pravidlá a zodpovednosť</a:t>
            </a:r>
          </a:p>
        </p:txBody>
      </p:sp>
      <p:sp>
        <p:nvSpPr>
          <p:cNvPr id="2" name="text-14-1">
            <a:extLst xmlns:a="http://schemas.openxmlformats.org/drawingml/2006/main">
              <a:ext uri="{FF2B5EF4-FFF2-40B4-BE49-F238E27FC236}">
                <a16:creationId xmlns:a16="http://schemas.microsoft.com/office/drawing/2014/main" id="{07089EAC-C0FC-4818-8186-95EB88F91B1D}"/>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Schválený zoznam nástrojov</a:t>
            </a:r>
          </a:p>
        </p:txBody>
      </p:sp>
      <p:sp>
        <p:nvSpPr>
          <p:cNvPr id="3" name="text-14-2">
            <a:extLst xmlns:a="http://schemas.openxmlformats.org/drawingml/2006/main">
              <a:ext uri="{FF2B5EF4-FFF2-40B4-BE49-F238E27FC236}">
                <a16:creationId xmlns:a16="http://schemas.microsoft.com/office/drawing/2014/main" id="{49E7379A-09BD-4D7C-9823-A0C67EBAF185}"/>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Zaznamenajte účel a typ účtu</a:t>
            </a:r>
          </a:p>
        </p:txBody>
      </p:sp>
      <p:sp>
        <p:nvSpPr>
          <p:cNvPr id="4" name="text-14-3">
            <a:extLst xmlns:a="http://schemas.openxmlformats.org/drawingml/2006/main">
              <a:ext uri="{FF2B5EF4-FFF2-40B4-BE49-F238E27FC236}">
                <a16:creationId xmlns:a16="http://schemas.microsoft.com/office/drawing/2014/main" id="{FFC1FB2D-418A-41BD-8ACC-FB7E8D29B845}"/>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Overte spracovanie a retenciu dát</a:t>
            </a:r>
          </a:p>
        </p:txBody>
      </p:sp>
      <p:sp>
        <p:nvSpPr>
          <p:cNvPr id="5" name="text-14-4">
            <a:extLst xmlns:a="http://schemas.openxmlformats.org/drawingml/2006/main">
              <a:ext uri="{FF2B5EF4-FFF2-40B4-BE49-F238E27FC236}">
                <a16:creationId xmlns:a16="http://schemas.microsoft.com/office/drawing/2014/main" id="{1E09F750-E12A-4BEC-BAC5-A00A1890C36F}"/>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Zmena podmienok vyžaduje kontrolu</a:t>
            </a:r>
          </a:p>
        </p:txBody>
      </p:sp>
      <p:sp>
        <p:nvSpPr>
          <p:cNvPr id="6" name="text-14-5">
            <a:extLst xmlns:a="http://schemas.openxmlformats.org/drawingml/2006/main">
              <a:ext uri="{FF2B5EF4-FFF2-40B4-BE49-F238E27FC236}">
                <a16:creationId xmlns:a16="http://schemas.microsoft.com/office/drawing/2014/main" id="{070B2B1D-9697-44F1-B36A-279466ABD804}"/>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14-6">
            <a:extLst xmlns:a="http://schemas.openxmlformats.org/drawingml/2006/main">
              <a:ext uri="{FF2B5EF4-FFF2-40B4-BE49-F238E27FC236}">
                <a16:creationId xmlns:a16="http://schemas.microsoft.com/office/drawing/2014/main" id="{EDCF67EA-F7C8-4D5E-A789-B4AC02545980}"/>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firma povoľuje firemný účet pre verejné texty. Nový bezplatný doplnok s prístupom k celému inboxu do schválenia nepoužíva, aj keď sľubuje rýchlejšiu prácu.</a:t>
            </a:r>
          </a:p>
        </p:txBody>
      </p:sp>
      <p:sp>
        <p:nvSpPr>
          <p:cNvPr id="8" name="text-14-7">
            <a:extLst xmlns:a="http://schemas.openxmlformats.org/drawingml/2006/main">
              <a:ext uri="{FF2B5EF4-FFF2-40B4-BE49-F238E27FC236}">
                <a16:creationId xmlns:a16="http://schemas.microsoft.com/office/drawing/2014/main" id="{3ED61C75-ED3E-4A77-8FAC-0C46AB79F638}"/>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14-8">
            <a:extLst xmlns:a="http://schemas.openxmlformats.org/drawingml/2006/main">
              <a:ext uri="{FF2B5EF4-FFF2-40B4-BE49-F238E27FC236}">
                <a16:creationId xmlns:a16="http://schemas.microsoft.com/office/drawing/2014/main" id="{E8E9BD98-8D90-4E05-A422-63F124E4931C}"/>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14 / 50</a:t>
            </a:r>
          </a:p>
        </p:txBody>
      </p:sp>
    </p:spTree>
    <p:extLst>
      <p:ext uri="{BB962C8B-B14F-4D97-AF65-F5344CB8AC3E}">
        <p14:creationId xmlns:p14="http://schemas.microsoft.com/office/powerpoint/2010/main" val="2066451010"/>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15-0">
            <a:extLst xmlns:a="http://schemas.openxmlformats.org/drawingml/2006/main">
              <a:ext uri="{FF2B5EF4-FFF2-40B4-BE49-F238E27FC236}">
                <a16:creationId xmlns:a16="http://schemas.microsoft.com/office/drawing/2014/main" id="{6748801A-DE69-4F1A-A02B-EE93EAB6E2FF}"/>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Ľudia, pravidlá a zodpovednosť</a:t>
            </a:r>
          </a:p>
        </p:txBody>
      </p:sp>
      <p:sp>
        <p:nvSpPr>
          <p:cNvPr id="2" name="text-15-1">
            <a:extLst xmlns:a="http://schemas.openxmlformats.org/drawingml/2006/main">
              <a:ext uri="{FF2B5EF4-FFF2-40B4-BE49-F238E27FC236}">
                <a16:creationId xmlns:a16="http://schemas.microsoft.com/office/drawing/2014/main" id="{D13CFE84-0070-442D-8542-0D26E61D3092}"/>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Údaje sa zdieľajú iba v potrebnom rozsahu</a:t>
            </a:r>
          </a:p>
        </p:txBody>
      </p:sp>
      <p:sp>
        <p:nvSpPr>
          <p:cNvPr id="3" name="text-15-2">
            <a:extLst xmlns:a="http://schemas.openxmlformats.org/drawingml/2006/main">
              <a:ext uri="{FF2B5EF4-FFF2-40B4-BE49-F238E27FC236}">
                <a16:creationId xmlns:a16="http://schemas.microsoft.com/office/drawing/2014/main" id="{90195027-9CD3-4FFD-8220-4C76FC56AA15}"/>
              </a:ext>
            </a:extLst>
          </p:cNvPr>
          <p:cNvSpPr>
            <a:spLocks xmlns:a="http://schemas.openxmlformats.org/drawingml/2006/main" noGrp="1"/>
          </p:cNvSpPr>
          <p:nvPr/>
        </p:nvSpPr>
        <p:spPr>
          <a:xfrm xmlns:a="http://schemas.openxmlformats.org/drawingml/2006/main">
            <a:off x="685800" y="2209800"/>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Minimalizujte obsah aj prístupy</a:t>
            </a:r>
          </a:p>
        </p:txBody>
      </p:sp>
      <p:sp>
        <p:nvSpPr>
          <p:cNvPr id="4" name="text-15-3">
            <a:extLst xmlns:a="http://schemas.openxmlformats.org/drawingml/2006/main">
              <a:ext uri="{FF2B5EF4-FFF2-40B4-BE49-F238E27FC236}">
                <a16:creationId xmlns:a16="http://schemas.microsoft.com/office/drawing/2014/main" id="{6686B589-FBAA-488A-95D0-A9C9EAC4D7D7}"/>
              </a:ext>
            </a:extLst>
          </p:cNvPr>
          <p:cNvSpPr>
            <a:spLocks xmlns:a="http://schemas.openxmlformats.org/drawingml/2006/main" noGrp="1"/>
          </p:cNvSpPr>
          <p:nvPr/>
        </p:nvSpPr>
        <p:spPr>
          <a:xfrm xmlns:a="http://schemas.openxmlformats.org/drawingml/2006/main">
            <a:off x="685800" y="3019425"/>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Pseudonym nie je anonymita</a:t>
            </a:r>
          </a:p>
        </p:txBody>
      </p:sp>
      <p:sp>
        <p:nvSpPr>
          <p:cNvPr id="5" name="text-15-4">
            <a:extLst xmlns:a="http://schemas.openxmlformats.org/drawingml/2006/main">
              <a:ext uri="{FF2B5EF4-FFF2-40B4-BE49-F238E27FC236}">
                <a16:creationId xmlns:a16="http://schemas.microsoft.com/office/drawing/2014/main" id="{C8C70CB0-97E5-4C5E-810E-EE0CFE7789EE}"/>
              </a:ext>
            </a:extLst>
          </p:cNvPr>
          <p:cNvSpPr>
            <a:spLocks xmlns:a="http://schemas.openxmlformats.org/drawingml/2006/main" noGrp="1"/>
          </p:cNvSpPr>
          <p:nvPr/>
        </p:nvSpPr>
        <p:spPr>
          <a:xfrm xmlns:a="http://schemas.openxmlformats.org/drawingml/2006/main">
            <a:off x="685800" y="3829050"/>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Použite fiktívne dáta na prvý test</a:t>
            </a:r>
          </a:p>
        </p:txBody>
      </p:sp>
      <p:graphicFrame>
        <p:nvGraphicFramePr>
          <p:cNvPr id="16" name=""/>
          <p:cNvGraphicFramePr/>
          <p:nvPr/>
        </p:nvGraphicFramePr>
        <p:xfrm>
          <a:off xmlns:a="http://schemas.openxmlformats.org/drawingml/2006/main" x="6286500" y="2057400"/>
          <a:ext xmlns:a="http://schemas.openxmlformats.org/drawingml/2006/main" cx="5219700" cy="2781300"/>
        </p:xfrm>
        <a:graphic xmlns:a="http://schemas.openxmlformats.org/drawingml/2006/main">
          <a:graphicData uri="http://schemas.openxmlformats.org/drawingml/2006/table">
            <a:tbl>
              <a:tblPr/>
              <a:tblGrid>
                <a:gridCol w="2609850"/>
                <a:gridCol w="2609850"/>
              </a:tblGrid>
              <a:tr h="695325">
                <a:tc>
                  <a:txBody>
                    <a:bodyPr/>
                    <a:lstStyle/>
                    <a:p>
                      <a:r>
                        <a:rPr sz="1800" b="1">
                          <a:solidFill>
                            <a:srgbClr val="10263B"/>
                          </a:solidFill>
                          <a:latin typeface="Arial"/>
                          <a:ea typeface="Arial"/>
                          <a:cs typeface="Arial"/>
                        </a:rPr>
                        <a:t>Režim</a:t>
                      </a:r>
                    </a:p>
                  </a:txBody>
                  <a:tcPr marL="91440" marR="91440" marT="45720" marB="45720">
                    <a:solidFill>
                      <a:srgbClr val="EAF4F0"/>
                    </a:solidFill>
                  </a:tcPr>
                </a:tc>
                <a:tc>
                  <a:txBody>
                    <a:bodyPr/>
                    <a:lstStyle/>
                    <a:p>
                      <a:r>
                        <a:rPr sz="1800" b="1">
                          <a:solidFill>
                            <a:srgbClr val="10263B"/>
                          </a:solidFill>
                          <a:latin typeface="Arial"/>
                          <a:ea typeface="Arial"/>
                          <a:cs typeface="Arial"/>
                        </a:rPr>
                        <a:t>Čo znamená</a:t>
                      </a:r>
                    </a:p>
                  </a:txBody>
                  <a:tcPr marL="91440" marR="91440" marT="45720" marB="45720">
                    <a:solidFill>
                      <a:srgbClr val="EAF4F0"/>
                    </a:solidFill>
                  </a:tcPr>
                </a:tc>
              </a:tr>
              <a:tr h="695325">
                <a:tc>
                  <a:txBody>
                    <a:bodyPr/>
                    <a:lstStyle/>
                    <a:p>
                      <a:r>
                        <a:rPr sz="1800" b="0">
                          <a:solidFill>
                            <a:srgbClr val="10263B"/>
                          </a:solidFill>
                          <a:latin typeface="Arial"/>
                          <a:ea typeface="Arial"/>
                          <a:cs typeface="Arial"/>
                        </a:rPr>
                        <a:t>Fiktívne údaje</a:t>
                      </a:r>
                    </a:p>
                  </a:txBody>
                  <a:tcPr marL="91440" marR="91440" marT="45720" marB="45720">
                    <a:solidFill>
                      <a:srgbClr val="FFFFFF"/>
                    </a:solidFill>
                  </a:tcPr>
                </a:tc>
                <a:tc>
                  <a:txBody>
                    <a:bodyPr/>
                    <a:lstStyle/>
                    <a:p>
                      <a:r>
                        <a:rPr sz="1800" b="0">
                          <a:solidFill>
                            <a:srgbClr val="10263B"/>
                          </a:solidFill>
                          <a:latin typeface="Arial"/>
                          <a:ea typeface="Arial"/>
                          <a:cs typeface="Arial"/>
                        </a:rPr>
                        <a:t>Nevzťahujú sa na skutočnú osobu</a:t>
                      </a:r>
                    </a:p>
                  </a:txBody>
                  <a:tcPr marL="91440" marR="91440" marT="45720" marB="45720">
                    <a:solidFill>
                      <a:srgbClr val="FFFFFF"/>
                    </a:solidFill>
                  </a:tcPr>
                </a:tc>
              </a:tr>
              <a:tr h="695325">
                <a:tc>
                  <a:txBody>
                    <a:bodyPr/>
                    <a:lstStyle/>
                    <a:p>
                      <a:r>
                        <a:rPr sz="1800" b="0">
                          <a:solidFill>
                            <a:srgbClr val="10263B"/>
                          </a:solidFill>
                          <a:latin typeface="Arial"/>
                          <a:ea typeface="Arial"/>
                          <a:cs typeface="Arial"/>
                        </a:rPr>
                        <a:t>Pseudonymizácia</a:t>
                      </a:r>
                    </a:p>
                  </a:txBody>
                  <a:tcPr marL="91440" marR="91440" marT="45720" marB="45720">
                    <a:solidFill>
                      <a:srgbClr val="FFFFFF"/>
                    </a:solidFill>
                  </a:tcPr>
                </a:tc>
                <a:tc>
                  <a:txBody>
                    <a:bodyPr/>
                    <a:lstStyle/>
                    <a:p>
                      <a:r>
                        <a:rPr sz="1800" b="0">
                          <a:solidFill>
                            <a:srgbClr val="10263B"/>
                          </a:solidFill>
                          <a:latin typeface="Arial"/>
                          <a:ea typeface="Arial"/>
                          <a:cs typeface="Arial"/>
                        </a:rPr>
                        <a:t>Prepojenie môže byť možné</a:t>
                      </a:r>
                    </a:p>
                  </a:txBody>
                  <a:tcPr marL="91440" marR="91440" marT="45720" marB="45720">
                    <a:solidFill>
                      <a:srgbClr val="FFFFFF"/>
                    </a:solidFill>
                  </a:tcPr>
                </a:tc>
              </a:tr>
              <a:tr h="695325">
                <a:tc>
                  <a:txBody>
                    <a:bodyPr/>
                    <a:lstStyle/>
                    <a:p>
                      <a:r>
                        <a:rPr sz="1800" b="0">
                          <a:solidFill>
                            <a:srgbClr val="10263B"/>
                          </a:solidFill>
                          <a:latin typeface="Arial"/>
                          <a:ea typeface="Arial"/>
                          <a:cs typeface="Arial"/>
                        </a:rPr>
                        <a:t>Anonymizácia</a:t>
                      </a:r>
                    </a:p>
                  </a:txBody>
                  <a:tcPr marL="91440" marR="91440" marT="45720" marB="45720">
                    <a:solidFill>
                      <a:srgbClr val="FFFFFF"/>
                    </a:solidFill>
                  </a:tcPr>
                </a:tc>
                <a:tc>
                  <a:txBody>
                    <a:bodyPr/>
                    <a:lstStyle/>
                    <a:p>
                      <a:r>
                        <a:rPr sz="1800" b="0">
                          <a:solidFill>
                            <a:srgbClr val="10263B"/>
                          </a:solidFill>
                          <a:latin typeface="Arial"/>
                          <a:ea typeface="Arial"/>
                          <a:cs typeface="Arial"/>
                        </a:rPr>
                        <a:t>Identifikácia nesmie byť rozumne možná</a:t>
                      </a:r>
                    </a:p>
                  </a:txBody>
                  <a:tcPr marL="91440" marR="91440" marT="45720" marB="45720">
                    <a:solidFill>
                      <a:srgbClr val="FFFFFF"/>
                    </a:solidFill>
                  </a:tcPr>
                </a:tc>
              </a:tr>
            </a:tbl>
          </a:graphicData>
        </a:graphic>
      </p:graphicFrame>
      <p:sp>
        <p:nvSpPr>
          <p:cNvPr id="7" name="text-15-5">
            <a:extLst xmlns:a="http://schemas.openxmlformats.org/drawingml/2006/main">
              <a:ext uri="{FF2B5EF4-FFF2-40B4-BE49-F238E27FC236}">
                <a16:creationId xmlns:a16="http://schemas.microsoft.com/office/drawing/2014/main" id="{B5E6C4B7-36BD-4381-B69C-5450351664AE}"/>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8" name="text-15-6">
            <a:extLst xmlns:a="http://schemas.openxmlformats.org/drawingml/2006/main">
              <a:ext uri="{FF2B5EF4-FFF2-40B4-BE49-F238E27FC236}">
                <a16:creationId xmlns:a16="http://schemas.microsoft.com/office/drawing/2014/main" id="{3F859EAB-E886-4202-9431-E8E383EECE9F}"/>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test pracuje s Klientom A a vymyslenou objednávkou. Pred reálnym pilotom pracovník odstráni aj unikátny opis prípadu, ktorý by mohol identifikovať zákazníka.</a:t>
            </a:r>
          </a:p>
        </p:txBody>
      </p:sp>
      <p:sp>
        <p:nvSpPr>
          <p:cNvPr id="9" name="text-15-7">
            <a:extLst xmlns:a="http://schemas.openxmlformats.org/drawingml/2006/main">
              <a:ext uri="{FF2B5EF4-FFF2-40B4-BE49-F238E27FC236}">
                <a16:creationId xmlns:a16="http://schemas.microsoft.com/office/drawing/2014/main" id="{396CBC75-37E7-481D-AC75-FB4DDA3E6896}"/>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0" name="text-15-8">
            <a:extLst xmlns:a="http://schemas.openxmlformats.org/drawingml/2006/main">
              <a:ext uri="{FF2B5EF4-FFF2-40B4-BE49-F238E27FC236}">
                <a16:creationId xmlns:a16="http://schemas.microsoft.com/office/drawing/2014/main" id="{0C056D6E-8DC8-418B-9311-676B163E9978}"/>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15 / 50</a:t>
            </a:r>
          </a:p>
        </p:txBody>
      </p:sp>
    </p:spTree>
    <p:extLst>
      <p:ext uri="{BB962C8B-B14F-4D97-AF65-F5344CB8AC3E}">
        <p14:creationId xmlns:p14="http://schemas.microsoft.com/office/powerpoint/2010/main" val="896286528"/>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6-0">
            <a:extLst xmlns:a="http://schemas.openxmlformats.org/drawingml/2006/main">
              <a:ext uri="{FF2B5EF4-FFF2-40B4-BE49-F238E27FC236}">
                <a16:creationId xmlns:a16="http://schemas.microsoft.com/office/drawing/2014/main" id="{EB00E287-AD1F-4DD1-870D-6CB111D42D46}"/>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Ľudia, pravidlá a zodpovednosť</a:t>
            </a:r>
          </a:p>
        </p:txBody>
      </p:sp>
      <p:sp>
        <p:nvSpPr>
          <p:cNvPr id="2" name="text-16-1">
            <a:extLst xmlns:a="http://schemas.openxmlformats.org/drawingml/2006/main">
              <a:ext uri="{FF2B5EF4-FFF2-40B4-BE49-F238E27FC236}">
                <a16:creationId xmlns:a16="http://schemas.microsoft.com/office/drawing/2014/main" id="{D714633A-86A3-44C0-BF72-6B22697214A1}"/>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Zmena práce a obavy ľudí</a:t>
            </a:r>
          </a:p>
        </p:txBody>
      </p:sp>
      <p:sp>
        <p:nvSpPr>
          <p:cNvPr id="3" name="text-16-2">
            <a:extLst xmlns:a="http://schemas.openxmlformats.org/drawingml/2006/main">
              <a:ext uri="{FF2B5EF4-FFF2-40B4-BE49-F238E27FC236}">
                <a16:creationId xmlns:a16="http://schemas.microsoft.com/office/drawing/2014/main" id="{D0D448D0-F30A-4BE9-85DA-A64AC0A0F90A}"/>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Vysvetlite cieľ bez sľubov</a:t>
            </a:r>
          </a:p>
        </p:txBody>
      </p:sp>
      <p:sp>
        <p:nvSpPr>
          <p:cNvPr id="4" name="text-16-3">
            <a:extLst xmlns:a="http://schemas.openxmlformats.org/drawingml/2006/main">
              <a:ext uri="{FF2B5EF4-FFF2-40B4-BE49-F238E27FC236}">
                <a16:creationId xmlns:a16="http://schemas.microsoft.com/office/drawing/2014/main" id="{682323A6-2A9D-43DD-84E1-7D4D1A96EC9A}"/>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Zapojte používateľov do návrhu</a:t>
            </a:r>
          </a:p>
        </p:txBody>
      </p:sp>
      <p:sp>
        <p:nvSpPr>
          <p:cNvPr id="5" name="text-16-4">
            <a:extLst xmlns:a="http://schemas.openxmlformats.org/drawingml/2006/main">
              <a:ext uri="{FF2B5EF4-FFF2-40B4-BE49-F238E27FC236}">
                <a16:creationId xmlns:a16="http://schemas.microsoft.com/office/drawing/2014/main" id="{FC36927E-08C5-4238-928F-112A7D999924}"/>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Sledujte presun práce na kontrolu</a:t>
            </a:r>
          </a:p>
        </p:txBody>
      </p:sp>
      <p:sp>
        <p:nvSpPr>
          <p:cNvPr id="6" name="text-16-5">
            <a:extLst xmlns:a="http://schemas.openxmlformats.org/drawingml/2006/main">
              <a:ext uri="{FF2B5EF4-FFF2-40B4-BE49-F238E27FC236}">
                <a16:creationId xmlns:a16="http://schemas.microsoft.com/office/drawing/2014/main" id="{8A4EC4C5-B116-4A65-8A04-47E5283E8695}"/>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16-6">
            <a:extLst xmlns:a="http://schemas.openxmlformats.org/drawingml/2006/main">
              <a:ext uri="{FF2B5EF4-FFF2-40B4-BE49-F238E27FC236}">
                <a16:creationId xmlns:a16="http://schemas.microsoft.com/office/drawing/2014/main" id="{5C1AFC8A-1127-46E2-A5A8-5EFFC7BE16EC}"/>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skladník upozorní, že nové zhrnutia pletú kódy tovaru. Vedúci ho zapojí do kontrolnej vzorky a upraví pravidlá, namiesto požiadavky dôverovať systému.</a:t>
            </a:r>
          </a:p>
        </p:txBody>
      </p:sp>
      <p:sp>
        <p:nvSpPr>
          <p:cNvPr id="8" name="text-16-7">
            <a:extLst xmlns:a="http://schemas.openxmlformats.org/drawingml/2006/main">
              <a:ext uri="{FF2B5EF4-FFF2-40B4-BE49-F238E27FC236}">
                <a16:creationId xmlns:a16="http://schemas.microsoft.com/office/drawing/2014/main" id="{EF0C919D-0B9B-45B5-943B-557EBEEFC578}"/>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16-8">
            <a:extLst xmlns:a="http://schemas.openxmlformats.org/drawingml/2006/main">
              <a:ext uri="{FF2B5EF4-FFF2-40B4-BE49-F238E27FC236}">
                <a16:creationId xmlns:a16="http://schemas.microsoft.com/office/drawing/2014/main" id="{2468371E-FAF4-4470-81AA-8D5E7F2B4877}"/>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16 / 50</a:t>
            </a:r>
          </a:p>
        </p:txBody>
      </p:sp>
    </p:spTree>
    <p:extLst>
      <p:ext uri="{BB962C8B-B14F-4D97-AF65-F5344CB8AC3E}">
        <p14:creationId xmlns:p14="http://schemas.microsoft.com/office/powerpoint/2010/main" val="1840165702"/>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7-0">
            <a:extLst xmlns:a="http://schemas.openxmlformats.org/drawingml/2006/main">
              <a:ext uri="{FF2B5EF4-FFF2-40B4-BE49-F238E27FC236}">
                <a16:creationId xmlns:a16="http://schemas.microsoft.com/office/drawing/2014/main" id="{A09BB854-1B19-4642-8F1C-225EC7F40CAC}"/>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Ľudia, pravidlá a zodpovednosť</a:t>
            </a:r>
          </a:p>
        </p:txBody>
      </p:sp>
      <p:sp>
        <p:nvSpPr>
          <p:cNvPr id="2" name="text-17-1">
            <a:extLst xmlns:a="http://schemas.openxmlformats.org/drawingml/2006/main">
              <a:ext uri="{FF2B5EF4-FFF2-40B4-BE49-F238E27FC236}">
                <a16:creationId xmlns:a16="http://schemas.microsoft.com/office/drawing/2014/main" id="{C2D703FD-AE1D-46FC-A933-2C0FED6F7307}"/>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Učenie podľa pracovnej roly</a:t>
            </a:r>
          </a:p>
        </p:txBody>
      </p:sp>
      <p:sp>
        <p:nvSpPr>
          <p:cNvPr id="3" name="text-17-2">
            <a:extLst xmlns:a="http://schemas.openxmlformats.org/drawingml/2006/main">
              <a:ext uri="{FF2B5EF4-FFF2-40B4-BE49-F238E27FC236}">
                <a16:creationId xmlns:a16="http://schemas.microsoft.com/office/drawing/2014/main" id="{8E29A61D-3E2E-4B74-B2E8-6B839F087CF3}"/>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Manažér potrebuje rozhodovanie</a:t>
            </a:r>
          </a:p>
        </p:txBody>
      </p:sp>
      <p:sp>
        <p:nvSpPr>
          <p:cNvPr id="4" name="text-17-3">
            <a:extLst xmlns:a="http://schemas.openxmlformats.org/drawingml/2006/main">
              <a:ext uri="{FF2B5EF4-FFF2-40B4-BE49-F238E27FC236}">
                <a16:creationId xmlns:a16="http://schemas.microsoft.com/office/drawing/2014/main" id="{314B9254-ED47-496A-B8C3-94A1ECAA37AD}"/>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Používateľ kontroluje konkrétny výstup</a:t>
            </a:r>
          </a:p>
        </p:txBody>
      </p:sp>
      <p:sp>
        <p:nvSpPr>
          <p:cNvPr id="5" name="text-17-4">
            <a:extLst xmlns:a="http://schemas.openxmlformats.org/drawingml/2006/main">
              <a:ext uri="{FF2B5EF4-FFF2-40B4-BE49-F238E27FC236}">
                <a16:creationId xmlns:a16="http://schemas.microsoft.com/office/drawing/2014/main" id="{64871CC2-A953-4498-8113-8A5E03B228B3}"/>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Správca rieši prístupy a incidenty</a:t>
            </a:r>
          </a:p>
        </p:txBody>
      </p:sp>
      <p:sp>
        <p:nvSpPr>
          <p:cNvPr id="6" name="text-17-5">
            <a:extLst xmlns:a="http://schemas.openxmlformats.org/drawingml/2006/main">
              <a:ext uri="{FF2B5EF4-FFF2-40B4-BE49-F238E27FC236}">
                <a16:creationId xmlns:a16="http://schemas.microsoft.com/office/drawing/2014/main" id="{2D61C020-6455-4E9B-A3B0-2B2B7B0B9601}"/>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17-6">
            <a:extLst xmlns:a="http://schemas.openxmlformats.org/drawingml/2006/main">
              <a:ext uri="{FF2B5EF4-FFF2-40B4-BE49-F238E27FC236}">
                <a16:creationId xmlns:a16="http://schemas.microsoft.com/office/drawing/2014/main" id="{F663C859-7F8E-4621-AD3E-6AD44F382A0C}"/>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Úloha: pre fiktívnu kanceláriu rozdeľte tréning medzi recepciu, majiteľa a IT správcu. Každému priraďte jednu situáciu, v ktorej musí systém zastaviť alebo odovzdať.</a:t>
            </a:r>
          </a:p>
        </p:txBody>
      </p:sp>
      <p:sp>
        <p:nvSpPr>
          <p:cNvPr id="8" name="text-17-7">
            <a:extLst xmlns:a="http://schemas.openxmlformats.org/drawingml/2006/main">
              <a:ext uri="{FF2B5EF4-FFF2-40B4-BE49-F238E27FC236}">
                <a16:creationId xmlns:a16="http://schemas.microsoft.com/office/drawing/2014/main" id="{55041563-B658-4E57-B17F-FA5087A29306}"/>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17-8">
            <a:extLst xmlns:a="http://schemas.openxmlformats.org/drawingml/2006/main">
              <a:ext uri="{FF2B5EF4-FFF2-40B4-BE49-F238E27FC236}">
                <a16:creationId xmlns:a16="http://schemas.microsoft.com/office/drawing/2014/main" id="{5F11ED6F-DD75-483F-9437-B9257672016C}"/>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17 / 50</a:t>
            </a:r>
          </a:p>
        </p:txBody>
      </p:sp>
    </p:spTree>
    <p:extLst>
      <p:ext uri="{BB962C8B-B14F-4D97-AF65-F5344CB8AC3E}">
        <p14:creationId xmlns:p14="http://schemas.microsoft.com/office/powerpoint/2010/main" val="288196755"/>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text-18-0">
            <a:extLst xmlns:a="http://schemas.openxmlformats.org/drawingml/2006/main">
              <a:ext uri="{FF2B5EF4-FFF2-40B4-BE49-F238E27FC236}">
                <a16:creationId xmlns:a16="http://schemas.microsoft.com/office/drawing/2014/main" id="{AE3A6C56-4D7A-4BC6-8DB9-1157DFB6ED4B}"/>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Ľudia, pravidlá a zodpovednosť</a:t>
            </a:r>
          </a:p>
        </p:txBody>
      </p:sp>
      <p:sp>
        <p:nvSpPr>
          <p:cNvPr id="2" name="text-18-1">
            <a:extLst xmlns:a="http://schemas.openxmlformats.org/drawingml/2006/main">
              <a:ext uri="{FF2B5EF4-FFF2-40B4-BE49-F238E27FC236}">
                <a16:creationId xmlns:a16="http://schemas.microsoft.com/office/drawing/2014/main" id="{BA520F15-CD85-464A-A66E-326978C4B91F}"/>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Ľudská kontrola musí byť vykonateľná</a:t>
            </a:r>
          </a:p>
        </p:txBody>
      </p:sp>
      <p:sp>
        <p:nvSpPr>
          <p:cNvPr id="3" name="text-18-2">
            <a:extLst xmlns:a="http://schemas.openxmlformats.org/drawingml/2006/main">
              <a:ext uri="{FF2B5EF4-FFF2-40B4-BE49-F238E27FC236}">
                <a16:creationId xmlns:a16="http://schemas.microsoft.com/office/drawing/2014/main" id="{CBB10D79-4B0C-4638-8A51-B296731EAA40}"/>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Kontrolór má dostupný zdroj</a:t>
            </a:r>
          </a:p>
        </p:txBody>
      </p:sp>
      <p:sp>
        <p:nvSpPr>
          <p:cNvPr id="4" name="text-18-3">
            <a:extLst xmlns:a="http://schemas.openxmlformats.org/drawingml/2006/main">
              <a:ext uri="{FF2B5EF4-FFF2-40B4-BE49-F238E27FC236}">
                <a16:creationId xmlns:a16="http://schemas.microsoft.com/office/drawing/2014/main" id="{834F096A-8523-4689-B260-AF7B9DBC60FC}"/>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Má čas a právo odmietnuť</a:t>
            </a:r>
          </a:p>
        </p:txBody>
      </p:sp>
      <p:sp>
        <p:nvSpPr>
          <p:cNvPr id="5" name="text-18-4">
            <a:extLst xmlns:a="http://schemas.openxmlformats.org/drawingml/2006/main">
              <a:ext uri="{FF2B5EF4-FFF2-40B4-BE49-F238E27FC236}">
                <a16:creationId xmlns:a16="http://schemas.microsoft.com/office/drawing/2014/main" id="{87E5F942-8D62-4B4F-9E28-272301A97C48}"/>
              </a:ext>
            </a:extLst>
          </p:cNvPr>
          <p:cNvSpPr>
            <a:spLocks xmlns:a="http://schemas.openxmlformats.org/drawingml/2006/main" noGrp="1"/>
          </p:cNvSpPr>
          <p:nvPr/>
        </p:nvSpPr>
        <p:spPr>
          <a:xfrm xmlns:a="http://schemas.openxmlformats.org/drawingml/2006/main">
            <a:off x="78867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Schválenie zanechá primeraný záznam</a:t>
            </a:r>
          </a:p>
        </p:txBody>
      </p:sp>
      <p:sp>
        <p:nvSpPr>
          <p:cNvPr id="6" name="diagram-node-18-0">
            <a:extLst xmlns:a="http://schemas.openxmlformats.org/drawingml/2006/main">
              <a:ext uri="{FF2B5EF4-FFF2-40B4-BE49-F238E27FC236}">
                <a16:creationId xmlns:a16="http://schemas.microsoft.com/office/drawing/2014/main" id="{0A4BFB34-AC6F-4C41-9EE5-B7DB48C298D2}"/>
              </a:ext>
            </a:extLst>
          </p:cNvPr>
          <p:cNvSpPr>
            <a:spLocks xmlns:a="http://schemas.openxmlformats.org/drawingml/2006/main" noGrp="1"/>
          </p:cNvSpPr>
          <p:nvPr/>
        </p:nvSpPr>
        <p:spPr>
          <a:xfrm xmlns:a="http://schemas.openxmlformats.org/drawingml/2006/main">
            <a:off x="6858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Návrh</a:t>
            </a:r>
          </a:p>
        </p:txBody>
      </p:sp>
      <p:sp>
        <p:nvSpPr>
          <p:cNvPr id="7" name="diagram-node-18-1">
            <a:extLst xmlns:a="http://schemas.openxmlformats.org/drawingml/2006/main">
              <a:ext uri="{FF2B5EF4-FFF2-40B4-BE49-F238E27FC236}">
                <a16:creationId xmlns:a16="http://schemas.microsoft.com/office/drawing/2014/main" id="{037935BB-3EB5-41BC-96BE-0D31EAF51373}"/>
              </a:ext>
            </a:extLst>
          </p:cNvPr>
          <p:cNvSpPr>
            <a:spLocks xmlns:a="http://schemas.openxmlformats.org/drawingml/2006/main" noGrp="1"/>
          </p:cNvSpPr>
          <p:nvPr/>
        </p:nvSpPr>
        <p:spPr>
          <a:xfrm xmlns:a="http://schemas.openxmlformats.org/drawingml/2006/main">
            <a:off x="33909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Zdroj a neistoty</a:t>
            </a:r>
          </a:p>
        </p:txBody>
      </p:sp>
      <p:sp>
        <p:nvSpPr>
          <p:cNvPr id="8" name="diagram-node-18-2">
            <a:extLst xmlns:a="http://schemas.openxmlformats.org/drawingml/2006/main">
              <a:ext uri="{FF2B5EF4-FFF2-40B4-BE49-F238E27FC236}">
                <a16:creationId xmlns:a16="http://schemas.microsoft.com/office/drawing/2014/main" id="{FBC4702F-8A26-46D2-B1E3-E20926E3273A}"/>
              </a:ext>
            </a:extLst>
          </p:cNvPr>
          <p:cNvSpPr>
            <a:spLocks xmlns:a="http://schemas.openxmlformats.org/drawingml/2006/main" noGrp="1"/>
          </p:cNvSpPr>
          <p:nvPr/>
        </p:nvSpPr>
        <p:spPr>
          <a:xfrm xmlns:a="http://schemas.openxmlformats.org/drawingml/2006/main">
            <a:off x="60960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Kontrola človekom</a:t>
            </a:r>
          </a:p>
        </p:txBody>
      </p:sp>
      <p:sp>
        <p:nvSpPr>
          <p:cNvPr id="9" name="diagram-node-18-3">
            <a:extLst xmlns:a="http://schemas.openxmlformats.org/drawingml/2006/main">
              <a:ext uri="{FF2B5EF4-FFF2-40B4-BE49-F238E27FC236}">
                <a16:creationId xmlns:a16="http://schemas.microsoft.com/office/drawing/2014/main" id="{4C5AD85E-CAEF-4019-91F5-1AB9BCE1C4A2}"/>
              </a:ext>
            </a:extLst>
          </p:cNvPr>
          <p:cNvSpPr>
            <a:spLocks xmlns:a="http://schemas.openxmlformats.org/drawingml/2006/main" noGrp="1"/>
          </p:cNvSpPr>
          <p:nvPr/>
        </p:nvSpPr>
        <p:spPr>
          <a:xfrm xmlns:a="http://schemas.openxmlformats.org/drawingml/2006/main">
            <a:off x="8801100" y="3381375"/>
            <a:ext cx="240030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Schváliť</a:t>
            </a:r>
          </a:p>
        </p:txBody>
      </p:sp>
      <p:sp>
        <p:nvSpPr>
          <p:cNvPr id="10" name="diagram-node-18-4">
            <a:extLst xmlns:a="http://schemas.openxmlformats.org/drawingml/2006/main">
              <a:ext uri="{FF2B5EF4-FFF2-40B4-BE49-F238E27FC236}">
                <a16:creationId xmlns:a16="http://schemas.microsoft.com/office/drawing/2014/main" id="{8499D49F-8C16-45EA-9639-FF1B25E5B200}"/>
              </a:ext>
            </a:extLst>
          </p:cNvPr>
          <p:cNvSpPr>
            <a:spLocks xmlns:a="http://schemas.openxmlformats.org/drawingml/2006/main" noGrp="1"/>
          </p:cNvSpPr>
          <p:nvPr/>
        </p:nvSpPr>
        <p:spPr>
          <a:xfrm xmlns:a="http://schemas.openxmlformats.org/drawingml/2006/main">
            <a:off x="8801100" y="4219575"/>
            <a:ext cx="240030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Vrátiť</a:t>
            </a:r>
          </a:p>
        </p:txBody>
      </p:sp>
      <p:cxnSp>
        <p:nvCxnSpPr>
          <p:cNvPr id="29" name=""/>
          <p:cNvCxnSpPr>
            <a:stCxn xmlns:a="http://schemas.openxmlformats.org/drawingml/2006/main" id="6" idx="3"/>
            <a:endCxn xmlns:a="http://schemas.openxmlformats.org/drawingml/2006/main" id="7" idx="1"/>
          </p:cNvCxnSpPr>
          <p:nvPr/>
        </p:nvCxnSpPr>
        <p:spPr>
          <a:xfrm xmlns:a="http://schemas.openxmlformats.org/drawingml/2006/main">
            <a:off x="30861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0" name=""/>
          <p:cNvCxnSpPr>
            <a:stCxn xmlns:a="http://schemas.openxmlformats.org/drawingml/2006/main" id="7" idx="3"/>
            <a:endCxn xmlns:a="http://schemas.openxmlformats.org/drawingml/2006/main" id="8" idx="1"/>
          </p:cNvCxnSpPr>
          <p:nvPr/>
        </p:nvCxnSpPr>
        <p:spPr>
          <a:xfrm xmlns:a="http://schemas.openxmlformats.org/drawingml/2006/main">
            <a:off x="57912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1" name=""/>
          <p:cNvCxnSpPr>
            <a:stCxn xmlns:a="http://schemas.openxmlformats.org/drawingml/2006/main" id="8" idx="3"/>
            <a:endCxn xmlns:a="http://schemas.openxmlformats.org/drawingml/2006/main" id="9" idx="1"/>
          </p:cNvCxnSpPr>
          <p:nvPr/>
        </p:nvCxnSpPr>
        <p:spPr>
          <a:xfrm xmlns:a="http://schemas.openxmlformats.org/drawingml/2006/main" flipV="1">
            <a:off x="8496300" y="3752850"/>
            <a:ext cx="304800" cy="419100"/>
          </a:xfrm>
          <a:prstGeom xmlns:a="http://schemas.openxmlformats.org/drawingml/2006/main" prst="bentConnector3">
            <a:avLst>
              <a:gd name="adj1" fmla="val 50000"/>
            </a:avLst>
          </a:prstGeom>
          <a:ln xmlns:a="http://schemas.openxmlformats.org/drawingml/2006/main" w="19050">
            <a:solidFill>
              <a:srgbClr val="116130"/>
            </a:solidFill>
            <a:tailEnd type="arrow" w="med" len="med"/>
          </a:ln>
        </p:spPr>
      </p:cxnSp>
      <p:cxnSp>
        <p:nvCxnSpPr>
          <p:cNvPr id="32" name=""/>
          <p:cNvCxnSpPr>
            <a:stCxn xmlns:a="http://schemas.openxmlformats.org/drawingml/2006/main" id="8" idx="3"/>
            <a:endCxn xmlns:a="http://schemas.openxmlformats.org/drawingml/2006/main" id="10" idx="1"/>
          </p:cNvCxnSpPr>
          <p:nvPr/>
        </p:nvCxnSpPr>
        <p:spPr>
          <a:xfrm xmlns:a="http://schemas.openxmlformats.org/drawingml/2006/main">
            <a:off x="8496300" y="4171950"/>
            <a:ext cx="304800" cy="419100"/>
          </a:xfrm>
          <a:prstGeom xmlns:a="http://schemas.openxmlformats.org/drawingml/2006/main" prst="bentConnector3">
            <a:avLst>
              <a:gd name="adj1" fmla="val 50000"/>
            </a:avLst>
          </a:prstGeom>
          <a:ln xmlns:a="http://schemas.openxmlformats.org/drawingml/2006/main" w="19050">
            <a:solidFill>
              <a:srgbClr val="116130"/>
            </a:solidFill>
            <a:tailEnd type="arrow" w="med" len="med"/>
          </a:ln>
        </p:spPr>
      </p:cxnSp>
      <p:sp>
        <p:nvSpPr>
          <p:cNvPr id="15" name="text-18-14">
            <a:extLst xmlns:a="http://schemas.openxmlformats.org/drawingml/2006/main">
              <a:ext uri="{FF2B5EF4-FFF2-40B4-BE49-F238E27FC236}">
                <a16:creationId xmlns:a16="http://schemas.microsoft.com/office/drawing/2014/main" id="{3D6C2488-F722-4DCC-A86E-0520B617507A}"/>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6" name="text-18-15">
            <a:extLst xmlns:a="http://schemas.openxmlformats.org/drawingml/2006/main">
              <a:ext uri="{FF2B5EF4-FFF2-40B4-BE49-F238E27FC236}">
                <a16:creationId xmlns:a16="http://schemas.microsoft.com/office/drawing/2014/main" id="{5677A450-D974-4B26-8D8E-0A778BA9AABF}"/>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vedúci schvaľuje ponuku. Pred tlačidlom vidí zdroj ceny, platnosť cenníka a zvýraznené chýbajúce údaje; neoverenú položku musí vrátiť na doplnenie.</a:t>
            </a:r>
          </a:p>
        </p:txBody>
      </p:sp>
      <p:sp>
        <p:nvSpPr>
          <p:cNvPr id="17" name="text-18-16">
            <a:extLst xmlns:a="http://schemas.openxmlformats.org/drawingml/2006/main">
              <a:ext uri="{FF2B5EF4-FFF2-40B4-BE49-F238E27FC236}">
                <a16:creationId xmlns:a16="http://schemas.microsoft.com/office/drawing/2014/main" id="{39138FBF-D4C4-491F-B759-A064153EDF15}"/>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8" name="text-18-17">
            <a:extLst xmlns:a="http://schemas.openxmlformats.org/drawingml/2006/main">
              <a:ext uri="{FF2B5EF4-FFF2-40B4-BE49-F238E27FC236}">
                <a16:creationId xmlns:a16="http://schemas.microsoft.com/office/drawing/2014/main" id="{8442C532-B026-4E78-823A-6116BE296421}"/>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18 / 50</a:t>
            </a:r>
          </a:p>
        </p:txBody>
      </p:sp>
    </p:spTree>
    <p:extLst>
      <p:ext uri="{BB962C8B-B14F-4D97-AF65-F5344CB8AC3E}">
        <p14:creationId xmlns:p14="http://schemas.microsoft.com/office/powerpoint/2010/main" val="1203706229"/>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9-0">
            <a:extLst xmlns:a="http://schemas.openxmlformats.org/drawingml/2006/main">
              <a:ext uri="{FF2B5EF4-FFF2-40B4-BE49-F238E27FC236}">
                <a16:creationId xmlns:a16="http://schemas.microsoft.com/office/drawing/2014/main" id="{89917065-DAAA-4F48-989C-0DCF10DA910E}"/>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Ľudia, pravidlá a zodpovednosť</a:t>
            </a:r>
          </a:p>
        </p:txBody>
      </p:sp>
      <p:sp>
        <p:nvSpPr>
          <p:cNvPr id="2" name="text-19-1">
            <a:extLst xmlns:a="http://schemas.openxmlformats.org/drawingml/2006/main">
              <a:ext uri="{FF2B5EF4-FFF2-40B4-BE49-F238E27FC236}">
                <a16:creationId xmlns:a16="http://schemas.microsoft.com/office/drawing/2014/main" id="{FEE6C818-F18C-4DD6-B2C4-688E1B1F95DC}"/>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Spätná väzba ako pracovný záznam</a:t>
            </a:r>
          </a:p>
        </p:txBody>
      </p:sp>
      <p:sp>
        <p:nvSpPr>
          <p:cNvPr id="3" name="text-19-2">
            <a:extLst xmlns:a="http://schemas.openxmlformats.org/drawingml/2006/main">
              <a:ext uri="{FF2B5EF4-FFF2-40B4-BE49-F238E27FC236}">
                <a16:creationId xmlns:a16="http://schemas.microsoft.com/office/drawing/2014/main" id="{17DBF64C-10DA-4ECC-9072-5C3FC5C206AE}"/>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Popíšte chybu a následok</a:t>
            </a:r>
          </a:p>
        </p:txBody>
      </p:sp>
      <p:sp>
        <p:nvSpPr>
          <p:cNvPr id="4" name="text-19-3">
            <a:extLst xmlns:a="http://schemas.openxmlformats.org/drawingml/2006/main">
              <a:ext uri="{FF2B5EF4-FFF2-40B4-BE49-F238E27FC236}">
                <a16:creationId xmlns:a16="http://schemas.microsoft.com/office/drawing/2014/main" id="{408D789C-749C-4EF9-A815-C4F6C6A86DF3}"/>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Oddeľte systémovú a vstupnú chybu</a:t>
            </a:r>
          </a:p>
        </p:txBody>
      </p:sp>
      <p:sp>
        <p:nvSpPr>
          <p:cNvPr id="5" name="text-19-4">
            <a:extLst xmlns:a="http://schemas.openxmlformats.org/drawingml/2006/main">
              <a:ext uri="{FF2B5EF4-FFF2-40B4-BE49-F238E27FC236}">
                <a16:creationId xmlns:a16="http://schemas.microsoft.com/office/drawing/2014/main" id="{F1E93D8E-3DBF-4E18-813C-BD44B3C1DE49}"/>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Sledujte opakovanie po oprave</a:t>
            </a:r>
          </a:p>
        </p:txBody>
      </p:sp>
      <p:sp>
        <p:nvSpPr>
          <p:cNvPr id="6" name="text-19-5">
            <a:extLst xmlns:a="http://schemas.openxmlformats.org/drawingml/2006/main">
              <a:ext uri="{FF2B5EF4-FFF2-40B4-BE49-F238E27FC236}">
                <a16:creationId xmlns:a16="http://schemas.microsoft.com/office/drawing/2014/main" id="{FF0362D2-9CAE-4DB5-9553-8E98BB936394}"/>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19-6">
            <a:extLst xmlns:a="http://schemas.openxmlformats.org/drawingml/2006/main">
              <a:ext uri="{FF2B5EF4-FFF2-40B4-BE49-F238E27FC236}">
                <a16:creationId xmlns:a16="http://schemas.microsoft.com/office/drawing/2014/main" id="{EC987A53-7DCD-4CBE-8F8D-545717D14B6E}"/>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Fiktívne AI vynechalo jednu úlohu zo zápisu. Uveďte príslušný úsek podkladu, požadovanú úlohu, verziu a dopad; potom pridajte prípad do regresnej sady.</a:t>
            </a:r>
          </a:p>
        </p:txBody>
      </p:sp>
      <p:sp>
        <p:nvSpPr>
          <p:cNvPr id="8" name="text-19-7">
            <a:extLst xmlns:a="http://schemas.openxmlformats.org/drawingml/2006/main">
              <a:ext uri="{FF2B5EF4-FFF2-40B4-BE49-F238E27FC236}">
                <a16:creationId xmlns:a16="http://schemas.microsoft.com/office/drawing/2014/main" id="{052BD150-BA06-446D-8E3C-54CC0F8CCFF8}"/>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19-8">
            <a:extLst xmlns:a="http://schemas.openxmlformats.org/drawingml/2006/main">
              <a:ext uri="{FF2B5EF4-FFF2-40B4-BE49-F238E27FC236}">
                <a16:creationId xmlns:a16="http://schemas.microsoft.com/office/drawing/2014/main" id="{37BF5761-4FF8-47F9-87E1-A45A9097D3B9}"/>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19 / 50</a:t>
            </a:r>
          </a:p>
        </p:txBody>
      </p:sp>
    </p:spTree>
    <p:extLst>
      <p:ext uri="{BB962C8B-B14F-4D97-AF65-F5344CB8AC3E}">
        <p14:creationId xmlns:p14="http://schemas.microsoft.com/office/powerpoint/2010/main" val="964502239"/>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20-0">
            <a:extLst xmlns:a="http://schemas.openxmlformats.org/drawingml/2006/main">
              <a:ext uri="{FF2B5EF4-FFF2-40B4-BE49-F238E27FC236}">
                <a16:creationId xmlns:a16="http://schemas.microsoft.com/office/drawing/2014/main" id="{EC8BE106-E8D2-4A0D-993D-F13E6B2EB311}"/>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Ľudia, pravidlá a zodpovednosť</a:t>
            </a:r>
          </a:p>
        </p:txBody>
      </p:sp>
      <p:sp>
        <p:nvSpPr>
          <p:cNvPr id="2" name="text-20-1">
            <a:extLst xmlns:a="http://schemas.openxmlformats.org/drawingml/2006/main">
              <a:ext uri="{FF2B5EF4-FFF2-40B4-BE49-F238E27FC236}">
                <a16:creationId xmlns:a16="http://schemas.microsoft.com/office/drawing/2014/main" id="{AEB6008F-B37B-46EF-86C4-EA2EBE1AFF80}"/>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Praktická dohoda tímu</a:t>
            </a:r>
          </a:p>
        </p:txBody>
      </p:sp>
      <p:sp>
        <p:nvSpPr>
          <p:cNvPr id="3" name="text-20-2">
            <a:extLst xmlns:a="http://schemas.openxmlformats.org/drawingml/2006/main">
              <a:ext uri="{FF2B5EF4-FFF2-40B4-BE49-F238E27FC236}">
                <a16:creationId xmlns:a16="http://schemas.microsoft.com/office/drawing/2014/main" id="{BCE5EBC1-2A29-47F8-A192-478899B408F5}"/>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Povolené úlohy sú konkrétne</a:t>
            </a:r>
          </a:p>
        </p:txBody>
      </p:sp>
      <p:sp>
        <p:nvSpPr>
          <p:cNvPr id="4" name="text-20-3">
            <a:extLst xmlns:a="http://schemas.openxmlformats.org/drawingml/2006/main">
              <a:ext uri="{FF2B5EF4-FFF2-40B4-BE49-F238E27FC236}">
                <a16:creationId xmlns:a16="http://schemas.microsoft.com/office/drawing/2014/main" id="{14AC35C9-6CE8-41A4-9B09-F865D009A6CE}"/>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Každý pozná eskalačnú cestu</a:t>
            </a:r>
          </a:p>
        </p:txBody>
      </p:sp>
      <p:sp>
        <p:nvSpPr>
          <p:cNvPr id="5" name="text-20-4">
            <a:extLst xmlns:a="http://schemas.openxmlformats.org/drawingml/2006/main">
              <a:ext uri="{FF2B5EF4-FFF2-40B4-BE49-F238E27FC236}">
                <a16:creationId xmlns:a16="http://schemas.microsoft.com/office/drawing/2014/main" id="{402EF2C7-332C-43B5-AEB8-E3D792524A9E}"/>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Dohoda obsahuje pravidlá kontroly</a:t>
            </a:r>
          </a:p>
        </p:txBody>
      </p:sp>
      <p:sp>
        <p:nvSpPr>
          <p:cNvPr id="6" name="text-20-5">
            <a:extLst xmlns:a="http://schemas.openxmlformats.org/drawingml/2006/main">
              <a:ext uri="{FF2B5EF4-FFF2-40B4-BE49-F238E27FC236}">
                <a16:creationId xmlns:a16="http://schemas.microsoft.com/office/drawing/2014/main" id="{7B41F2A7-D112-4F04-86BA-0504EE59F4B0}"/>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20-6">
            <a:extLst xmlns:a="http://schemas.openxmlformats.org/drawingml/2006/main">
              <a:ext uri="{FF2B5EF4-FFF2-40B4-BE49-F238E27FC236}">
                <a16:creationId xmlns:a16="http://schemas.microsoft.com/office/drawing/2014/main" id="{8D5CE8A7-153D-4B4A-A5F4-C8912E5913DE}"/>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Úloha: vytvorte fiktívnu kartu pravidiel pre päť používateľov. Každý má vedieť odpovedať, čo urobí pri osobnom údaji, chýbajúcom zdroji a externom odoslaní.</a:t>
            </a:r>
          </a:p>
        </p:txBody>
      </p:sp>
      <p:sp>
        <p:nvSpPr>
          <p:cNvPr id="8" name="text-20-7">
            <a:extLst xmlns:a="http://schemas.openxmlformats.org/drawingml/2006/main">
              <a:ext uri="{FF2B5EF4-FFF2-40B4-BE49-F238E27FC236}">
                <a16:creationId xmlns:a16="http://schemas.microsoft.com/office/drawing/2014/main" id="{4F7F45C1-882F-4BFB-97C6-A3F69AB60B82}"/>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20-8">
            <a:extLst xmlns:a="http://schemas.openxmlformats.org/drawingml/2006/main">
              <a:ext uri="{FF2B5EF4-FFF2-40B4-BE49-F238E27FC236}">
                <a16:creationId xmlns:a16="http://schemas.microsoft.com/office/drawing/2014/main" id="{14D9F6FD-ADB8-42FE-9E3B-F0DABA9503B1}"/>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20 / 50</a:t>
            </a:r>
          </a:p>
        </p:txBody>
      </p:sp>
    </p:spTree>
    <p:extLst>
      <p:ext uri="{BB962C8B-B14F-4D97-AF65-F5344CB8AC3E}">
        <p14:creationId xmlns:p14="http://schemas.microsoft.com/office/powerpoint/2010/main" val="767399334"/>
      </p:ext>
    </p:extLst>
  </p:cSld>
</p:sld>
</file>

<file path=ppt/slides/slide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fc9ed0ffc8b147c4"/>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ext-21-0">
            <a:extLst xmlns:a="http://schemas.openxmlformats.org/drawingml/2006/main">
              <a:ext uri="{FF2B5EF4-FFF2-40B4-BE49-F238E27FC236}">
                <a16:creationId xmlns:a16="http://schemas.microsoft.com/office/drawing/2014/main" id="{FD8AA4D5-DEBC-480A-BB46-5EE31D897FB5}"/>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Ekonomika a výber riešenia</a:t>
            </a:r>
          </a:p>
        </p:txBody>
      </p:sp>
      <p:sp>
        <p:nvSpPr>
          <p:cNvPr id="3" name="text-21-1">
            <a:extLst xmlns:a="http://schemas.openxmlformats.org/drawingml/2006/main">
              <a:ext uri="{FF2B5EF4-FFF2-40B4-BE49-F238E27FC236}">
                <a16:creationId xmlns:a16="http://schemas.microsoft.com/office/drawing/2014/main" id="{D611ACDC-3DF0-42EF-9300-56239A7A3CCD}"/>
              </a:ext>
            </a:extLst>
          </p:cNvPr>
          <p:cNvSpPr>
            <a:spLocks xmlns:a="http://schemas.openxmlformats.org/drawingml/2006/main" noGrp="1"/>
          </p:cNvSpPr>
          <p:nvPr/>
        </p:nvSpPr>
        <p:spPr>
          <a:xfrm xmlns:a="http://schemas.openxmlformats.org/drawingml/2006/main">
            <a:off x="685800" y="876300"/>
            <a:ext cx="704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Časová základňa pred pilotom</a:t>
            </a:r>
          </a:p>
        </p:txBody>
      </p:sp>
      <p:sp>
        <p:nvSpPr>
          <p:cNvPr id="4" name="text-21-2">
            <a:extLst xmlns:a="http://schemas.openxmlformats.org/drawingml/2006/main">
              <a:ext uri="{FF2B5EF4-FFF2-40B4-BE49-F238E27FC236}">
                <a16:creationId xmlns:a16="http://schemas.microsoft.com/office/drawing/2014/main" id="{E8209B5A-FE55-43C5-89C4-2ED3F9CEA15E}"/>
              </a:ext>
            </a:extLst>
          </p:cNvPr>
          <p:cNvSpPr>
            <a:spLocks xmlns:a="http://schemas.openxmlformats.org/drawingml/2006/main" noGrp="1"/>
          </p:cNvSpPr>
          <p:nvPr/>
        </p:nvSpPr>
        <p:spPr>
          <a:xfrm xmlns:a="http://schemas.openxmlformats.org/drawingml/2006/main">
            <a:off x="685800" y="2209800"/>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Merajte skutočné prípady</a:t>
            </a:r>
          </a:p>
        </p:txBody>
      </p:sp>
      <p:sp>
        <p:nvSpPr>
          <p:cNvPr id="5" name="text-21-3">
            <a:extLst xmlns:a="http://schemas.openxmlformats.org/drawingml/2006/main">
              <a:ext uri="{FF2B5EF4-FFF2-40B4-BE49-F238E27FC236}">
                <a16:creationId xmlns:a16="http://schemas.microsoft.com/office/drawing/2014/main" id="{A90ED1F3-5AFA-448F-A6C4-4D8A7CF348BB}"/>
              </a:ext>
            </a:extLst>
          </p:cNvPr>
          <p:cNvSpPr>
            <a:spLocks xmlns:a="http://schemas.openxmlformats.org/drawingml/2006/main" noGrp="1"/>
          </p:cNvSpPr>
          <p:nvPr/>
        </p:nvSpPr>
        <p:spPr>
          <a:xfrm xmlns:a="http://schemas.openxmlformats.org/drawingml/2006/main">
            <a:off x="685800" y="3019425"/>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Zahrňte opravy a kontrolu</a:t>
            </a:r>
          </a:p>
        </p:txBody>
      </p:sp>
      <p:sp>
        <p:nvSpPr>
          <p:cNvPr id="6" name="text-21-4">
            <a:extLst xmlns:a="http://schemas.openxmlformats.org/drawingml/2006/main">
              <a:ext uri="{FF2B5EF4-FFF2-40B4-BE49-F238E27FC236}">
                <a16:creationId xmlns:a16="http://schemas.microsoft.com/office/drawing/2014/main" id="{B83EEF09-9A6F-4726-8DF6-48752BA74237}"/>
              </a:ext>
            </a:extLst>
          </p:cNvPr>
          <p:cNvSpPr>
            <a:spLocks xmlns:a="http://schemas.openxmlformats.org/drawingml/2006/main" noGrp="1"/>
          </p:cNvSpPr>
          <p:nvPr/>
        </p:nvSpPr>
        <p:spPr>
          <a:xfrm xmlns:a="http://schemas.openxmlformats.org/drawingml/2006/main">
            <a:off x="685800" y="3829050"/>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Oddeľte objem od náročnosti</a:t>
            </a:r>
          </a:p>
        </p:txBody>
      </p:sp>
      <p:sp>
        <p:nvSpPr>
          <p:cNvPr id="7" name="text-21-5">
            <a:extLst xmlns:a="http://schemas.openxmlformats.org/drawingml/2006/main">
              <a:ext uri="{FF2B5EF4-FFF2-40B4-BE49-F238E27FC236}">
                <a16:creationId xmlns:a16="http://schemas.microsoft.com/office/drawing/2014/main" id="{925A075C-8B3B-47A0-8C18-6929C2F9A163}"/>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8" name="text-21-6">
            <a:extLst xmlns:a="http://schemas.openxmlformats.org/drawingml/2006/main">
              <a:ext uri="{FF2B5EF4-FFF2-40B4-BE49-F238E27FC236}">
                <a16:creationId xmlns:a16="http://schemas.microsoft.com/office/drawing/2014/main" id="{AAFD6283-E872-483B-8981-63CEEF3446F3}"/>
              </a:ext>
            </a:extLst>
          </p:cNvPr>
          <p:cNvSpPr>
            <a:spLocks xmlns:a="http://schemas.openxmlformats.org/drawingml/2006/main" noGrp="1"/>
          </p:cNvSpPr>
          <p:nvPr/>
        </p:nvSpPr>
        <p:spPr>
          <a:xfrm xmlns:a="http://schemas.openxmlformats.org/drawingml/2006/main">
            <a:off x="685800" y="5486400"/>
            <a:ext cx="71437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kancelária zmeria pätnásť prehľadov. Pri každom zapíše prípravu aj opravy a označí náročnosť; výsledok jedného skúseného kolegu neprenesie automaticky na všetkých.</a:t>
            </a:r>
          </a:p>
        </p:txBody>
      </p:sp>
      <p:sp>
        <p:nvSpPr>
          <p:cNvPr id="9" name="text-21-7">
            <a:extLst xmlns:a="http://schemas.openxmlformats.org/drawingml/2006/main">
              <a:ext uri="{FF2B5EF4-FFF2-40B4-BE49-F238E27FC236}">
                <a16:creationId xmlns:a16="http://schemas.microsoft.com/office/drawing/2014/main" id="{FBD35BC9-69BB-4951-82B8-53DFCA75FE10}"/>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0" name="text-21-8">
            <a:extLst xmlns:a="http://schemas.openxmlformats.org/drawingml/2006/main">
              <a:ext uri="{FF2B5EF4-FFF2-40B4-BE49-F238E27FC236}">
                <a16:creationId xmlns:a16="http://schemas.microsoft.com/office/drawing/2014/main" id="{FC60C373-9D88-4104-9202-5C32FBC863F4}"/>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solidFill xmlns:a="http://schemas.openxmlformats.org/drawingml/2006/main">
            <a:srgbClr val="FFFFFF"/>
          </a:solidFill>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21 / 50</a:t>
            </a:r>
          </a:p>
        </p:txBody>
      </p:sp>
    </p:spTree>
    <p:extLst>
      <p:ext uri="{BB962C8B-B14F-4D97-AF65-F5344CB8AC3E}">
        <p14:creationId xmlns:p14="http://schemas.microsoft.com/office/powerpoint/2010/main" val="83821088"/>
      </p:ext>
    </p:extLst>
  </p:cSld>
</p:sld>
</file>

<file path=ppt/slides/slide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22-0">
            <a:extLst xmlns:a="http://schemas.openxmlformats.org/drawingml/2006/main">
              <a:ext uri="{FF2B5EF4-FFF2-40B4-BE49-F238E27FC236}">
                <a16:creationId xmlns:a16="http://schemas.microsoft.com/office/drawing/2014/main" id="{B3BC1F8E-C3E6-4DDD-92D9-70684504155A}"/>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Ekonomika a výber riešenia</a:t>
            </a:r>
          </a:p>
        </p:txBody>
      </p:sp>
      <p:sp>
        <p:nvSpPr>
          <p:cNvPr id="2" name="text-22-1">
            <a:extLst xmlns:a="http://schemas.openxmlformats.org/drawingml/2006/main">
              <a:ext uri="{FF2B5EF4-FFF2-40B4-BE49-F238E27FC236}">
                <a16:creationId xmlns:a16="http://schemas.microsoft.com/office/drawing/2014/main" id="{B3044251-005D-49A4-AA58-0B523BE61338}"/>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Uvoľnená kapacita nie je hotovosť</a:t>
            </a:r>
          </a:p>
        </p:txBody>
      </p:sp>
      <p:sp>
        <p:nvSpPr>
          <p:cNvPr id="3" name="text-22-2">
            <a:extLst xmlns:a="http://schemas.openxmlformats.org/drawingml/2006/main">
              <a:ext uri="{FF2B5EF4-FFF2-40B4-BE49-F238E27FC236}">
                <a16:creationId xmlns:a16="http://schemas.microsoft.com/office/drawing/2014/main" id="{6D5FE351-23E7-4C14-A3AA-28866EF0FEFF}"/>
              </a:ext>
            </a:extLst>
          </p:cNvPr>
          <p:cNvSpPr>
            <a:spLocks xmlns:a="http://schemas.openxmlformats.org/drawingml/2006/main" noGrp="1"/>
          </p:cNvSpPr>
          <p:nvPr/>
        </p:nvSpPr>
        <p:spPr>
          <a:xfrm xmlns:a="http://schemas.openxmlformats.org/drawingml/2006/main">
            <a:off x="685800" y="2209800"/>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Čas má hodnotu, ale nie je platba</a:t>
            </a:r>
          </a:p>
        </p:txBody>
      </p:sp>
      <p:sp>
        <p:nvSpPr>
          <p:cNvPr id="4" name="text-22-3">
            <a:extLst xmlns:a="http://schemas.openxmlformats.org/drawingml/2006/main">
              <a:ext uri="{FF2B5EF4-FFF2-40B4-BE49-F238E27FC236}">
                <a16:creationId xmlns:a16="http://schemas.microsoft.com/office/drawing/2014/main" id="{DAD4B50C-1B54-4909-8E75-C455256B1A7B}"/>
              </a:ext>
            </a:extLst>
          </p:cNvPr>
          <p:cNvSpPr>
            <a:spLocks xmlns:a="http://schemas.openxmlformats.org/drawingml/2006/main" noGrp="1"/>
          </p:cNvSpPr>
          <p:nvPr/>
        </p:nvSpPr>
        <p:spPr>
          <a:xfrm xmlns:a="http://schemas.openxmlformats.org/drawingml/2006/main">
            <a:off x="685800" y="3019425"/>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Hotovostná úspora potrebuje reálny krok</a:t>
            </a:r>
          </a:p>
        </p:txBody>
      </p:sp>
      <p:sp>
        <p:nvSpPr>
          <p:cNvPr id="5" name="text-22-4">
            <a:extLst xmlns:a="http://schemas.openxmlformats.org/drawingml/2006/main">
              <a:ext uri="{FF2B5EF4-FFF2-40B4-BE49-F238E27FC236}">
                <a16:creationId xmlns:a16="http://schemas.microsoft.com/office/drawing/2014/main" id="{92443F30-4E53-4BB3-B15A-01CBA0980504}"/>
              </a:ext>
            </a:extLst>
          </p:cNvPr>
          <p:cNvSpPr>
            <a:spLocks xmlns:a="http://schemas.openxmlformats.org/drawingml/2006/main" noGrp="1"/>
          </p:cNvSpPr>
          <p:nvPr/>
        </p:nvSpPr>
        <p:spPr>
          <a:xfrm xmlns:a="http://schemas.openxmlformats.org/drawingml/2006/main">
            <a:off x="685800" y="3829050"/>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Prínosy uvádzajte oddelene</a:t>
            </a:r>
          </a:p>
        </p:txBody>
      </p:sp>
      <p:graphicFrame>
        <p:nvGraphicFramePr>
          <p:cNvPr id="16" name=""/>
          <p:cNvGraphicFramePr/>
          <p:nvPr/>
        </p:nvGraphicFramePr>
        <p:xfrm>
          <a:off xmlns:a="http://schemas.openxmlformats.org/drawingml/2006/main" x="6286500" y="2057400"/>
          <a:ext xmlns:a="http://schemas.openxmlformats.org/drawingml/2006/main" cx="5219700" cy="2781300"/>
        </p:xfrm>
        <a:graphic xmlns:a="http://schemas.openxmlformats.org/drawingml/2006/main">
          <a:graphicData uri="http://schemas.openxmlformats.org/drawingml/2006/table">
            <a:tbl>
              <a:tblPr/>
              <a:tblGrid>
                <a:gridCol w="2609850"/>
                <a:gridCol w="2609850"/>
              </a:tblGrid>
              <a:tr h="695325">
                <a:tc>
                  <a:txBody>
                    <a:bodyPr/>
                    <a:lstStyle/>
                    <a:p>
                      <a:r>
                        <a:rPr sz="1800" b="1">
                          <a:solidFill>
                            <a:srgbClr val="10263B"/>
                          </a:solidFill>
                          <a:latin typeface="Arial"/>
                          <a:ea typeface="Arial"/>
                          <a:cs typeface="Arial"/>
                        </a:rPr>
                        <a:t>Prínos</a:t>
                      </a:r>
                    </a:p>
                  </a:txBody>
                  <a:tcPr marL="91440" marR="91440" marT="45720" marB="45720">
                    <a:solidFill>
                      <a:srgbClr val="EAF4F0"/>
                    </a:solidFill>
                  </a:tcPr>
                </a:tc>
                <a:tc>
                  <a:txBody>
                    <a:bodyPr/>
                    <a:lstStyle/>
                    <a:p>
                      <a:r>
                        <a:rPr sz="1800" b="1">
                          <a:solidFill>
                            <a:srgbClr val="10263B"/>
                          </a:solidFill>
                          <a:latin typeface="Arial"/>
                          <a:ea typeface="Arial"/>
                          <a:cs typeface="Arial"/>
                        </a:rPr>
                        <a:t>Príklad</a:t>
                      </a:r>
                    </a:p>
                  </a:txBody>
                  <a:tcPr marL="91440" marR="91440" marT="45720" marB="45720">
                    <a:solidFill>
                      <a:srgbClr val="EAF4F0"/>
                    </a:solidFill>
                  </a:tcPr>
                </a:tc>
              </a:tr>
              <a:tr h="695325">
                <a:tc>
                  <a:txBody>
                    <a:bodyPr/>
                    <a:lstStyle/>
                    <a:p>
                      <a:r>
                        <a:rPr sz="1800" b="0">
                          <a:solidFill>
                            <a:srgbClr val="10263B"/>
                          </a:solidFill>
                          <a:latin typeface="Arial"/>
                          <a:ea typeface="Arial"/>
                          <a:cs typeface="Arial"/>
                        </a:rPr>
                        <a:t>Kapacita</a:t>
                      </a:r>
                    </a:p>
                  </a:txBody>
                  <a:tcPr marL="91440" marR="91440" marT="45720" marB="45720">
                    <a:solidFill>
                      <a:srgbClr val="FFFFFF"/>
                    </a:solidFill>
                  </a:tcPr>
                </a:tc>
                <a:tc>
                  <a:txBody>
                    <a:bodyPr/>
                    <a:lstStyle/>
                    <a:p>
                      <a:r>
                        <a:rPr sz="1800" b="0">
                          <a:solidFill>
                            <a:srgbClr val="10263B"/>
                          </a:solidFill>
                          <a:latin typeface="Arial"/>
                          <a:ea typeface="Arial"/>
                          <a:cs typeface="Arial"/>
                        </a:rPr>
                        <a:t>10 hodín na inú prácu</a:t>
                      </a:r>
                    </a:p>
                  </a:txBody>
                  <a:tcPr marL="91440" marR="91440" marT="45720" marB="45720">
                    <a:solidFill>
                      <a:srgbClr val="FFFFFF"/>
                    </a:solidFill>
                  </a:tcPr>
                </a:tc>
              </a:tr>
              <a:tr h="695325">
                <a:tc>
                  <a:txBody>
                    <a:bodyPr/>
                    <a:lstStyle/>
                    <a:p>
                      <a:r>
                        <a:rPr sz="1800" b="0">
                          <a:solidFill>
                            <a:srgbClr val="10263B"/>
                          </a:solidFill>
                          <a:latin typeface="Arial"/>
                          <a:ea typeface="Arial"/>
                          <a:cs typeface="Arial"/>
                        </a:rPr>
                        <a:t>Hotovosť</a:t>
                      </a:r>
                    </a:p>
                  </a:txBody>
                  <a:tcPr marL="91440" marR="91440" marT="45720" marB="45720">
                    <a:solidFill>
                      <a:srgbClr val="FFFFFF"/>
                    </a:solidFill>
                  </a:tcPr>
                </a:tc>
                <a:tc>
                  <a:txBody>
                    <a:bodyPr/>
                    <a:lstStyle/>
                    <a:p>
                      <a:r>
                        <a:rPr sz="1800" b="0">
                          <a:solidFill>
                            <a:srgbClr val="10263B"/>
                          </a:solidFill>
                          <a:latin typeface="Arial"/>
                          <a:ea typeface="Arial"/>
                          <a:cs typeface="Arial"/>
                        </a:rPr>
                        <a:t>Znížená externá faktúra</a:t>
                      </a:r>
                    </a:p>
                  </a:txBody>
                  <a:tcPr marL="91440" marR="91440" marT="45720" marB="45720">
                    <a:solidFill>
                      <a:srgbClr val="FFFFFF"/>
                    </a:solidFill>
                  </a:tcPr>
                </a:tc>
              </a:tr>
              <a:tr h="695325">
                <a:tc>
                  <a:txBody>
                    <a:bodyPr/>
                    <a:lstStyle/>
                    <a:p>
                      <a:r>
                        <a:rPr sz="1800" b="0">
                          <a:solidFill>
                            <a:srgbClr val="10263B"/>
                          </a:solidFill>
                          <a:latin typeface="Arial"/>
                          <a:ea typeface="Arial"/>
                          <a:cs typeface="Arial"/>
                        </a:rPr>
                        <a:t>Výnos</a:t>
                      </a:r>
                    </a:p>
                  </a:txBody>
                  <a:tcPr marL="91440" marR="91440" marT="45720" marB="45720">
                    <a:solidFill>
                      <a:srgbClr val="FFFFFF"/>
                    </a:solidFill>
                  </a:tcPr>
                </a:tc>
                <a:tc>
                  <a:txBody>
                    <a:bodyPr/>
                    <a:lstStyle/>
                    <a:p>
                      <a:r>
                        <a:rPr sz="1800" b="0">
                          <a:solidFill>
                            <a:srgbClr val="10263B"/>
                          </a:solidFill>
                          <a:latin typeface="Arial"/>
                          <a:ea typeface="Arial"/>
                          <a:cs typeface="Arial"/>
                        </a:rPr>
                        <a:t>Dodatočná marža doložených objednávok</a:t>
                      </a:r>
                    </a:p>
                  </a:txBody>
                  <a:tcPr marL="91440" marR="91440" marT="45720" marB="45720">
                    <a:solidFill>
                      <a:srgbClr val="FFFFFF"/>
                    </a:solidFill>
                  </a:tcPr>
                </a:tc>
              </a:tr>
            </a:tbl>
          </a:graphicData>
        </a:graphic>
      </p:graphicFrame>
      <p:sp>
        <p:nvSpPr>
          <p:cNvPr id="7" name="text-22-5">
            <a:extLst xmlns:a="http://schemas.openxmlformats.org/drawingml/2006/main">
              <a:ext uri="{FF2B5EF4-FFF2-40B4-BE49-F238E27FC236}">
                <a16:creationId xmlns:a16="http://schemas.microsoft.com/office/drawing/2014/main" id="{6D0A562E-700C-4763-9BBE-051C62B8F631}"/>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8" name="text-22-6">
            <a:extLst xmlns:a="http://schemas.openxmlformats.org/drawingml/2006/main">
              <a:ext uri="{FF2B5EF4-FFF2-40B4-BE49-F238E27FC236}">
                <a16:creationId xmlns:a16="http://schemas.microsoft.com/office/drawing/2014/main" id="{AB91266D-5F1F-4FC7-B3CF-BA3B937CE553}"/>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Fiktívnych desať uvoľnených hodín pri internej sadzbe 20 € predstavuje 200 € hodnoty kapacity. Ak mzdy zostávajú rovnaké, neoznačujte 200 € za hotovostnú úsporu.</a:t>
            </a:r>
          </a:p>
        </p:txBody>
      </p:sp>
      <p:sp>
        <p:nvSpPr>
          <p:cNvPr id="9" name="text-22-7">
            <a:extLst xmlns:a="http://schemas.openxmlformats.org/drawingml/2006/main">
              <a:ext uri="{FF2B5EF4-FFF2-40B4-BE49-F238E27FC236}">
                <a16:creationId xmlns:a16="http://schemas.microsoft.com/office/drawing/2014/main" id="{D6F66B8A-2A2D-4F53-8458-94FBC8F06DD8}"/>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0" name="text-22-8">
            <a:extLst xmlns:a="http://schemas.openxmlformats.org/drawingml/2006/main">
              <a:ext uri="{FF2B5EF4-FFF2-40B4-BE49-F238E27FC236}">
                <a16:creationId xmlns:a16="http://schemas.microsoft.com/office/drawing/2014/main" id="{410E4D81-A04D-46E2-9324-EAF261FF85E8}"/>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22 / 50</a:t>
            </a:r>
          </a:p>
        </p:txBody>
      </p:sp>
    </p:spTree>
    <p:extLst>
      <p:ext uri="{BB962C8B-B14F-4D97-AF65-F5344CB8AC3E}">
        <p14:creationId xmlns:p14="http://schemas.microsoft.com/office/powerpoint/2010/main" val="1859011726"/>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text-23-0">
            <a:extLst xmlns:a="http://schemas.openxmlformats.org/drawingml/2006/main">
              <a:ext uri="{FF2B5EF4-FFF2-40B4-BE49-F238E27FC236}">
                <a16:creationId xmlns:a16="http://schemas.microsoft.com/office/drawing/2014/main" id="{81EB4ADA-2EFC-4340-AF06-3B969B8C0B77}"/>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Ekonomika a výber riešenia</a:t>
            </a:r>
          </a:p>
        </p:txBody>
      </p:sp>
      <p:sp>
        <p:nvSpPr>
          <p:cNvPr id="2" name="text-23-1">
            <a:extLst xmlns:a="http://schemas.openxmlformats.org/drawingml/2006/main">
              <a:ext uri="{FF2B5EF4-FFF2-40B4-BE49-F238E27FC236}">
                <a16:creationId xmlns:a16="http://schemas.microsoft.com/office/drawing/2014/main" id="{9D87F9BD-1CA6-4054-B8A7-0F86382BD01E}"/>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Celkové náklady vlastníctva</a:t>
            </a:r>
          </a:p>
        </p:txBody>
      </p:sp>
      <p:sp>
        <p:nvSpPr>
          <p:cNvPr id="3" name="text-23-2">
            <a:extLst xmlns:a="http://schemas.openxmlformats.org/drawingml/2006/main">
              <a:ext uri="{FF2B5EF4-FFF2-40B4-BE49-F238E27FC236}">
                <a16:creationId xmlns:a16="http://schemas.microsoft.com/office/drawing/2014/main" id="{628188E5-8AF6-4F52-83D5-772EBEE32D31}"/>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Nástroj je iba časť nákladu</a:t>
            </a:r>
          </a:p>
        </p:txBody>
      </p:sp>
      <p:sp>
        <p:nvSpPr>
          <p:cNvPr id="4" name="text-23-3">
            <a:extLst xmlns:a="http://schemas.openxmlformats.org/drawingml/2006/main">
              <a:ext uri="{FF2B5EF4-FFF2-40B4-BE49-F238E27FC236}">
                <a16:creationId xmlns:a16="http://schemas.microsoft.com/office/drawing/2014/main" id="{B7E233B7-8BE0-44ED-8EA0-8200BB8C80B8}"/>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Zahrňte integráciu a kontrolu</a:t>
            </a:r>
          </a:p>
        </p:txBody>
      </p:sp>
      <p:sp>
        <p:nvSpPr>
          <p:cNvPr id="5" name="text-23-4">
            <a:extLst xmlns:a="http://schemas.openxmlformats.org/drawingml/2006/main">
              <a:ext uri="{FF2B5EF4-FFF2-40B4-BE49-F238E27FC236}">
                <a16:creationId xmlns:a16="http://schemas.microsoft.com/office/drawing/2014/main" id="{72CB7901-4402-4C2C-82F4-9B19C668B451}"/>
              </a:ext>
            </a:extLst>
          </p:cNvPr>
          <p:cNvSpPr>
            <a:spLocks xmlns:a="http://schemas.openxmlformats.org/drawingml/2006/main" noGrp="1"/>
          </p:cNvSpPr>
          <p:nvPr/>
        </p:nvSpPr>
        <p:spPr>
          <a:xfrm xmlns:a="http://schemas.openxmlformats.org/drawingml/2006/main">
            <a:off x="78867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Počítajte údržbu aj ukončenie</a:t>
            </a:r>
          </a:p>
        </p:txBody>
      </p:sp>
      <p:sp>
        <p:nvSpPr>
          <p:cNvPr id="6" name="diagram-node-23-0">
            <a:extLst xmlns:a="http://schemas.openxmlformats.org/drawingml/2006/main">
              <a:ext uri="{FF2B5EF4-FFF2-40B4-BE49-F238E27FC236}">
                <a16:creationId xmlns:a16="http://schemas.microsoft.com/office/drawing/2014/main" id="{01F4FA2E-26E2-4ACC-9E0B-793B9A9A3529}"/>
              </a:ext>
            </a:extLst>
          </p:cNvPr>
          <p:cNvSpPr>
            <a:spLocks xmlns:a="http://schemas.openxmlformats.org/drawingml/2006/main" noGrp="1"/>
          </p:cNvSpPr>
          <p:nvPr/>
        </p:nvSpPr>
        <p:spPr>
          <a:xfrm xmlns:a="http://schemas.openxmlformats.org/drawingml/2006/main">
            <a:off x="685800" y="3376613"/>
            <a:ext cx="5105400" cy="333375"/>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Licencia</a:t>
            </a:r>
          </a:p>
        </p:txBody>
      </p:sp>
      <p:sp>
        <p:nvSpPr>
          <p:cNvPr id="7" name="diagram-node-23-1">
            <a:extLst xmlns:a="http://schemas.openxmlformats.org/drawingml/2006/main">
              <a:ext uri="{FF2B5EF4-FFF2-40B4-BE49-F238E27FC236}">
                <a16:creationId xmlns:a16="http://schemas.microsoft.com/office/drawing/2014/main" id="{4017E7EB-5800-4E0A-98AF-2284014D110F}"/>
              </a:ext>
            </a:extLst>
          </p:cNvPr>
          <p:cNvSpPr>
            <a:spLocks xmlns:a="http://schemas.openxmlformats.org/drawingml/2006/main" noGrp="1"/>
          </p:cNvSpPr>
          <p:nvPr/>
        </p:nvSpPr>
        <p:spPr>
          <a:xfrm xmlns:a="http://schemas.openxmlformats.org/drawingml/2006/main">
            <a:off x="685800" y="3795713"/>
            <a:ext cx="5105400" cy="333375"/>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Nastavenie</a:t>
            </a:r>
          </a:p>
        </p:txBody>
      </p:sp>
      <p:sp>
        <p:nvSpPr>
          <p:cNvPr id="8" name="diagram-node-23-2">
            <a:extLst xmlns:a="http://schemas.openxmlformats.org/drawingml/2006/main">
              <a:ext uri="{FF2B5EF4-FFF2-40B4-BE49-F238E27FC236}">
                <a16:creationId xmlns:a16="http://schemas.microsoft.com/office/drawing/2014/main" id="{07ADE096-0DD0-4EE7-8839-512738A31616}"/>
              </a:ext>
            </a:extLst>
          </p:cNvPr>
          <p:cNvSpPr>
            <a:spLocks xmlns:a="http://schemas.openxmlformats.org/drawingml/2006/main" noGrp="1"/>
          </p:cNvSpPr>
          <p:nvPr/>
        </p:nvSpPr>
        <p:spPr>
          <a:xfrm xmlns:a="http://schemas.openxmlformats.org/drawingml/2006/main">
            <a:off x="685800" y="4214813"/>
            <a:ext cx="5105400" cy="333375"/>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Kontrola</a:t>
            </a:r>
          </a:p>
        </p:txBody>
      </p:sp>
      <p:sp>
        <p:nvSpPr>
          <p:cNvPr id="9" name="diagram-node-23-3">
            <a:extLst xmlns:a="http://schemas.openxmlformats.org/drawingml/2006/main">
              <a:ext uri="{FF2B5EF4-FFF2-40B4-BE49-F238E27FC236}">
                <a16:creationId xmlns:a16="http://schemas.microsoft.com/office/drawing/2014/main" id="{6597A761-7280-477D-B8D7-EA3008D5A43B}"/>
              </a:ext>
            </a:extLst>
          </p:cNvPr>
          <p:cNvSpPr>
            <a:spLocks xmlns:a="http://schemas.openxmlformats.org/drawingml/2006/main" noGrp="1"/>
          </p:cNvSpPr>
          <p:nvPr/>
        </p:nvSpPr>
        <p:spPr>
          <a:xfrm xmlns:a="http://schemas.openxmlformats.org/drawingml/2006/main">
            <a:off x="685800" y="4633913"/>
            <a:ext cx="5105400" cy="333375"/>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Údržba</a:t>
            </a:r>
          </a:p>
        </p:txBody>
      </p:sp>
      <p:sp>
        <p:nvSpPr>
          <p:cNvPr id="10" name="diagram-node-23-4">
            <a:extLst xmlns:a="http://schemas.openxmlformats.org/drawingml/2006/main">
              <a:ext uri="{FF2B5EF4-FFF2-40B4-BE49-F238E27FC236}">
                <a16:creationId xmlns:a16="http://schemas.microsoft.com/office/drawing/2014/main" id="{D745DA44-03DD-49E3-A1FB-5516D6133E93}"/>
              </a:ext>
            </a:extLst>
          </p:cNvPr>
          <p:cNvSpPr>
            <a:spLocks xmlns:a="http://schemas.openxmlformats.org/drawingml/2006/main" noGrp="1"/>
          </p:cNvSpPr>
          <p:nvPr/>
        </p:nvSpPr>
        <p:spPr>
          <a:xfrm xmlns:a="http://schemas.openxmlformats.org/drawingml/2006/main">
            <a:off x="6096000" y="3800475"/>
            <a:ext cx="510540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Celkový náklad</a:t>
            </a:r>
          </a:p>
        </p:txBody>
      </p:sp>
      <p:cxnSp>
        <p:nvCxnSpPr>
          <p:cNvPr id="29" name=""/>
          <p:cNvCxnSpPr>
            <a:stCxn xmlns:a="http://schemas.openxmlformats.org/drawingml/2006/main" id="6" idx="3"/>
            <a:endCxn xmlns:a="http://schemas.openxmlformats.org/drawingml/2006/main" id="10" idx="1"/>
          </p:cNvCxnSpPr>
          <p:nvPr/>
        </p:nvCxnSpPr>
        <p:spPr>
          <a:xfrm xmlns:a="http://schemas.openxmlformats.org/drawingml/2006/main">
            <a:off x="5791200" y="3543301"/>
            <a:ext cx="304800" cy="628650"/>
          </a:xfrm>
          <a:prstGeom xmlns:a="http://schemas.openxmlformats.org/drawingml/2006/main" prst="bentConnector3">
            <a:avLst>
              <a:gd name="adj1" fmla="val 50000"/>
            </a:avLst>
          </a:prstGeom>
          <a:ln xmlns:a="http://schemas.openxmlformats.org/drawingml/2006/main" w="19050">
            <a:solidFill>
              <a:srgbClr val="116130"/>
            </a:solidFill>
            <a:tailEnd type="arrow" w="med" len="med"/>
          </a:ln>
        </p:spPr>
      </p:cxnSp>
      <p:cxnSp>
        <p:nvCxnSpPr>
          <p:cNvPr id="30" name=""/>
          <p:cNvCxnSpPr>
            <a:stCxn xmlns:a="http://schemas.openxmlformats.org/drawingml/2006/main" id="7" idx="3"/>
            <a:endCxn xmlns:a="http://schemas.openxmlformats.org/drawingml/2006/main" id="10" idx="1"/>
          </p:cNvCxnSpPr>
          <p:nvPr/>
        </p:nvCxnSpPr>
        <p:spPr>
          <a:xfrm xmlns:a="http://schemas.openxmlformats.org/drawingml/2006/main">
            <a:off x="5791200" y="3962401"/>
            <a:ext cx="304800" cy="209550"/>
          </a:xfrm>
          <a:prstGeom xmlns:a="http://schemas.openxmlformats.org/drawingml/2006/main" prst="bentConnector3">
            <a:avLst>
              <a:gd name="adj1" fmla="val 50000"/>
            </a:avLst>
          </a:prstGeom>
          <a:ln xmlns:a="http://schemas.openxmlformats.org/drawingml/2006/main" w="19050">
            <a:solidFill>
              <a:srgbClr val="116130"/>
            </a:solidFill>
            <a:tailEnd type="arrow" w="med" len="med"/>
          </a:ln>
        </p:spPr>
      </p:cxnSp>
      <p:cxnSp>
        <p:nvCxnSpPr>
          <p:cNvPr id="31" name=""/>
          <p:cNvCxnSpPr>
            <a:stCxn xmlns:a="http://schemas.openxmlformats.org/drawingml/2006/main" id="8" idx="3"/>
            <a:endCxn xmlns:a="http://schemas.openxmlformats.org/drawingml/2006/main" id="10" idx="1"/>
          </p:cNvCxnSpPr>
          <p:nvPr/>
        </p:nvCxnSpPr>
        <p:spPr>
          <a:xfrm xmlns:a="http://schemas.openxmlformats.org/drawingml/2006/main" flipV="1">
            <a:off x="5791200" y="4171950"/>
            <a:ext cx="304800" cy="209550"/>
          </a:xfrm>
          <a:prstGeom xmlns:a="http://schemas.openxmlformats.org/drawingml/2006/main" prst="bentConnector3">
            <a:avLst>
              <a:gd name="adj1" fmla="val 50000"/>
            </a:avLst>
          </a:prstGeom>
          <a:ln xmlns:a="http://schemas.openxmlformats.org/drawingml/2006/main" w="19050">
            <a:solidFill>
              <a:srgbClr val="116130"/>
            </a:solidFill>
            <a:tailEnd type="arrow" w="med" len="med"/>
          </a:ln>
        </p:spPr>
      </p:cxnSp>
      <p:cxnSp>
        <p:nvCxnSpPr>
          <p:cNvPr id="32" name=""/>
          <p:cNvCxnSpPr>
            <a:stCxn xmlns:a="http://schemas.openxmlformats.org/drawingml/2006/main" id="9" idx="3"/>
            <a:endCxn xmlns:a="http://schemas.openxmlformats.org/drawingml/2006/main" id="10" idx="1"/>
          </p:cNvCxnSpPr>
          <p:nvPr/>
        </p:nvCxnSpPr>
        <p:spPr>
          <a:xfrm xmlns:a="http://schemas.openxmlformats.org/drawingml/2006/main" flipV="1">
            <a:off x="5791200" y="4171950"/>
            <a:ext cx="304800" cy="628651"/>
          </a:xfrm>
          <a:prstGeom xmlns:a="http://schemas.openxmlformats.org/drawingml/2006/main" prst="bentConnector3">
            <a:avLst>
              <a:gd name="adj1" fmla="val 50000"/>
            </a:avLst>
          </a:prstGeom>
          <a:ln xmlns:a="http://schemas.openxmlformats.org/drawingml/2006/main" w="19050">
            <a:solidFill>
              <a:srgbClr val="116130"/>
            </a:solidFill>
            <a:tailEnd type="arrow" w="med" len="med"/>
          </a:ln>
        </p:spPr>
      </p:cxnSp>
      <p:sp>
        <p:nvSpPr>
          <p:cNvPr id="15" name="text-23-14">
            <a:extLst xmlns:a="http://schemas.openxmlformats.org/drawingml/2006/main">
              <a:ext uri="{FF2B5EF4-FFF2-40B4-BE49-F238E27FC236}">
                <a16:creationId xmlns:a16="http://schemas.microsoft.com/office/drawing/2014/main" id="{CEC2055D-DCC9-4CE2-8ABE-46D906AB332C}"/>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6" name="text-23-15">
            <a:extLst xmlns:a="http://schemas.openxmlformats.org/drawingml/2006/main">
              <a:ext uri="{FF2B5EF4-FFF2-40B4-BE49-F238E27FC236}">
                <a16:creationId xmlns:a16="http://schemas.microsoft.com/office/drawing/2014/main" id="{226CA078-3694-4301-B62C-3142A5A2FBC4}"/>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nástroj stojí 30 € mesačne, ale potrebuje tri hodiny kontroly. Pri internej sadzbe 20 € je opakovaný plánovací náklad aspoň 90 €, pred ďalšími položkami.</a:t>
            </a:r>
          </a:p>
        </p:txBody>
      </p:sp>
      <p:sp>
        <p:nvSpPr>
          <p:cNvPr id="17" name="text-23-16">
            <a:extLst xmlns:a="http://schemas.openxmlformats.org/drawingml/2006/main">
              <a:ext uri="{FF2B5EF4-FFF2-40B4-BE49-F238E27FC236}">
                <a16:creationId xmlns:a16="http://schemas.microsoft.com/office/drawing/2014/main" id="{7053DA73-E0B5-4073-86ED-E5DD8B73D071}"/>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8" name="text-23-17">
            <a:extLst xmlns:a="http://schemas.openxmlformats.org/drawingml/2006/main">
              <a:ext uri="{FF2B5EF4-FFF2-40B4-BE49-F238E27FC236}">
                <a16:creationId xmlns:a16="http://schemas.microsoft.com/office/drawing/2014/main" id="{D3231BBE-0BA6-4EDA-A5E9-A52EE29690E3}"/>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23 / 50</a:t>
            </a:r>
          </a:p>
        </p:txBody>
      </p:sp>
    </p:spTree>
    <p:extLst>
      <p:ext uri="{BB962C8B-B14F-4D97-AF65-F5344CB8AC3E}">
        <p14:creationId xmlns:p14="http://schemas.microsoft.com/office/powerpoint/2010/main" val="883222716"/>
      </p:ext>
    </p:extLst>
  </p:cSld>
</p:sld>
</file>

<file path=ppt/slides/slide2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24-0">
            <a:extLst xmlns:a="http://schemas.openxmlformats.org/drawingml/2006/main">
              <a:ext uri="{FF2B5EF4-FFF2-40B4-BE49-F238E27FC236}">
                <a16:creationId xmlns:a16="http://schemas.microsoft.com/office/drawing/2014/main" id="{9AFE76A9-72CA-488E-82E3-2873168D0FD0}"/>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Ekonomika a výber riešenia</a:t>
            </a:r>
          </a:p>
        </p:txBody>
      </p:sp>
      <p:sp>
        <p:nvSpPr>
          <p:cNvPr id="2" name="text-24-1">
            <a:extLst xmlns:a="http://schemas.openxmlformats.org/drawingml/2006/main">
              <a:ext uri="{FF2B5EF4-FFF2-40B4-BE49-F238E27FC236}">
                <a16:creationId xmlns:a16="http://schemas.microsoft.com/office/drawing/2014/main" id="{84C60160-3CA2-4CCA-9226-26D12EA9C76E}"/>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Tri ekonomické scenáre</a:t>
            </a:r>
          </a:p>
        </p:txBody>
      </p:sp>
      <p:sp>
        <p:nvSpPr>
          <p:cNvPr id="3" name="text-24-2">
            <a:extLst xmlns:a="http://schemas.openxmlformats.org/drawingml/2006/main">
              <a:ext uri="{FF2B5EF4-FFF2-40B4-BE49-F238E27FC236}">
                <a16:creationId xmlns:a16="http://schemas.microsoft.com/office/drawing/2014/main" id="{F965AF4F-BAE6-4AA5-8437-90E1C49FAA82}"/>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Konzervatívny scenár znižuje prínos</a:t>
            </a:r>
          </a:p>
        </p:txBody>
      </p:sp>
      <p:sp>
        <p:nvSpPr>
          <p:cNvPr id="4" name="text-24-3">
            <a:extLst xmlns:a="http://schemas.openxmlformats.org/drawingml/2006/main">
              <a:ext uri="{FF2B5EF4-FFF2-40B4-BE49-F238E27FC236}">
                <a16:creationId xmlns:a16="http://schemas.microsoft.com/office/drawing/2014/main" id="{0BC221C1-312A-46CE-BE0E-E77FE32C3628}"/>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Základný používa doložené predpoklady</a:t>
            </a:r>
          </a:p>
        </p:txBody>
      </p:sp>
      <p:sp>
        <p:nvSpPr>
          <p:cNvPr id="5" name="text-24-4">
            <a:extLst xmlns:a="http://schemas.openxmlformats.org/drawingml/2006/main">
              <a:ext uri="{FF2B5EF4-FFF2-40B4-BE49-F238E27FC236}">
                <a16:creationId xmlns:a16="http://schemas.microsoft.com/office/drawing/2014/main" id="{59141EA9-B4E7-48F5-9932-B946293321B9}"/>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Nepriaznivý testuje zlyhanie a náklad</a:t>
            </a:r>
          </a:p>
        </p:txBody>
      </p:sp>
      <p:sp>
        <p:nvSpPr>
          <p:cNvPr id="6" name="text-24-5">
            <a:extLst xmlns:a="http://schemas.openxmlformats.org/drawingml/2006/main">
              <a:ext uri="{FF2B5EF4-FFF2-40B4-BE49-F238E27FC236}">
                <a16:creationId xmlns:a16="http://schemas.microsoft.com/office/drawing/2014/main" id="{01AA2302-75FF-4695-95EB-A882EEF8057E}"/>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24-6">
            <a:extLst xmlns:a="http://schemas.openxmlformats.org/drawingml/2006/main">
              <a:ext uri="{FF2B5EF4-FFF2-40B4-BE49-F238E27FC236}">
                <a16:creationId xmlns:a16="http://schemas.microsoft.com/office/drawing/2014/main" id="{EBE9B0F1-8C4B-4310-A2DE-50CF9FF2FC92}"/>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report počíta s 40, 70 a 90 spracovanými prípadmi. Pri každom scenári zmeňte aj kontrolný čas, nie iba počet prípadov, a určte bod zastavenia.</a:t>
            </a:r>
          </a:p>
        </p:txBody>
      </p:sp>
      <p:sp>
        <p:nvSpPr>
          <p:cNvPr id="8" name="text-24-7">
            <a:extLst xmlns:a="http://schemas.openxmlformats.org/drawingml/2006/main">
              <a:ext uri="{FF2B5EF4-FFF2-40B4-BE49-F238E27FC236}">
                <a16:creationId xmlns:a16="http://schemas.microsoft.com/office/drawing/2014/main" id="{A1B02AF8-05BC-41C8-8793-B078FD800FE1}"/>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24-8">
            <a:extLst xmlns:a="http://schemas.openxmlformats.org/drawingml/2006/main">
              <a:ext uri="{FF2B5EF4-FFF2-40B4-BE49-F238E27FC236}">
                <a16:creationId xmlns:a16="http://schemas.microsoft.com/office/drawing/2014/main" id="{61B144FC-CF61-4D14-90DA-604B5B3943EE}"/>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24 / 50</a:t>
            </a:r>
          </a:p>
        </p:txBody>
      </p:sp>
    </p:spTree>
    <p:extLst>
      <p:ext uri="{BB962C8B-B14F-4D97-AF65-F5344CB8AC3E}">
        <p14:creationId xmlns:p14="http://schemas.microsoft.com/office/powerpoint/2010/main" val="1134912051"/>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25-0">
            <a:extLst xmlns:a="http://schemas.openxmlformats.org/drawingml/2006/main">
              <a:ext uri="{FF2B5EF4-FFF2-40B4-BE49-F238E27FC236}">
                <a16:creationId xmlns:a16="http://schemas.microsoft.com/office/drawing/2014/main" id="{58249B84-644C-408E-9DE5-0E4417A291BA}"/>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Ekonomika a výber riešenia</a:t>
            </a:r>
          </a:p>
        </p:txBody>
      </p:sp>
      <p:sp>
        <p:nvSpPr>
          <p:cNvPr id="2" name="text-25-1">
            <a:extLst xmlns:a="http://schemas.openxmlformats.org/drawingml/2006/main">
              <a:ext uri="{FF2B5EF4-FFF2-40B4-BE49-F238E27FC236}">
                <a16:creationId xmlns:a16="http://schemas.microsoft.com/office/drawing/2014/main" id="{2C0871E2-FDB4-4C69-B80B-DAA7E8B44343}"/>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Návratnosť bez marketingových trikov</a:t>
            </a:r>
          </a:p>
        </p:txBody>
      </p:sp>
      <p:sp>
        <p:nvSpPr>
          <p:cNvPr id="3" name="text-25-2">
            <a:extLst xmlns:a="http://schemas.openxmlformats.org/drawingml/2006/main">
              <a:ext uri="{FF2B5EF4-FFF2-40B4-BE49-F238E27FC236}">
                <a16:creationId xmlns:a16="http://schemas.microsoft.com/office/drawing/2014/main" id="{5BE23D26-6695-40C0-B81D-C611D453692F}"/>
              </a:ext>
            </a:extLst>
          </p:cNvPr>
          <p:cNvSpPr>
            <a:spLocks xmlns:a="http://schemas.openxmlformats.org/drawingml/2006/main" noGrp="1"/>
          </p:cNvSpPr>
          <p:nvPr/>
        </p:nvSpPr>
        <p:spPr>
          <a:xfrm xmlns:a="http://schemas.openxmlformats.org/drawingml/2006/main">
            <a:off x="685800" y="2209800"/>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Použite prírastkový prínos a náklad</a:t>
            </a:r>
          </a:p>
        </p:txBody>
      </p:sp>
      <p:sp>
        <p:nvSpPr>
          <p:cNvPr id="4" name="text-25-3">
            <a:extLst xmlns:a="http://schemas.openxmlformats.org/drawingml/2006/main">
              <a:ext uri="{FF2B5EF4-FFF2-40B4-BE49-F238E27FC236}">
                <a16:creationId xmlns:a16="http://schemas.microsoft.com/office/drawing/2014/main" id="{FF7C6B7C-B7E3-4E89-8D2C-DFFFAFEC2A60}"/>
              </a:ext>
            </a:extLst>
          </p:cNvPr>
          <p:cNvSpPr>
            <a:spLocks xmlns:a="http://schemas.openxmlformats.org/drawingml/2006/main" noGrp="1"/>
          </p:cNvSpPr>
          <p:nvPr/>
        </p:nvSpPr>
        <p:spPr>
          <a:xfrm xmlns:a="http://schemas.openxmlformats.org/drawingml/2006/main">
            <a:off x="685800" y="3019425"/>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Nemiešajte mesačné a ročné čísla</a:t>
            </a:r>
          </a:p>
        </p:txBody>
      </p:sp>
      <p:sp>
        <p:nvSpPr>
          <p:cNvPr id="5" name="text-25-4">
            <a:extLst xmlns:a="http://schemas.openxmlformats.org/drawingml/2006/main">
              <a:ext uri="{FF2B5EF4-FFF2-40B4-BE49-F238E27FC236}">
                <a16:creationId xmlns:a16="http://schemas.microsoft.com/office/drawing/2014/main" id="{02EE0475-572F-4D7A-851A-06D7331E53F1}"/>
              </a:ext>
            </a:extLst>
          </p:cNvPr>
          <p:cNvSpPr>
            <a:spLocks xmlns:a="http://schemas.openxmlformats.org/drawingml/2006/main" noGrp="1"/>
          </p:cNvSpPr>
          <p:nvPr/>
        </p:nvSpPr>
        <p:spPr>
          <a:xfrm xmlns:a="http://schemas.openxmlformats.org/drawingml/2006/main">
            <a:off x="685800" y="3829050"/>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Záporný výsledok je dovolený</a:t>
            </a:r>
          </a:p>
        </p:txBody>
      </p:sp>
      <p:graphicFrame>
        <p:nvGraphicFramePr>
          <p:cNvPr id="16" name=""/>
          <p:cNvGraphicFramePr/>
          <p:nvPr/>
        </p:nvGraphicFramePr>
        <p:xfrm>
          <a:off xmlns:a="http://schemas.openxmlformats.org/drawingml/2006/main" x="6286500" y="2057400"/>
          <a:ext xmlns:a="http://schemas.openxmlformats.org/drawingml/2006/main" cx="5219700" cy="2781300"/>
        </p:xfrm>
        <a:graphic xmlns:a="http://schemas.openxmlformats.org/drawingml/2006/main">
          <a:graphicData uri="http://schemas.openxmlformats.org/drawingml/2006/table">
            <a:tbl>
              <a:tblPr/>
              <a:tblGrid>
                <a:gridCol w="2609850"/>
                <a:gridCol w="2609850"/>
              </a:tblGrid>
              <a:tr h="695325">
                <a:tc>
                  <a:txBody>
                    <a:bodyPr/>
                    <a:lstStyle/>
                    <a:p>
                      <a:r>
                        <a:rPr sz="1800" b="1">
                          <a:solidFill>
                            <a:srgbClr val="10263B"/>
                          </a:solidFill>
                          <a:latin typeface="Arial"/>
                          <a:ea typeface="Arial"/>
                          <a:cs typeface="Arial"/>
                        </a:rPr>
                        <a:t>Položka</a:t>
                      </a:r>
                    </a:p>
                  </a:txBody>
                  <a:tcPr marL="91440" marR="91440" marT="45720" marB="45720">
                    <a:solidFill>
                      <a:srgbClr val="EAF4F0"/>
                    </a:solidFill>
                  </a:tcPr>
                </a:tc>
                <a:tc>
                  <a:txBody>
                    <a:bodyPr/>
                    <a:lstStyle/>
                    <a:p>
                      <a:r>
                        <a:rPr sz="1800" b="1">
                          <a:solidFill>
                            <a:srgbClr val="10263B"/>
                          </a:solidFill>
                          <a:latin typeface="Arial"/>
                          <a:ea typeface="Arial"/>
                          <a:cs typeface="Arial"/>
                        </a:rPr>
                        <a:t>Fiktívna hodnota</a:t>
                      </a:r>
                    </a:p>
                  </a:txBody>
                  <a:tcPr marL="91440" marR="91440" marT="45720" marB="45720">
                    <a:solidFill>
                      <a:srgbClr val="EAF4F0"/>
                    </a:solidFill>
                  </a:tcPr>
                </a:tc>
              </a:tr>
              <a:tr h="695325">
                <a:tc>
                  <a:txBody>
                    <a:bodyPr/>
                    <a:lstStyle/>
                    <a:p>
                      <a:r>
                        <a:rPr sz="1800" b="0">
                          <a:solidFill>
                            <a:srgbClr val="10263B"/>
                          </a:solidFill>
                          <a:latin typeface="Arial"/>
                          <a:ea typeface="Arial"/>
                          <a:cs typeface="Arial"/>
                        </a:rPr>
                        <a:t>Náklad</a:t>
                      </a:r>
                    </a:p>
                  </a:txBody>
                  <a:tcPr marL="91440" marR="91440" marT="45720" marB="45720">
                    <a:solidFill>
                      <a:srgbClr val="FFFFFF"/>
                    </a:solidFill>
                  </a:tcPr>
                </a:tc>
                <a:tc>
                  <a:txBody>
                    <a:bodyPr/>
                    <a:lstStyle/>
                    <a:p>
                      <a:r>
                        <a:rPr sz="1800" b="0">
                          <a:solidFill>
                            <a:srgbClr val="10263B"/>
                          </a:solidFill>
                          <a:latin typeface="Arial"/>
                          <a:ea typeface="Arial"/>
                          <a:cs typeface="Arial"/>
                        </a:rPr>
                        <a:t>500 €</a:t>
                      </a:r>
                    </a:p>
                  </a:txBody>
                  <a:tcPr marL="91440" marR="91440" marT="45720" marB="45720">
                    <a:solidFill>
                      <a:srgbClr val="FFFFFF"/>
                    </a:solidFill>
                  </a:tcPr>
                </a:tc>
              </a:tr>
              <a:tr h="695325">
                <a:tc>
                  <a:txBody>
                    <a:bodyPr/>
                    <a:lstStyle/>
                    <a:p>
                      <a:r>
                        <a:rPr sz="1800" b="0">
                          <a:solidFill>
                            <a:srgbClr val="10263B"/>
                          </a:solidFill>
                          <a:latin typeface="Arial"/>
                          <a:ea typeface="Arial"/>
                          <a:cs typeface="Arial"/>
                        </a:rPr>
                        <a:t>Peňažný prínos</a:t>
                      </a:r>
                    </a:p>
                  </a:txBody>
                  <a:tcPr marL="91440" marR="91440" marT="45720" marB="45720">
                    <a:solidFill>
                      <a:srgbClr val="FFFFFF"/>
                    </a:solidFill>
                  </a:tcPr>
                </a:tc>
                <a:tc>
                  <a:txBody>
                    <a:bodyPr/>
                    <a:lstStyle/>
                    <a:p>
                      <a:r>
                        <a:rPr sz="1800" b="0">
                          <a:solidFill>
                            <a:srgbClr val="10263B"/>
                          </a:solidFill>
                          <a:latin typeface="Arial"/>
                          <a:ea typeface="Arial"/>
                          <a:cs typeface="Arial"/>
                        </a:rPr>
                        <a:t>400 €</a:t>
                      </a:r>
                    </a:p>
                  </a:txBody>
                  <a:tcPr marL="91440" marR="91440" marT="45720" marB="45720">
                    <a:solidFill>
                      <a:srgbClr val="FFFFFF"/>
                    </a:solidFill>
                  </a:tcPr>
                </a:tc>
              </a:tr>
              <a:tr h="695325">
                <a:tc>
                  <a:txBody>
                    <a:bodyPr/>
                    <a:lstStyle/>
                    <a:p>
                      <a:r>
                        <a:rPr sz="1800" b="0">
                          <a:solidFill>
                            <a:srgbClr val="10263B"/>
                          </a:solidFill>
                          <a:latin typeface="Arial"/>
                          <a:ea typeface="Arial"/>
                          <a:cs typeface="Arial"/>
                        </a:rPr>
                        <a:t>Čistý pomer</a:t>
                      </a:r>
                    </a:p>
                  </a:txBody>
                  <a:tcPr marL="91440" marR="91440" marT="45720" marB="45720">
                    <a:solidFill>
                      <a:srgbClr val="FFFFFF"/>
                    </a:solidFill>
                  </a:tcPr>
                </a:tc>
                <a:tc>
                  <a:txBody>
                    <a:bodyPr/>
                    <a:lstStyle/>
                    <a:p>
                      <a:r>
                        <a:rPr sz="1800" b="0">
                          <a:solidFill>
                            <a:srgbClr val="10263B"/>
                          </a:solidFill>
                          <a:latin typeface="Arial"/>
                          <a:ea typeface="Arial"/>
                          <a:cs typeface="Arial"/>
                        </a:rPr>
                        <a:t>−20 %</a:t>
                      </a:r>
                    </a:p>
                  </a:txBody>
                  <a:tcPr marL="91440" marR="91440" marT="45720" marB="45720">
                    <a:solidFill>
                      <a:srgbClr val="FFFFFF"/>
                    </a:solidFill>
                  </a:tcPr>
                </a:tc>
              </a:tr>
            </a:tbl>
          </a:graphicData>
        </a:graphic>
      </p:graphicFrame>
      <p:sp>
        <p:nvSpPr>
          <p:cNvPr id="7" name="text-25-5">
            <a:extLst xmlns:a="http://schemas.openxmlformats.org/drawingml/2006/main">
              <a:ext uri="{FF2B5EF4-FFF2-40B4-BE49-F238E27FC236}">
                <a16:creationId xmlns:a16="http://schemas.microsoft.com/office/drawing/2014/main" id="{C6ED911F-E5F0-4E35-9481-EAB89363EE10}"/>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8" name="text-25-6">
            <a:extLst xmlns:a="http://schemas.openxmlformats.org/drawingml/2006/main">
              <a:ext uri="{FF2B5EF4-FFF2-40B4-BE49-F238E27FC236}">
                <a16:creationId xmlns:a16="http://schemas.microsoft.com/office/drawing/2014/main" id="{7F3924AD-D07A-45F2-B39D-D35D5D4F9BD1}"/>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pilot stojí 500 € a má doložený peňažný prínos 400 €. Jednoduchý čistý pomer je −20 %. Uveďte ho bez pridania nedoloženej tržby.</a:t>
            </a:r>
          </a:p>
        </p:txBody>
      </p:sp>
      <p:sp>
        <p:nvSpPr>
          <p:cNvPr id="9" name="text-25-7">
            <a:extLst xmlns:a="http://schemas.openxmlformats.org/drawingml/2006/main">
              <a:ext uri="{FF2B5EF4-FFF2-40B4-BE49-F238E27FC236}">
                <a16:creationId xmlns:a16="http://schemas.microsoft.com/office/drawing/2014/main" id="{49A5F188-8922-49CB-836F-8EF8692F7F5B}"/>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0" name="text-25-8">
            <a:extLst xmlns:a="http://schemas.openxmlformats.org/drawingml/2006/main">
              <a:ext uri="{FF2B5EF4-FFF2-40B4-BE49-F238E27FC236}">
                <a16:creationId xmlns:a16="http://schemas.microsoft.com/office/drawing/2014/main" id="{708DF9A9-87EB-468F-89EF-CF46F15C4D63}"/>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25 / 50</a:t>
            </a:r>
          </a:p>
        </p:txBody>
      </p:sp>
    </p:spTree>
    <p:extLst>
      <p:ext uri="{BB962C8B-B14F-4D97-AF65-F5344CB8AC3E}">
        <p14:creationId xmlns:p14="http://schemas.microsoft.com/office/powerpoint/2010/main" val="530547408"/>
      </p:ext>
    </p:extLst>
  </p:cSld>
</p:sld>
</file>

<file path=ppt/slides/slide2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26-0">
            <a:extLst xmlns:a="http://schemas.openxmlformats.org/drawingml/2006/main">
              <a:ext uri="{FF2B5EF4-FFF2-40B4-BE49-F238E27FC236}">
                <a16:creationId xmlns:a16="http://schemas.microsoft.com/office/drawing/2014/main" id="{5B9DF241-2F72-4760-96E6-0155AE74D624}"/>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Ekonomika a výber riešenia</a:t>
            </a:r>
          </a:p>
        </p:txBody>
      </p:sp>
      <p:sp>
        <p:nvSpPr>
          <p:cNvPr id="2" name="text-26-1">
            <a:extLst xmlns:a="http://schemas.openxmlformats.org/drawingml/2006/main">
              <a:ext uri="{FF2B5EF4-FFF2-40B4-BE49-F238E27FC236}">
                <a16:creationId xmlns:a16="http://schemas.microsoft.com/office/drawing/2014/main" id="{46D3B9E2-CF18-4127-98D9-DF58B1A27576}"/>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Kúpiť, vytvoriť alebo najprv upratať</a:t>
            </a:r>
          </a:p>
        </p:txBody>
      </p:sp>
      <p:sp>
        <p:nvSpPr>
          <p:cNvPr id="3" name="text-26-2">
            <a:extLst xmlns:a="http://schemas.openxmlformats.org/drawingml/2006/main">
              <a:ext uri="{FF2B5EF4-FFF2-40B4-BE49-F238E27FC236}">
                <a16:creationId xmlns:a16="http://schemas.microsoft.com/office/drawing/2014/main" id="{C2544D3F-ABB5-4729-992D-F60DB7DA2181}"/>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Štandardnú potrebu môže pokryť hotový nástroj</a:t>
            </a:r>
          </a:p>
        </p:txBody>
      </p:sp>
      <p:sp>
        <p:nvSpPr>
          <p:cNvPr id="4" name="text-26-3">
            <a:extLst xmlns:a="http://schemas.openxmlformats.org/drawingml/2006/main">
              <a:ext uri="{FF2B5EF4-FFF2-40B4-BE49-F238E27FC236}">
                <a16:creationId xmlns:a16="http://schemas.microsoft.com/office/drawing/2014/main" id="{D77B66D7-1C82-46F4-96DA-70CCE49A4768}"/>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Vlastný vývoj potrebuje prevádzku</a:t>
            </a:r>
          </a:p>
        </p:txBody>
      </p:sp>
      <p:sp>
        <p:nvSpPr>
          <p:cNvPr id="5" name="text-26-4">
            <a:extLst xmlns:a="http://schemas.openxmlformats.org/drawingml/2006/main">
              <a:ext uri="{FF2B5EF4-FFF2-40B4-BE49-F238E27FC236}">
                <a16:creationId xmlns:a16="http://schemas.microsoft.com/office/drawing/2014/main" id="{E71477A6-EBA7-4C6A-8BE3-23E263CE69D3}"/>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Slabý proces opravte pred integráciou</a:t>
            </a:r>
          </a:p>
        </p:txBody>
      </p:sp>
      <p:sp>
        <p:nvSpPr>
          <p:cNvPr id="6" name="text-26-5">
            <a:extLst xmlns:a="http://schemas.openxmlformats.org/drawingml/2006/main">
              <a:ext uri="{FF2B5EF4-FFF2-40B4-BE49-F238E27FC236}">
                <a16:creationId xmlns:a16="http://schemas.microsoft.com/office/drawing/2014/main" id="{536536B2-7EAD-4D03-A150-16CACD3C421F}"/>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26-6">
            <a:extLst xmlns:a="http://schemas.openxmlformats.org/drawingml/2006/main">
              <a:ext uri="{FF2B5EF4-FFF2-40B4-BE49-F238E27FC236}">
                <a16:creationId xmlns:a16="http://schemas.microsoft.com/office/drawing/2014/main" id="{8030E964-5932-4F2A-8D9C-84CF5620E77F}"/>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firma potrebuje interné FAQ. Porovnajte schválený znalostný nástroj s vlastným agentom a s úpravou intranetu; každému priraďte prevádzkového vlastníka a celkový náklad.</a:t>
            </a:r>
          </a:p>
        </p:txBody>
      </p:sp>
      <p:sp>
        <p:nvSpPr>
          <p:cNvPr id="8" name="text-26-7">
            <a:extLst xmlns:a="http://schemas.openxmlformats.org/drawingml/2006/main">
              <a:ext uri="{FF2B5EF4-FFF2-40B4-BE49-F238E27FC236}">
                <a16:creationId xmlns:a16="http://schemas.microsoft.com/office/drawing/2014/main" id="{5223B9B5-F3CD-435E-B558-D5F9F051C100}"/>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26-8">
            <a:extLst xmlns:a="http://schemas.openxmlformats.org/drawingml/2006/main">
              <a:ext uri="{FF2B5EF4-FFF2-40B4-BE49-F238E27FC236}">
                <a16:creationId xmlns:a16="http://schemas.microsoft.com/office/drawing/2014/main" id="{3FB22B8A-9D51-4B7A-9EC4-F0908CAF1630}"/>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26 / 50</a:t>
            </a:r>
          </a:p>
        </p:txBody>
      </p:sp>
    </p:spTree>
    <p:extLst>
      <p:ext uri="{BB962C8B-B14F-4D97-AF65-F5344CB8AC3E}">
        <p14:creationId xmlns:p14="http://schemas.microsoft.com/office/powerpoint/2010/main" val="1919021147"/>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0" name="text-27-0">
            <a:extLst xmlns:a="http://schemas.openxmlformats.org/drawingml/2006/main">
              <a:ext uri="{FF2B5EF4-FFF2-40B4-BE49-F238E27FC236}">
                <a16:creationId xmlns:a16="http://schemas.microsoft.com/office/drawing/2014/main" id="{0D41A62F-3246-45BD-8A10-BAB62F252FEA}"/>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Ekonomika a výber riešenia</a:t>
            </a:r>
          </a:p>
        </p:txBody>
      </p:sp>
      <p:sp>
        <p:nvSpPr>
          <p:cNvPr id="2" name="text-27-1">
            <a:extLst xmlns:a="http://schemas.openxmlformats.org/drawingml/2006/main">
              <a:ext uri="{FF2B5EF4-FFF2-40B4-BE49-F238E27FC236}">
                <a16:creationId xmlns:a16="http://schemas.microsoft.com/office/drawing/2014/main" id="{53380E64-37BE-41A7-807C-C8D59D862B9B}"/>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Demonštrácia dodávateľa nie je eval</a:t>
            </a:r>
          </a:p>
        </p:txBody>
      </p:sp>
      <p:sp>
        <p:nvSpPr>
          <p:cNvPr id="3" name="text-27-2">
            <a:extLst xmlns:a="http://schemas.openxmlformats.org/drawingml/2006/main">
              <a:ext uri="{FF2B5EF4-FFF2-40B4-BE49-F238E27FC236}">
                <a16:creationId xmlns:a16="http://schemas.microsoft.com/office/drawing/2014/main" id="{609C1806-6553-472F-B7FE-31276004B3C2}"/>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Dajte rovnaké vlastné prípady</a:t>
            </a:r>
          </a:p>
        </p:txBody>
      </p:sp>
      <p:sp>
        <p:nvSpPr>
          <p:cNvPr id="4" name="text-27-3">
            <a:extLst xmlns:a="http://schemas.openxmlformats.org/drawingml/2006/main">
              <a:ext uri="{FF2B5EF4-FFF2-40B4-BE49-F238E27FC236}">
                <a16:creationId xmlns:a16="http://schemas.microsoft.com/office/drawing/2014/main" id="{C002F723-0E50-45F8-81E8-714A0AC59CB1}"/>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Zahrňte neúplný a škodlivý vstup</a:t>
            </a:r>
          </a:p>
        </p:txBody>
      </p:sp>
      <p:sp>
        <p:nvSpPr>
          <p:cNvPr id="5" name="text-27-4">
            <a:extLst xmlns:a="http://schemas.openxmlformats.org/drawingml/2006/main">
              <a:ext uri="{FF2B5EF4-FFF2-40B4-BE49-F238E27FC236}">
                <a16:creationId xmlns:a16="http://schemas.microsoft.com/office/drawing/2014/main" id="{1F8663A6-08D4-486F-A34A-80FA64DC552C}"/>
              </a:ext>
            </a:extLst>
          </p:cNvPr>
          <p:cNvSpPr>
            <a:spLocks xmlns:a="http://schemas.openxmlformats.org/drawingml/2006/main" noGrp="1"/>
          </p:cNvSpPr>
          <p:nvPr/>
        </p:nvSpPr>
        <p:spPr>
          <a:xfrm xmlns:a="http://schemas.openxmlformats.org/drawingml/2006/main">
            <a:off x="78867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Kontrolujte celkový pracovný výsledok</a:t>
            </a:r>
          </a:p>
        </p:txBody>
      </p:sp>
      <p:sp>
        <p:nvSpPr>
          <p:cNvPr id="6" name="diagram-node-27-0">
            <a:extLst xmlns:a="http://schemas.openxmlformats.org/drawingml/2006/main">
              <a:ext uri="{FF2B5EF4-FFF2-40B4-BE49-F238E27FC236}">
                <a16:creationId xmlns:a16="http://schemas.microsoft.com/office/drawing/2014/main" id="{B56B7A6B-E6BE-4EA1-AEBA-CF19CA1CFF0B}"/>
              </a:ext>
            </a:extLst>
          </p:cNvPr>
          <p:cNvSpPr>
            <a:spLocks xmlns:a="http://schemas.openxmlformats.org/drawingml/2006/main" noGrp="1"/>
          </p:cNvSpPr>
          <p:nvPr/>
        </p:nvSpPr>
        <p:spPr>
          <a:xfrm xmlns:a="http://schemas.openxmlformats.org/drawingml/2006/main">
            <a:off x="6858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Spoločná sada</a:t>
            </a:r>
          </a:p>
        </p:txBody>
      </p:sp>
      <p:sp>
        <p:nvSpPr>
          <p:cNvPr id="7" name="diagram-node-27-1">
            <a:extLst xmlns:a="http://schemas.openxmlformats.org/drawingml/2006/main">
              <a:ext uri="{FF2B5EF4-FFF2-40B4-BE49-F238E27FC236}">
                <a16:creationId xmlns:a16="http://schemas.microsoft.com/office/drawing/2014/main" id="{3ED50F97-FF03-48DB-8DA5-59D43CEDFAC2}"/>
              </a:ext>
            </a:extLst>
          </p:cNvPr>
          <p:cNvSpPr>
            <a:spLocks xmlns:a="http://schemas.openxmlformats.org/drawingml/2006/main" noGrp="1"/>
          </p:cNvSpPr>
          <p:nvPr/>
        </p:nvSpPr>
        <p:spPr>
          <a:xfrm xmlns:a="http://schemas.openxmlformats.org/drawingml/2006/main">
            <a:off x="3390900" y="33813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Dodávateľ A</a:t>
            </a:r>
          </a:p>
        </p:txBody>
      </p:sp>
      <p:sp>
        <p:nvSpPr>
          <p:cNvPr id="8" name="diagram-node-27-2">
            <a:extLst xmlns:a="http://schemas.openxmlformats.org/drawingml/2006/main">
              <a:ext uri="{FF2B5EF4-FFF2-40B4-BE49-F238E27FC236}">
                <a16:creationId xmlns:a16="http://schemas.microsoft.com/office/drawing/2014/main" id="{D6AED818-05A8-4A5A-9632-AB2929C04632}"/>
              </a:ext>
            </a:extLst>
          </p:cNvPr>
          <p:cNvSpPr>
            <a:spLocks xmlns:a="http://schemas.openxmlformats.org/drawingml/2006/main" noGrp="1"/>
          </p:cNvSpPr>
          <p:nvPr/>
        </p:nvSpPr>
        <p:spPr>
          <a:xfrm xmlns:a="http://schemas.openxmlformats.org/drawingml/2006/main">
            <a:off x="3390900" y="42195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Dodávateľ B</a:t>
            </a:r>
          </a:p>
        </p:txBody>
      </p:sp>
      <p:sp>
        <p:nvSpPr>
          <p:cNvPr id="9" name="diagram-node-27-3">
            <a:extLst xmlns:a="http://schemas.openxmlformats.org/drawingml/2006/main">
              <a:ext uri="{FF2B5EF4-FFF2-40B4-BE49-F238E27FC236}">
                <a16:creationId xmlns:a16="http://schemas.microsoft.com/office/drawing/2014/main" id="{AA870DEC-8140-4866-AD78-3F0EC337AECD}"/>
              </a:ext>
            </a:extLst>
          </p:cNvPr>
          <p:cNvSpPr>
            <a:spLocks xmlns:a="http://schemas.openxmlformats.org/drawingml/2006/main" noGrp="1"/>
          </p:cNvSpPr>
          <p:nvPr/>
        </p:nvSpPr>
        <p:spPr>
          <a:xfrm xmlns:a="http://schemas.openxmlformats.org/drawingml/2006/main">
            <a:off x="60960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Rovnaká rubrika</a:t>
            </a:r>
          </a:p>
        </p:txBody>
      </p:sp>
      <p:sp>
        <p:nvSpPr>
          <p:cNvPr id="10" name="diagram-node-27-4">
            <a:extLst xmlns:a="http://schemas.openxmlformats.org/drawingml/2006/main">
              <a:ext uri="{FF2B5EF4-FFF2-40B4-BE49-F238E27FC236}">
                <a16:creationId xmlns:a16="http://schemas.microsoft.com/office/drawing/2014/main" id="{6A62CCE8-9947-4954-9A91-5644C7510FCB}"/>
              </a:ext>
            </a:extLst>
          </p:cNvPr>
          <p:cNvSpPr>
            <a:spLocks xmlns:a="http://schemas.openxmlformats.org/drawingml/2006/main" noGrp="1"/>
          </p:cNvSpPr>
          <p:nvPr/>
        </p:nvSpPr>
        <p:spPr>
          <a:xfrm xmlns:a="http://schemas.openxmlformats.org/drawingml/2006/main">
            <a:off x="8801100" y="3800475"/>
            <a:ext cx="240030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Rozhodnutie</a:t>
            </a:r>
          </a:p>
        </p:txBody>
      </p:sp>
      <p:cxnSp>
        <p:nvCxnSpPr>
          <p:cNvPr id="30" name=""/>
          <p:cNvCxnSpPr>
            <a:stCxn xmlns:a="http://schemas.openxmlformats.org/drawingml/2006/main" id="6" idx="3"/>
            <a:endCxn xmlns:a="http://schemas.openxmlformats.org/drawingml/2006/main" id="7" idx="1"/>
          </p:cNvCxnSpPr>
          <p:nvPr/>
        </p:nvCxnSpPr>
        <p:spPr>
          <a:xfrm xmlns:a="http://schemas.openxmlformats.org/drawingml/2006/main" flipV="1">
            <a:off x="3086100" y="3752850"/>
            <a:ext cx="304800" cy="419100"/>
          </a:xfrm>
          <a:prstGeom xmlns:a="http://schemas.openxmlformats.org/drawingml/2006/main" prst="bentConnector3">
            <a:avLst>
              <a:gd name="adj1" fmla="val 50000"/>
            </a:avLst>
          </a:prstGeom>
          <a:ln xmlns:a="http://schemas.openxmlformats.org/drawingml/2006/main" w="19050">
            <a:solidFill>
              <a:srgbClr val="116130"/>
            </a:solidFill>
            <a:tailEnd type="arrow" w="med" len="med"/>
          </a:ln>
        </p:spPr>
      </p:cxnSp>
      <p:cxnSp>
        <p:nvCxnSpPr>
          <p:cNvPr id="31" name=""/>
          <p:cNvCxnSpPr>
            <a:stCxn xmlns:a="http://schemas.openxmlformats.org/drawingml/2006/main" id="6" idx="3"/>
            <a:endCxn xmlns:a="http://schemas.openxmlformats.org/drawingml/2006/main" id="8" idx="1"/>
          </p:cNvCxnSpPr>
          <p:nvPr/>
        </p:nvCxnSpPr>
        <p:spPr>
          <a:xfrm xmlns:a="http://schemas.openxmlformats.org/drawingml/2006/main">
            <a:off x="3086100" y="4171950"/>
            <a:ext cx="304800" cy="419100"/>
          </a:xfrm>
          <a:prstGeom xmlns:a="http://schemas.openxmlformats.org/drawingml/2006/main" prst="bentConnector3">
            <a:avLst>
              <a:gd name="adj1" fmla="val 50000"/>
            </a:avLst>
          </a:prstGeom>
          <a:ln xmlns:a="http://schemas.openxmlformats.org/drawingml/2006/main" w="19050">
            <a:solidFill>
              <a:srgbClr val="116130"/>
            </a:solidFill>
            <a:tailEnd type="arrow" w="med" len="med"/>
          </a:ln>
        </p:spPr>
      </p:cxnSp>
      <p:cxnSp>
        <p:nvCxnSpPr>
          <p:cNvPr id="32" name=""/>
          <p:cNvCxnSpPr>
            <a:stCxn xmlns:a="http://schemas.openxmlformats.org/drawingml/2006/main" id="7" idx="3"/>
            <a:endCxn xmlns:a="http://schemas.openxmlformats.org/drawingml/2006/main" id="9" idx="1"/>
          </p:cNvCxnSpPr>
          <p:nvPr/>
        </p:nvCxnSpPr>
        <p:spPr>
          <a:xfrm xmlns:a="http://schemas.openxmlformats.org/drawingml/2006/main">
            <a:off x="5791200" y="3752850"/>
            <a:ext cx="304800" cy="419100"/>
          </a:xfrm>
          <a:prstGeom xmlns:a="http://schemas.openxmlformats.org/drawingml/2006/main" prst="bentConnector3">
            <a:avLst>
              <a:gd name="adj1" fmla="val 50000"/>
            </a:avLst>
          </a:prstGeom>
          <a:ln xmlns:a="http://schemas.openxmlformats.org/drawingml/2006/main" w="19050">
            <a:solidFill>
              <a:srgbClr val="116130"/>
            </a:solidFill>
            <a:tailEnd type="arrow" w="med" len="med"/>
          </a:ln>
        </p:spPr>
      </p:cxnSp>
      <p:cxnSp>
        <p:nvCxnSpPr>
          <p:cNvPr id="33" name=""/>
          <p:cNvCxnSpPr>
            <a:stCxn xmlns:a="http://schemas.openxmlformats.org/drawingml/2006/main" id="8" idx="3"/>
            <a:endCxn xmlns:a="http://schemas.openxmlformats.org/drawingml/2006/main" id="9" idx="1"/>
          </p:cNvCxnSpPr>
          <p:nvPr/>
        </p:nvCxnSpPr>
        <p:spPr>
          <a:xfrm xmlns:a="http://schemas.openxmlformats.org/drawingml/2006/main" flipV="1">
            <a:off x="5791200" y="4171950"/>
            <a:ext cx="304800" cy="419100"/>
          </a:xfrm>
          <a:prstGeom xmlns:a="http://schemas.openxmlformats.org/drawingml/2006/main" prst="bentConnector3">
            <a:avLst>
              <a:gd name="adj1" fmla="val 50000"/>
            </a:avLst>
          </a:prstGeom>
          <a:ln xmlns:a="http://schemas.openxmlformats.org/drawingml/2006/main" w="19050">
            <a:solidFill>
              <a:srgbClr val="116130"/>
            </a:solidFill>
            <a:tailEnd type="arrow" w="med" len="med"/>
          </a:ln>
        </p:spPr>
      </p:cxnSp>
      <p:cxnSp>
        <p:nvCxnSpPr>
          <p:cNvPr id="34" name=""/>
          <p:cNvCxnSpPr>
            <a:stCxn xmlns:a="http://schemas.openxmlformats.org/drawingml/2006/main" id="9" idx="3"/>
            <a:endCxn xmlns:a="http://schemas.openxmlformats.org/drawingml/2006/main" id="10" idx="1"/>
          </p:cNvCxnSpPr>
          <p:nvPr/>
        </p:nvCxnSpPr>
        <p:spPr>
          <a:xfrm xmlns:a="http://schemas.openxmlformats.org/drawingml/2006/main">
            <a:off x="84963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sp>
        <p:nvSpPr>
          <p:cNvPr id="16" name="text-27-15">
            <a:extLst xmlns:a="http://schemas.openxmlformats.org/drawingml/2006/main">
              <a:ext uri="{FF2B5EF4-FFF2-40B4-BE49-F238E27FC236}">
                <a16:creationId xmlns:a16="http://schemas.microsoft.com/office/drawing/2014/main" id="{3207F017-102A-4A66-8CEA-B99392B7E4BD}"/>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7" name="text-27-16">
            <a:extLst xmlns:a="http://schemas.openxmlformats.org/drawingml/2006/main">
              <a:ext uri="{FF2B5EF4-FFF2-40B4-BE49-F238E27FC236}">
                <a16:creationId xmlns:a16="http://schemas.microsoft.com/office/drawing/2014/main" id="{C08A2031-0E47-480A-AA01-A6DC4A5FD1F6}"/>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Fiktívni dvaja dodávatelia dostanú rovnakých desať otázok nad schváleným FAQ. Jeden odpovedá rýchlejšie, ale vymýšľa termíny; nevyberajte ho len podľa odozvy.</a:t>
            </a:r>
          </a:p>
        </p:txBody>
      </p:sp>
      <p:sp>
        <p:nvSpPr>
          <p:cNvPr id="18" name="text-27-17">
            <a:extLst xmlns:a="http://schemas.openxmlformats.org/drawingml/2006/main">
              <a:ext uri="{FF2B5EF4-FFF2-40B4-BE49-F238E27FC236}">
                <a16:creationId xmlns:a16="http://schemas.microsoft.com/office/drawing/2014/main" id="{BE2ED386-1CC0-4445-8092-22D15D0398A6}"/>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9" name="text-27-18">
            <a:extLst xmlns:a="http://schemas.openxmlformats.org/drawingml/2006/main">
              <a:ext uri="{FF2B5EF4-FFF2-40B4-BE49-F238E27FC236}">
                <a16:creationId xmlns:a16="http://schemas.microsoft.com/office/drawing/2014/main" id="{6A8845E6-515C-4417-84EA-129EF5661FE6}"/>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27 / 50</a:t>
            </a:r>
          </a:p>
        </p:txBody>
      </p:sp>
    </p:spTree>
    <p:extLst>
      <p:ext uri="{BB962C8B-B14F-4D97-AF65-F5344CB8AC3E}">
        <p14:creationId xmlns:p14="http://schemas.microsoft.com/office/powerpoint/2010/main" val="749808770"/>
      </p:ext>
    </p:extLst>
  </p:cSld>
</p:sld>
</file>

<file path=ppt/slides/slide2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28-0">
            <a:extLst xmlns:a="http://schemas.openxmlformats.org/drawingml/2006/main">
              <a:ext uri="{FF2B5EF4-FFF2-40B4-BE49-F238E27FC236}">
                <a16:creationId xmlns:a16="http://schemas.microsoft.com/office/drawing/2014/main" id="{E93BE227-93E5-4CBF-B23B-B7E89844A76F}"/>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Ekonomika a výber riešenia</a:t>
            </a:r>
          </a:p>
        </p:txBody>
      </p:sp>
      <p:sp>
        <p:nvSpPr>
          <p:cNvPr id="2" name="text-28-1">
            <a:extLst xmlns:a="http://schemas.openxmlformats.org/drawingml/2006/main">
              <a:ext uri="{FF2B5EF4-FFF2-40B4-BE49-F238E27FC236}">
                <a16:creationId xmlns:a16="http://schemas.microsoft.com/office/drawing/2014/main" id="{38B71275-3675-4417-98E3-3BA444AD5823}"/>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Závislosť od dodávateľa</a:t>
            </a:r>
          </a:p>
        </p:txBody>
      </p:sp>
      <p:sp>
        <p:nvSpPr>
          <p:cNvPr id="3" name="text-28-2">
            <a:extLst xmlns:a="http://schemas.openxmlformats.org/drawingml/2006/main">
              <a:ext uri="{FF2B5EF4-FFF2-40B4-BE49-F238E27FC236}">
                <a16:creationId xmlns:a16="http://schemas.microsoft.com/office/drawing/2014/main" id="{013B9835-03B5-4626-B3DA-E0E40A41F2F4}"/>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Overte export dát a konfigurácie</a:t>
            </a:r>
          </a:p>
        </p:txBody>
      </p:sp>
      <p:sp>
        <p:nvSpPr>
          <p:cNvPr id="4" name="text-28-3">
            <a:extLst xmlns:a="http://schemas.openxmlformats.org/drawingml/2006/main">
              <a:ext uri="{FF2B5EF4-FFF2-40B4-BE49-F238E27FC236}">
                <a16:creationId xmlns:a16="http://schemas.microsoft.com/office/drawing/2014/main" id="{0D54033E-A11E-4623-AE69-A7854C3DF232}"/>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Dokumentujte integračné body</a:t>
            </a:r>
          </a:p>
        </p:txBody>
      </p:sp>
      <p:sp>
        <p:nvSpPr>
          <p:cNvPr id="5" name="text-28-4">
            <a:extLst xmlns:a="http://schemas.openxmlformats.org/drawingml/2006/main">
              <a:ext uri="{FF2B5EF4-FFF2-40B4-BE49-F238E27FC236}">
                <a16:creationId xmlns:a16="http://schemas.microsoft.com/office/drawing/2014/main" id="{D754DFCC-9D47-49DA-9F1F-F09C7A9D8BA0}"/>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Náhradný postup musí existovať</a:t>
            </a:r>
          </a:p>
        </p:txBody>
      </p:sp>
      <p:sp>
        <p:nvSpPr>
          <p:cNvPr id="6" name="text-28-5">
            <a:extLst xmlns:a="http://schemas.openxmlformats.org/drawingml/2006/main">
              <a:ext uri="{FF2B5EF4-FFF2-40B4-BE49-F238E27FC236}">
                <a16:creationId xmlns:a16="http://schemas.microsoft.com/office/drawing/2014/main" id="{B07C9C4E-5BF7-4AA5-BB81-E756421567E8}"/>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28-6">
            <a:extLst xmlns:a="http://schemas.openxmlformats.org/drawingml/2006/main">
              <a:ext uri="{FF2B5EF4-FFF2-40B4-BE49-F238E27FC236}">
                <a16:creationId xmlns:a16="http://schemas.microsoft.com/office/drawing/2014/main" id="{1295C702-BB61-4593-99AD-0668EFBF9EF2}"/>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CRM pilot musí vedieť exportovať kontakty, stavy a schválené šablóny. Urobte skúšobný export s fiktívnymi údajmi a potvrďte, že sa dá znovu čítať.</a:t>
            </a:r>
          </a:p>
        </p:txBody>
      </p:sp>
      <p:sp>
        <p:nvSpPr>
          <p:cNvPr id="8" name="text-28-7">
            <a:extLst xmlns:a="http://schemas.openxmlformats.org/drawingml/2006/main">
              <a:ext uri="{FF2B5EF4-FFF2-40B4-BE49-F238E27FC236}">
                <a16:creationId xmlns:a16="http://schemas.microsoft.com/office/drawing/2014/main" id="{8F337754-5488-4C2A-AAE0-E3B1AD6C1825}"/>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28-8">
            <a:extLst xmlns:a="http://schemas.openxmlformats.org/drawingml/2006/main">
              <a:ext uri="{FF2B5EF4-FFF2-40B4-BE49-F238E27FC236}">
                <a16:creationId xmlns:a16="http://schemas.microsoft.com/office/drawing/2014/main" id="{5553B265-7C6E-4ED1-A2C9-1D06C6D8086B}"/>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28 / 50</a:t>
            </a:r>
          </a:p>
        </p:txBody>
      </p:sp>
    </p:spTree>
    <p:extLst>
      <p:ext uri="{BB962C8B-B14F-4D97-AF65-F5344CB8AC3E}">
        <p14:creationId xmlns:p14="http://schemas.microsoft.com/office/powerpoint/2010/main" val="1140674361"/>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29-0">
            <a:extLst xmlns:a="http://schemas.openxmlformats.org/drawingml/2006/main">
              <a:ext uri="{FF2B5EF4-FFF2-40B4-BE49-F238E27FC236}">
                <a16:creationId xmlns:a16="http://schemas.microsoft.com/office/drawing/2014/main" id="{8E890305-990A-46D6-88F6-E14C940E8D86}"/>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Ekonomika a výber riešenia</a:t>
            </a:r>
          </a:p>
        </p:txBody>
      </p:sp>
      <p:sp>
        <p:nvSpPr>
          <p:cNvPr id="2" name="text-29-1">
            <a:extLst xmlns:a="http://schemas.openxmlformats.org/drawingml/2006/main">
              <a:ext uri="{FF2B5EF4-FFF2-40B4-BE49-F238E27FC236}">
                <a16:creationId xmlns:a16="http://schemas.microsoft.com/office/drawing/2014/main" id="{8790E40A-DD47-45BD-A9E7-BF8856F66FC4}"/>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Rozpočtový strop a eskalácia</a:t>
            </a:r>
          </a:p>
        </p:txBody>
      </p:sp>
      <p:sp>
        <p:nvSpPr>
          <p:cNvPr id="3" name="text-29-2">
            <a:extLst xmlns:a="http://schemas.openxmlformats.org/drawingml/2006/main">
              <a:ext uri="{FF2B5EF4-FFF2-40B4-BE49-F238E27FC236}">
                <a16:creationId xmlns:a16="http://schemas.microsoft.com/office/drawing/2014/main" id="{93AA08DD-F8AB-446D-9E90-BF5BAB741560}"/>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Nastavte limit aj upozornenie</a:t>
            </a:r>
          </a:p>
        </p:txBody>
      </p:sp>
      <p:sp>
        <p:nvSpPr>
          <p:cNvPr id="4" name="text-29-3">
            <a:extLst xmlns:a="http://schemas.openxmlformats.org/drawingml/2006/main">
              <a:ext uri="{FF2B5EF4-FFF2-40B4-BE49-F238E27FC236}">
                <a16:creationId xmlns:a16="http://schemas.microsoft.com/office/drawing/2014/main" id="{E037C49C-6BB9-4377-A3E2-820093BA6061}"/>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Sledujte jednotkový náklad</a:t>
            </a:r>
          </a:p>
        </p:txBody>
      </p:sp>
      <p:sp>
        <p:nvSpPr>
          <p:cNvPr id="5" name="text-29-4">
            <a:extLst xmlns:a="http://schemas.openxmlformats.org/drawingml/2006/main">
              <a:ext uri="{FF2B5EF4-FFF2-40B4-BE49-F238E27FC236}">
                <a16:creationId xmlns:a16="http://schemas.microsoft.com/office/drawing/2014/main" id="{5D5EFB17-4CB9-4E50-81F1-FED289D3AA46}"/>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 prekročení nepokračujte automaticky</a:t>
            </a:r>
          </a:p>
        </p:txBody>
      </p:sp>
      <p:sp>
        <p:nvSpPr>
          <p:cNvPr id="6" name="text-29-5">
            <a:extLst xmlns:a="http://schemas.openxmlformats.org/drawingml/2006/main">
              <a:ext uri="{FF2B5EF4-FFF2-40B4-BE49-F238E27FC236}">
                <a16:creationId xmlns:a16="http://schemas.microsoft.com/office/drawing/2014/main" id="{B1B19B36-9D42-4374-99BC-1719D91F525B}"/>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29-6">
            <a:extLst xmlns:a="http://schemas.openxmlformats.org/drawingml/2006/main">
              <a:ext uri="{FF2B5EF4-FFF2-40B4-BE49-F238E27FC236}">
                <a16:creationId xmlns:a16="http://schemas.microsoft.com/office/drawing/2014/main" id="{F1541C1B-4066-4B6D-9CBC-869C0A2162CF}"/>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pilot má strop 50 €. Pri 40 € dostane vlastník upozornenie; pri 50 € sa nové prípady presunú na ručný postup do schválenia ďalšieho rozpočtu.</a:t>
            </a:r>
          </a:p>
        </p:txBody>
      </p:sp>
      <p:sp>
        <p:nvSpPr>
          <p:cNvPr id="8" name="text-29-7">
            <a:extLst xmlns:a="http://schemas.openxmlformats.org/drawingml/2006/main">
              <a:ext uri="{FF2B5EF4-FFF2-40B4-BE49-F238E27FC236}">
                <a16:creationId xmlns:a16="http://schemas.microsoft.com/office/drawing/2014/main" id="{FD8511D1-20BC-4CD1-8477-09E4B0870B70}"/>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29-8">
            <a:extLst xmlns:a="http://schemas.openxmlformats.org/drawingml/2006/main">
              <a:ext uri="{FF2B5EF4-FFF2-40B4-BE49-F238E27FC236}">
                <a16:creationId xmlns:a16="http://schemas.microsoft.com/office/drawing/2014/main" id="{09732D8D-B8DB-49CE-8AD4-E6AEB6DCC65D}"/>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29 / 50</a:t>
            </a:r>
          </a:p>
        </p:txBody>
      </p:sp>
    </p:spTree>
    <p:extLst>
      <p:ext uri="{BB962C8B-B14F-4D97-AF65-F5344CB8AC3E}">
        <p14:creationId xmlns:p14="http://schemas.microsoft.com/office/powerpoint/2010/main" val="1815767558"/>
      </p:ext>
    </p:extLst>
  </p:cSld>
</p:sld>
</file>

<file path=ppt/slides/slide3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30-0">
            <a:extLst xmlns:a="http://schemas.openxmlformats.org/drawingml/2006/main">
              <a:ext uri="{FF2B5EF4-FFF2-40B4-BE49-F238E27FC236}">
                <a16:creationId xmlns:a16="http://schemas.microsoft.com/office/drawing/2014/main" id="{9B733B96-89C9-45AF-B04C-271FE950DA9C}"/>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Ekonomika a výber riešenia</a:t>
            </a:r>
          </a:p>
        </p:txBody>
      </p:sp>
      <p:sp>
        <p:nvSpPr>
          <p:cNvPr id="2" name="text-30-1">
            <a:extLst xmlns:a="http://schemas.openxmlformats.org/drawingml/2006/main">
              <a:ext uri="{FF2B5EF4-FFF2-40B4-BE49-F238E27FC236}">
                <a16:creationId xmlns:a16="http://schemas.microsoft.com/office/drawing/2014/main" id="{32363304-1D1C-4DAE-AF85-0925B7DA66EB}"/>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Investičný podklad pre človeka</a:t>
            </a:r>
          </a:p>
        </p:txBody>
      </p:sp>
      <p:sp>
        <p:nvSpPr>
          <p:cNvPr id="3" name="text-30-2">
            <a:extLst xmlns:a="http://schemas.openxmlformats.org/drawingml/2006/main">
              <a:ext uri="{FF2B5EF4-FFF2-40B4-BE49-F238E27FC236}">
                <a16:creationId xmlns:a16="http://schemas.microsoft.com/office/drawing/2014/main" id="{F747D45B-195B-4A13-93CA-C3CDE6886DB3}"/>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Ukážte alternatívy a neistoty</a:t>
            </a:r>
          </a:p>
        </p:txBody>
      </p:sp>
      <p:sp>
        <p:nvSpPr>
          <p:cNvPr id="4" name="text-30-3">
            <a:extLst xmlns:a="http://schemas.openxmlformats.org/drawingml/2006/main">
              <a:ext uri="{FF2B5EF4-FFF2-40B4-BE49-F238E27FC236}">
                <a16:creationId xmlns:a16="http://schemas.microsoft.com/office/drawing/2014/main" id="{23F57433-2D61-474F-BBF1-15C989B027B0}"/>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Odporúčanie musí mať dôkazy</a:t>
            </a:r>
          </a:p>
        </p:txBody>
      </p:sp>
      <p:sp>
        <p:nvSpPr>
          <p:cNvPr id="5" name="text-30-4">
            <a:extLst xmlns:a="http://schemas.openxmlformats.org/drawingml/2006/main">
              <a:ext uri="{FF2B5EF4-FFF2-40B4-BE49-F238E27FC236}">
                <a16:creationId xmlns:a16="http://schemas.microsoft.com/office/drawing/2014/main" id="{2D087489-6368-4494-9F9F-B9DEE413423E}"/>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Schválenie je konkrétne rozhodnutie</a:t>
            </a:r>
          </a:p>
        </p:txBody>
      </p:sp>
      <p:sp>
        <p:nvSpPr>
          <p:cNvPr id="6" name="text-30-5">
            <a:extLst xmlns:a="http://schemas.openxmlformats.org/drawingml/2006/main">
              <a:ext uri="{FF2B5EF4-FFF2-40B4-BE49-F238E27FC236}">
                <a16:creationId xmlns:a16="http://schemas.microsoft.com/office/drawing/2014/main" id="{0F684CFE-4217-4A59-B321-9315355193B0}"/>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30-6">
            <a:extLst xmlns:a="http://schemas.openxmlformats.org/drawingml/2006/main">
              <a:ext uri="{FF2B5EF4-FFF2-40B4-BE49-F238E27FC236}">
                <a16:creationId xmlns:a16="http://schemas.microsoft.com/office/drawing/2014/main" id="{BC594667-539D-41F0-B997-552CB45E2609}"/>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Úloha: pripravte fiktívne rozhodnutie o pilotnom FAQ. Vedľa kladného výsledku uveďte dva chybové prípady, cenu kontroly a presnú hranicu plánovaného rozšírenia.</a:t>
            </a:r>
          </a:p>
        </p:txBody>
      </p:sp>
      <p:sp>
        <p:nvSpPr>
          <p:cNvPr id="8" name="text-30-7">
            <a:extLst xmlns:a="http://schemas.openxmlformats.org/drawingml/2006/main">
              <a:ext uri="{FF2B5EF4-FFF2-40B4-BE49-F238E27FC236}">
                <a16:creationId xmlns:a16="http://schemas.microsoft.com/office/drawing/2014/main" id="{C9A0F3EC-A687-4E44-B84A-792A3D187211}"/>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30-8">
            <a:extLst xmlns:a="http://schemas.openxmlformats.org/drawingml/2006/main">
              <a:ext uri="{FF2B5EF4-FFF2-40B4-BE49-F238E27FC236}">
                <a16:creationId xmlns:a16="http://schemas.microsoft.com/office/drawing/2014/main" id="{FC497447-D305-4EFC-8356-9A7661A620AF}"/>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30 / 50</a:t>
            </a:r>
          </a:p>
        </p:txBody>
      </p:sp>
    </p:spTree>
    <p:extLst>
      <p:ext uri="{BB962C8B-B14F-4D97-AF65-F5344CB8AC3E}">
        <p14:creationId xmlns:p14="http://schemas.microsoft.com/office/powerpoint/2010/main" val="776686594"/>
      </p:ext>
    </p:extLst>
  </p:cSld>
</p:sld>
</file>

<file path=ppt/slides/slide3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fb779eaeb8ee44a5"/>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ext-31-0">
            <a:extLst xmlns:a="http://schemas.openxmlformats.org/drawingml/2006/main">
              <a:ext uri="{FF2B5EF4-FFF2-40B4-BE49-F238E27FC236}">
                <a16:creationId xmlns:a16="http://schemas.microsoft.com/office/drawing/2014/main" id="{F07ED0DB-1943-4AE2-8EA6-C01AB84B5286}"/>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Riadenie rizík v praxi</a:t>
            </a:r>
          </a:p>
        </p:txBody>
      </p:sp>
      <p:sp>
        <p:nvSpPr>
          <p:cNvPr id="3" name="text-31-1">
            <a:extLst xmlns:a="http://schemas.openxmlformats.org/drawingml/2006/main">
              <a:ext uri="{FF2B5EF4-FFF2-40B4-BE49-F238E27FC236}">
                <a16:creationId xmlns:a16="http://schemas.microsoft.com/office/drawing/2014/main" id="{FD8DA705-BAB4-400D-BA7F-DB0891EB27D5}"/>
              </a:ext>
            </a:extLst>
          </p:cNvPr>
          <p:cNvSpPr>
            <a:spLocks xmlns:a="http://schemas.openxmlformats.org/drawingml/2006/main" noGrp="1"/>
          </p:cNvSpPr>
          <p:nvPr/>
        </p:nvSpPr>
        <p:spPr>
          <a:xfrm xmlns:a="http://schemas.openxmlformats.org/drawingml/2006/main">
            <a:off x="685800" y="876300"/>
            <a:ext cx="704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Riziko podľa následku chyby</a:t>
            </a:r>
          </a:p>
        </p:txBody>
      </p:sp>
      <p:sp>
        <p:nvSpPr>
          <p:cNvPr id="4" name="text-31-2">
            <a:extLst xmlns:a="http://schemas.openxmlformats.org/drawingml/2006/main">
              <a:ext uri="{FF2B5EF4-FFF2-40B4-BE49-F238E27FC236}">
                <a16:creationId xmlns:a16="http://schemas.microsoft.com/office/drawing/2014/main" id="{3AB7CD82-592F-4B5E-A991-5704B66D9CA8}"/>
              </a:ext>
            </a:extLst>
          </p:cNvPr>
          <p:cNvSpPr>
            <a:spLocks xmlns:a="http://schemas.openxmlformats.org/drawingml/2006/main" noGrp="1"/>
          </p:cNvSpPr>
          <p:nvPr/>
        </p:nvSpPr>
        <p:spPr>
          <a:xfrm xmlns:a="http://schemas.openxmlformats.org/drawingml/2006/main">
            <a:off x="685800" y="2209800"/>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Zvažujte človeka aj firmu</a:t>
            </a:r>
          </a:p>
        </p:txBody>
      </p:sp>
      <p:sp>
        <p:nvSpPr>
          <p:cNvPr id="5" name="text-31-3">
            <a:extLst xmlns:a="http://schemas.openxmlformats.org/drawingml/2006/main">
              <a:ext uri="{FF2B5EF4-FFF2-40B4-BE49-F238E27FC236}">
                <a16:creationId xmlns:a16="http://schemas.microsoft.com/office/drawing/2014/main" id="{FE28F662-71C5-44F3-933B-0848001D20B3}"/>
              </a:ext>
            </a:extLst>
          </p:cNvPr>
          <p:cNvSpPr>
            <a:spLocks xmlns:a="http://schemas.openxmlformats.org/drawingml/2006/main" noGrp="1"/>
          </p:cNvSpPr>
          <p:nvPr/>
        </p:nvSpPr>
        <p:spPr>
          <a:xfrm xmlns:a="http://schemas.openxmlformats.org/drawingml/2006/main">
            <a:off x="685800" y="3019425"/>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Citlivé rozhodnutie potrebuje odborníka</a:t>
            </a:r>
          </a:p>
        </p:txBody>
      </p:sp>
      <p:sp>
        <p:nvSpPr>
          <p:cNvPr id="6" name="text-31-4">
            <a:extLst xmlns:a="http://schemas.openxmlformats.org/drawingml/2006/main">
              <a:ext uri="{FF2B5EF4-FFF2-40B4-BE49-F238E27FC236}">
                <a16:creationId xmlns:a16="http://schemas.microsoft.com/office/drawing/2014/main" id="{224D10AE-CD98-4AFF-AE0F-7D8B70B189F2}"/>
              </a:ext>
            </a:extLst>
          </p:cNvPr>
          <p:cNvSpPr>
            <a:spLocks xmlns:a="http://schemas.openxmlformats.org/drawingml/2006/main" noGrp="1"/>
          </p:cNvSpPr>
          <p:nvPr/>
        </p:nvSpPr>
        <p:spPr>
          <a:xfrm xmlns:a="http://schemas.openxmlformats.org/drawingml/2006/main">
            <a:off x="685800" y="3829050"/>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Nevratný krok vyžaduje silnejšiu kontrolu</a:t>
            </a:r>
          </a:p>
        </p:txBody>
      </p:sp>
      <p:sp>
        <p:nvSpPr>
          <p:cNvPr id="7" name="text-31-5">
            <a:extLst xmlns:a="http://schemas.openxmlformats.org/drawingml/2006/main">
              <a:ext uri="{FF2B5EF4-FFF2-40B4-BE49-F238E27FC236}">
                <a16:creationId xmlns:a16="http://schemas.microsoft.com/office/drawing/2014/main" id="{1E176EC0-468C-4597-9FA7-D784DD4AD3F3}"/>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8" name="text-31-6">
            <a:extLst xmlns:a="http://schemas.openxmlformats.org/drawingml/2006/main">
              <a:ext uri="{FF2B5EF4-FFF2-40B4-BE49-F238E27FC236}">
                <a16:creationId xmlns:a16="http://schemas.microsoft.com/office/drawing/2014/main" id="{7C132B14-72C7-45B9-9012-4264630B57E5}"/>
              </a:ext>
            </a:extLst>
          </p:cNvPr>
          <p:cNvSpPr>
            <a:spLocks xmlns:a="http://schemas.openxmlformats.org/drawingml/2006/main" noGrp="1"/>
          </p:cNvSpPr>
          <p:nvPr/>
        </p:nvSpPr>
        <p:spPr>
          <a:xfrm xmlns:a="http://schemas.openxmlformats.org/drawingml/2006/main">
            <a:off x="685800" y="5486400"/>
            <a:ext cx="71437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chatbot môže vytvoriť návrh FAQ. Nemôže bez nového posúdenia schvaľovať refundácie a poskytovať záväzné právne odpovede; následky chýb sú odlišné.</a:t>
            </a:r>
          </a:p>
        </p:txBody>
      </p:sp>
      <p:sp>
        <p:nvSpPr>
          <p:cNvPr id="9" name="text-31-7">
            <a:extLst xmlns:a="http://schemas.openxmlformats.org/drawingml/2006/main">
              <a:ext uri="{FF2B5EF4-FFF2-40B4-BE49-F238E27FC236}">
                <a16:creationId xmlns:a16="http://schemas.microsoft.com/office/drawing/2014/main" id="{D274EC23-0832-4F77-9358-503A22774B07}"/>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0" name="text-31-8">
            <a:extLst xmlns:a="http://schemas.openxmlformats.org/drawingml/2006/main">
              <a:ext uri="{FF2B5EF4-FFF2-40B4-BE49-F238E27FC236}">
                <a16:creationId xmlns:a16="http://schemas.microsoft.com/office/drawing/2014/main" id="{FC9D0A8E-0E40-4A56-8C62-7A216E35CBDC}"/>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solidFill xmlns:a="http://schemas.openxmlformats.org/drawingml/2006/main">
            <a:srgbClr val="FFFFFF"/>
          </a:solidFill>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31 / 50</a:t>
            </a:r>
          </a:p>
        </p:txBody>
      </p:sp>
    </p:spTree>
    <p:extLst>
      <p:ext uri="{BB962C8B-B14F-4D97-AF65-F5344CB8AC3E}">
        <p14:creationId xmlns:p14="http://schemas.microsoft.com/office/powerpoint/2010/main" val="577307583"/>
      </p:ext>
    </p:extLst>
  </p:cSld>
</p:sld>
</file>

<file path=ppt/slides/slide3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text-32-0">
            <a:extLst xmlns:a="http://schemas.openxmlformats.org/drawingml/2006/main">
              <a:ext uri="{FF2B5EF4-FFF2-40B4-BE49-F238E27FC236}">
                <a16:creationId xmlns:a16="http://schemas.microsoft.com/office/drawing/2014/main" id="{B0AE49F8-9B13-4D8A-8601-A89FE1F79FE2}"/>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Riadenie rizík v praxi</a:t>
            </a:r>
          </a:p>
        </p:txBody>
      </p:sp>
      <p:sp>
        <p:nvSpPr>
          <p:cNvPr id="2" name="text-32-1">
            <a:extLst xmlns:a="http://schemas.openxmlformats.org/drawingml/2006/main">
              <a:ext uri="{FF2B5EF4-FFF2-40B4-BE49-F238E27FC236}">
                <a16:creationId xmlns:a16="http://schemas.microsoft.com/office/drawing/2014/main" id="{D313EF53-3F66-45D0-B761-095B43C60871}"/>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Govern: pravidlá a zodpovednosť</a:t>
            </a:r>
          </a:p>
        </p:txBody>
      </p:sp>
      <p:sp>
        <p:nvSpPr>
          <p:cNvPr id="3" name="text-32-2">
            <a:extLst xmlns:a="http://schemas.openxmlformats.org/drawingml/2006/main">
              <a:ext uri="{FF2B5EF4-FFF2-40B4-BE49-F238E27FC236}">
                <a16:creationId xmlns:a16="http://schemas.microsoft.com/office/drawing/2014/main" id="{FB9FC809-8A8D-4CB8-8F20-7545BE6ECF81}"/>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Pravidlá platia počas celého života systému</a:t>
            </a:r>
          </a:p>
        </p:txBody>
      </p:sp>
      <p:sp>
        <p:nvSpPr>
          <p:cNvPr id="4" name="text-32-3">
            <a:extLst xmlns:a="http://schemas.openxmlformats.org/drawingml/2006/main">
              <a:ext uri="{FF2B5EF4-FFF2-40B4-BE49-F238E27FC236}">
                <a16:creationId xmlns:a16="http://schemas.microsoft.com/office/drawing/2014/main" id="{F33FB12C-A4F1-4F98-9683-80839AE0FF63}"/>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Určte vlastníkov a právomoci</a:t>
            </a:r>
          </a:p>
        </p:txBody>
      </p:sp>
      <p:sp>
        <p:nvSpPr>
          <p:cNvPr id="5" name="text-32-4">
            <a:extLst xmlns:a="http://schemas.openxmlformats.org/drawingml/2006/main">
              <a:ext uri="{FF2B5EF4-FFF2-40B4-BE49-F238E27FC236}">
                <a16:creationId xmlns:a16="http://schemas.microsoft.com/office/drawing/2014/main" id="{78A5A37E-8D07-4FE9-897A-E977C6A68E3B}"/>
              </a:ext>
            </a:extLst>
          </p:cNvPr>
          <p:cNvSpPr>
            <a:spLocks xmlns:a="http://schemas.openxmlformats.org/drawingml/2006/main" noGrp="1"/>
          </p:cNvSpPr>
          <p:nvPr/>
        </p:nvSpPr>
        <p:spPr>
          <a:xfrm xmlns:a="http://schemas.openxmlformats.org/drawingml/2006/main">
            <a:off x="78867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NIST je dobrovoľný rámec, nie certifikát</a:t>
            </a:r>
          </a:p>
        </p:txBody>
      </p:sp>
      <p:sp>
        <p:nvSpPr>
          <p:cNvPr id="6" name="diagram-node-32-0">
            <a:extLst xmlns:a="http://schemas.openxmlformats.org/drawingml/2006/main">
              <a:ext uri="{FF2B5EF4-FFF2-40B4-BE49-F238E27FC236}">
                <a16:creationId xmlns:a16="http://schemas.microsoft.com/office/drawing/2014/main" id="{BC118517-0200-4C42-A989-05CAEE5705ED}"/>
              </a:ext>
            </a:extLst>
          </p:cNvPr>
          <p:cNvSpPr>
            <a:spLocks xmlns:a="http://schemas.openxmlformats.org/drawingml/2006/main" noGrp="1"/>
          </p:cNvSpPr>
          <p:nvPr/>
        </p:nvSpPr>
        <p:spPr>
          <a:xfrm xmlns:a="http://schemas.openxmlformats.org/drawingml/2006/main">
            <a:off x="685800" y="3800475"/>
            <a:ext cx="51054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Govern</a:t>
            </a:r>
          </a:p>
        </p:txBody>
      </p:sp>
      <p:sp>
        <p:nvSpPr>
          <p:cNvPr id="7" name="diagram-node-32-1">
            <a:extLst xmlns:a="http://schemas.openxmlformats.org/drawingml/2006/main">
              <a:ext uri="{FF2B5EF4-FFF2-40B4-BE49-F238E27FC236}">
                <a16:creationId xmlns:a16="http://schemas.microsoft.com/office/drawing/2014/main" id="{A3F211D5-1151-4E3D-ADAF-F61BCF33E9EA}"/>
              </a:ext>
            </a:extLst>
          </p:cNvPr>
          <p:cNvSpPr>
            <a:spLocks xmlns:a="http://schemas.openxmlformats.org/drawingml/2006/main" noGrp="1"/>
          </p:cNvSpPr>
          <p:nvPr/>
        </p:nvSpPr>
        <p:spPr>
          <a:xfrm xmlns:a="http://schemas.openxmlformats.org/drawingml/2006/main">
            <a:off x="6096000" y="3371850"/>
            <a:ext cx="5105400" cy="48260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Map</a:t>
            </a:r>
          </a:p>
        </p:txBody>
      </p:sp>
      <p:sp>
        <p:nvSpPr>
          <p:cNvPr id="8" name="diagram-node-32-2">
            <a:extLst xmlns:a="http://schemas.openxmlformats.org/drawingml/2006/main">
              <a:ext uri="{FF2B5EF4-FFF2-40B4-BE49-F238E27FC236}">
                <a16:creationId xmlns:a16="http://schemas.microsoft.com/office/drawing/2014/main" id="{9ACAA5DA-5746-4A63-A230-6F8BCB169EA6}"/>
              </a:ext>
            </a:extLst>
          </p:cNvPr>
          <p:cNvSpPr>
            <a:spLocks xmlns:a="http://schemas.openxmlformats.org/drawingml/2006/main" noGrp="1"/>
          </p:cNvSpPr>
          <p:nvPr/>
        </p:nvSpPr>
        <p:spPr>
          <a:xfrm xmlns:a="http://schemas.openxmlformats.org/drawingml/2006/main">
            <a:off x="6096000" y="3930650"/>
            <a:ext cx="5105400" cy="48260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Measure</a:t>
            </a:r>
          </a:p>
        </p:txBody>
      </p:sp>
      <p:sp>
        <p:nvSpPr>
          <p:cNvPr id="9" name="diagram-node-32-3">
            <a:extLst xmlns:a="http://schemas.openxmlformats.org/drawingml/2006/main">
              <a:ext uri="{FF2B5EF4-FFF2-40B4-BE49-F238E27FC236}">
                <a16:creationId xmlns:a16="http://schemas.microsoft.com/office/drawing/2014/main" id="{7186F09E-5ACC-414D-BB2B-0E222FCEAB5E}"/>
              </a:ext>
            </a:extLst>
          </p:cNvPr>
          <p:cNvSpPr>
            <a:spLocks xmlns:a="http://schemas.openxmlformats.org/drawingml/2006/main" noGrp="1"/>
          </p:cNvSpPr>
          <p:nvPr/>
        </p:nvSpPr>
        <p:spPr>
          <a:xfrm xmlns:a="http://schemas.openxmlformats.org/drawingml/2006/main">
            <a:off x="6096000" y="4489450"/>
            <a:ext cx="5105400" cy="48260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Manage</a:t>
            </a:r>
          </a:p>
        </p:txBody>
      </p:sp>
      <p:cxnSp>
        <p:nvCxnSpPr>
          <p:cNvPr id="26" name=""/>
          <p:cNvCxnSpPr>
            <a:stCxn xmlns:a="http://schemas.openxmlformats.org/drawingml/2006/main" id="6" idx="3"/>
            <a:endCxn xmlns:a="http://schemas.openxmlformats.org/drawingml/2006/main" id="7" idx="1"/>
          </p:cNvCxnSpPr>
          <p:nvPr/>
        </p:nvCxnSpPr>
        <p:spPr>
          <a:xfrm xmlns:a="http://schemas.openxmlformats.org/drawingml/2006/main" flipV="1">
            <a:off x="5791200" y="3613150"/>
            <a:ext cx="304800" cy="558800"/>
          </a:xfrm>
          <a:prstGeom xmlns:a="http://schemas.openxmlformats.org/drawingml/2006/main" prst="bentConnector3">
            <a:avLst>
              <a:gd name="adj1" fmla="val 50000"/>
            </a:avLst>
          </a:prstGeom>
          <a:ln xmlns:a="http://schemas.openxmlformats.org/drawingml/2006/main" w="19050">
            <a:solidFill>
              <a:srgbClr val="116130"/>
            </a:solidFill>
            <a:tailEnd type="arrow" w="med" len="med"/>
          </a:ln>
        </p:spPr>
      </p:cxnSp>
      <p:cxnSp>
        <p:nvCxnSpPr>
          <p:cNvPr id="27" name=""/>
          <p:cNvCxnSpPr>
            <a:stCxn xmlns:a="http://schemas.openxmlformats.org/drawingml/2006/main" id="6" idx="3"/>
            <a:endCxn xmlns:a="http://schemas.openxmlformats.org/drawingml/2006/main" id="8" idx="1"/>
          </p:cNvCxnSpPr>
          <p:nvPr/>
        </p:nvCxnSpPr>
        <p:spPr>
          <a:xfrm xmlns:a="http://schemas.openxmlformats.org/drawingml/2006/main">
            <a:off x="57912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8" name=""/>
          <p:cNvCxnSpPr>
            <a:stCxn xmlns:a="http://schemas.openxmlformats.org/drawingml/2006/main" id="6" idx="3"/>
            <a:endCxn xmlns:a="http://schemas.openxmlformats.org/drawingml/2006/main" id="9" idx="1"/>
          </p:cNvCxnSpPr>
          <p:nvPr/>
        </p:nvCxnSpPr>
        <p:spPr>
          <a:xfrm xmlns:a="http://schemas.openxmlformats.org/drawingml/2006/main">
            <a:off x="5791200" y="4171950"/>
            <a:ext cx="304800" cy="558800"/>
          </a:xfrm>
          <a:prstGeom xmlns:a="http://schemas.openxmlformats.org/drawingml/2006/main" prst="bentConnector3">
            <a:avLst>
              <a:gd name="adj1" fmla="val 50000"/>
            </a:avLst>
          </a:prstGeom>
          <a:ln xmlns:a="http://schemas.openxmlformats.org/drawingml/2006/main" w="19050">
            <a:solidFill>
              <a:srgbClr val="116130"/>
            </a:solidFill>
            <a:tailEnd type="arrow" w="med" len="med"/>
          </a:ln>
        </p:spPr>
      </p:cxnSp>
      <p:sp>
        <p:nvSpPr>
          <p:cNvPr id="13" name="text-32-12">
            <a:extLst xmlns:a="http://schemas.openxmlformats.org/drawingml/2006/main">
              <a:ext uri="{FF2B5EF4-FFF2-40B4-BE49-F238E27FC236}">
                <a16:creationId xmlns:a16="http://schemas.microsoft.com/office/drawing/2014/main" id="{5FE0F400-E926-427D-8E25-6B7BB0C019EE}"/>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4" name="text-32-13">
            <a:extLst xmlns:a="http://schemas.openxmlformats.org/drawingml/2006/main">
              <a:ext uri="{FF2B5EF4-FFF2-40B4-BE49-F238E27FC236}">
                <a16:creationId xmlns:a16="http://schemas.microsoft.com/office/drawing/2014/main" id="{FD3A69EC-F19E-467D-978C-2F8C32C5B64B}"/>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vedúci určí, kto môže povoliť nový dátový zdroj. Zmenu zaznamená s dôvodom a kontrolou; názov NIST nepoužije ako pečať certifikovanej bezpečnosti.</a:t>
            </a:r>
          </a:p>
        </p:txBody>
      </p:sp>
      <p:sp>
        <p:nvSpPr>
          <p:cNvPr id="15" name="text-32-14">
            <a:extLst xmlns:a="http://schemas.openxmlformats.org/drawingml/2006/main">
              <a:ext uri="{FF2B5EF4-FFF2-40B4-BE49-F238E27FC236}">
                <a16:creationId xmlns:a16="http://schemas.microsoft.com/office/drawing/2014/main" id="{262C19A9-4128-459F-ACAD-06FBCB9575FB}"/>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6" name="text-32-15">
            <a:extLst xmlns:a="http://schemas.openxmlformats.org/drawingml/2006/main">
              <a:ext uri="{FF2B5EF4-FFF2-40B4-BE49-F238E27FC236}">
                <a16:creationId xmlns:a16="http://schemas.microsoft.com/office/drawing/2014/main" id="{26C81E1F-6C9F-404A-A518-6A9DEC7F28DE}"/>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32 / 50</a:t>
            </a:r>
          </a:p>
        </p:txBody>
      </p:sp>
    </p:spTree>
    <p:extLst>
      <p:ext uri="{BB962C8B-B14F-4D97-AF65-F5344CB8AC3E}">
        <p14:creationId xmlns:p14="http://schemas.microsoft.com/office/powerpoint/2010/main" val="391619894"/>
      </p:ext>
    </p:extLst>
  </p:cSld>
</p:sld>
</file>

<file path=ppt/slides/slide3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33-0">
            <a:extLst xmlns:a="http://schemas.openxmlformats.org/drawingml/2006/main">
              <a:ext uri="{FF2B5EF4-FFF2-40B4-BE49-F238E27FC236}">
                <a16:creationId xmlns:a16="http://schemas.microsoft.com/office/drawing/2014/main" id="{6DE8B11A-3325-4045-A8CE-8E5D30EB8CCA}"/>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Riadenie rizík v praxi</a:t>
            </a:r>
          </a:p>
        </p:txBody>
      </p:sp>
      <p:sp>
        <p:nvSpPr>
          <p:cNvPr id="2" name="text-33-1">
            <a:extLst xmlns:a="http://schemas.openxmlformats.org/drawingml/2006/main">
              <a:ext uri="{FF2B5EF4-FFF2-40B4-BE49-F238E27FC236}">
                <a16:creationId xmlns:a16="http://schemas.microsoft.com/office/drawing/2014/main" id="{332CD1AB-F823-4810-BA48-2CAC31A419A7}"/>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Map: kontext a dotknuté osoby</a:t>
            </a:r>
          </a:p>
        </p:txBody>
      </p:sp>
      <p:sp>
        <p:nvSpPr>
          <p:cNvPr id="3" name="text-33-2">
            <a:extLst xmlns:a="http://schemas.openxmlformats.org/drawingml/2006/main">
              <a:ext uri="{FF2B5EF4-FFF2-40B4-BE49-F238E27FC236}">
                <a16:creationId xmlns:a16="http://schemas.microsoft.com/office/drawing/2014/main" id="{95408B75-EE7A-4A1C-9828-A7D7167B1F01}"/>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Popíšte účel a prostredie</a:t>
            </a:r>
          </a:p>
        </p:txBody>
      </p:sp>
      <p:sp>
        <p:nvSpPr>
          <p:cNvPr id="4" name="text-33-3">
            <a:extLst xmlns:a="http://schemas.openxmlformats.org/drawingml/2006/main">
              <a:ext uri="{FF2B5EF4-FFF2-40B4-BE49-F238E27FC236}">
                <a16:creationId xmlns:a16="http://schemas.microsoft.com/office/drawing/2014/main" id="{D2CA7AA8-B544-4FC4-852A-54AA476ED489}"/>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Zahrňte používateľov aj dotknutých ľudí</a:t>
            </a:r>
          </a:p>
        </p:txBody>
      </p:sp>
      <p:sp>
        <p:nvSpPr>
          <p:cNvPr id="5" name="text-33-4">
            <a:extLst xmlns:a="http://schemas.openxmlformats.org/drawingml/2006/main">
              <a:ext uri="{FF2B5EF4-FFF2-40B4-BE49-F238E27FC236}">
                <a16:creationId xmlns:a16="http://schemas.microsoft.com/office/drawing/2014/main" id="{A7FFB049-EC7F-4401-97D4-081A956F33EA}"/>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Zaznamenajte obmedzenia a alternatívy</a:t>
            </a:r>
          </a:p>
        </p:txBody>
      </p:sp>
      <p:sp>
        <p:nvSpPr>
          <p:cNvPr id="6" name="text-33-5">
            <a:extLst xmlns:a="http://schemas.openxmlformats.org/drawingml/2006/main">
              <a:ext uri="{FF2B5EF4-FFF2-40B4-BE49-F238E27FC236}">
                <a16:creationId xmlns:a16="http://schemas.microsoft.com/office/drawing/2014/main" id="{A8E8624B-091D-40FC-BC6D-9336659A85E9}"/>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33-6">
            <a:extLst xmlns:a="http://schemas.openxmlformats.org/drawingml/2006/main">
              <a:ext uri="{FF2B5EF4-FFF2-40B4-BE49-F238E27FC236}">
                <a16:creationId xmlns:a16="http://schemas.microsoft.com/office/drawing/2014/main" id="{C76E0E76-3D87-4F81-B3DC-898E9D89DEDC}"/>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agent na objednávky ovplyvňuje zákazníka, sklad aj obchodníka. Nakreslite ich vzťahy a určte, čo sa zmení, ak agent začne rezervovať tovar.</a:t>
            </a:r>
          </a:p>
        </p:txBody>
      </p:sp>
      <p:sp>
        <p:nvSpPr>
          <p:cNvPr id="8" name="text-33-7">
            <a:extLst xmlns:a="http://schemas.openxmlformats.org/drawingml/2006/main">
              <a:ext uri="{FF2B5EF4-FFF2-40B4-BE49-F238E27FC236}">
                <a16:creationId xmlns:a16="http://schemas.microsoft.com/office/drawing/2014/main" id="{F446BD62-63B1-4973-A499-83B1FDC0948B}"/>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33-8">
            <a:extLst xmlns:a="http://schemas.openxmlformats.org/drawingml/2006/main">
              <a:ext uri="{FF2B5EF4-FFF2-40B4-BE49-F238E27FC236}">
                <a16:creationId xmlns:a16="http://schemas.microsoft.com/office/drawing/2014/main" id="{2E87DE4B-FC64-4391-8757-10A3B70C9B17}"/>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33 / 50</a:t>
            </a:r>
          </a:p>
        </p:txBody>
      </p:sp>
    </p:spTree>
    <p:extLst>
      <p:ext uri="{BB962C8B-B14F-4D97-AF65-F5344CB8AC3E}">
        <p14:creationId xmlns:p14="http://schemas.microsoft.com/office/powerpoint/2010/main" val="1462623171"/>
      </p:ext>
    </p:extLst>
  </p:cSld>
</p:sld>
</file>

<file path=ppt/slides/slide3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34-0">
            <a:extLst xmlns:a="http://schemas.openxmlformats.org/drawingml/2006/main">
              <a:ext uri="{FF2B5EF4-FFF2-40B4-BE49-F238E27FC236}">
                <a16:creationId xmlns:a16="http://schemas.microsoft.com/office/drawing/2014/main" id="{8A35EA46-3EB1-48E5-9A52-F9E440C5DEA4}"/>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Riadenie rizík v praxi</a:t>
            </a:r>
          </a:p>
        </p:txBody>
      </p:sp>
      <p:sp>
        <p:nvSpPr>
          <p:cNvPr id="2" name="text-34-1">
            <a:extLst xmlns:a="http://schemas.openxmlformats.org/drawingml/2006/main">
              <a:ext uri="{FF2B5EF4-FFF2-40B4-BE49-F238E27FC236}">
                <a16:creationId xmlns:a16="http://schemas.microsoft.com/office/drawing/2014/main" id="{87415D82-8D69-4834-8CE9-89656A396B70}"/>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Measure: dôkazy o kvalite a riziku</a:t>
            </a:r>
          </a:p>
        </p:txBody>
      </p:sp>
      <p:sp>
        <p:nvSpPr>
          <p:cNvPr id="3" name="text-34-2">
            <a:extLst xmlns:a="http://schemas.openxmlformats.org/drawingml/2006/main">
              <a:ext uri="{FF2B5EF4-FFF2-40B4-BE49-F238E27FC236}">
                <a16:creationId xmlns:a16="http://schemas.microsoft.com/office/drawing/2014/main" id="{FA12AE54-9517-4CE7-98A8-328FEDD0AFCB}"/>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Použite merateľné kritériá</a:t>
            </a:r>
          </a:p>
        </p:txBody>
      </p:sp>
      <p:sp>
        <p:nvSpPr>
          <p:cNvPr id="4" name="text-34-3">
            <a:extLst xmlns:a="http://schemas.openxmlformats.org/drawingml/2006/main">
              <a:ext uri="{FF2B5EF4-FFF2-40B4-BE49-F238E27FC236}">
                <a16:creationId xmlns:a16="http://schemas.microsoft.com/office/drawing/2014/main" id="{CD0F2AF7-D26B-47E8-96E3-723D9B7D419F}"/>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Zahrňte zlyhania a neistoty</a:t>
            </a:r>
          </a:p>
        </p:txBody>
      </p:sp>
      <p:sp>
        <p:nvSpPr>
          <p:cNvPr id="5" name="text-34-4">
            <a:extLst xmlns:a="http://schemas.openxmlformats.org/drawingml/2006/main">
              <a:ext uri="{FF2B5EF4-FFF2-40B4-BE49-F238E27FC236}">
                <a16:creationId xmlns:a16="http://schemas.microsoft.com/office/drawing/2014/main" id="{F22DEDD4-C8FC-48BF-BC01-21A40187AB91}"/>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Metóda musí byť primeraná použitiu</a:t>
            </a:r>
          </a:p>
        </p:txBody>
      </p:sp>
      <p:sp>
        <p:nvSpPr>
          <p:cNvPr id="6" name="text-34-5">
            <a:extLst xmlns:a="http://schemas.openxmlformats.org/drawingml/2006/main">
              <a:ext uri="{FF2B5EF4-FFF2-40B4-BE49-F238E27FC236}">
                <a16:creationId xmlns:a16="http://schemas.microsoft.com/office/drawing/2014/main" id="{D99A8BB7-A5C8-4F60-9CEC-3C1CCA3C283F}"/>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34-6">
            <a:extLst xmlns:a="http://schemas.openxmlformats.org/drawingml/2006/main">
              <a:ext uri="{FF2B5EF4-FFF2-40B4-BE49-F238E27FC236}">
                <a16:creationId xmlns:a16="http://schemas.microsoft.com/office/drawing/2014/main" id="{A276B6B2-A8AD-4A38-8461-B369159C916A}"/>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report má správne čísla, ale nesprávny záver o poklese marže. Hodnoťte oddelene výpočet, úplnosť a interpretáciu; jediný úspešný súčet nesmie znamenať úspech celého prípadu.</a:t>
            </a:r>
          </a:p>
        </p:txBody>
      </p:sp>
      <p:sp>
        <p:nvSpPr>
          <p:cNvPr id="8" name="text-34-7">
            <a:extLst xmlns:a="http://schemas.openxmlformats.org/drawingml/2006/main">
              <a:ext uri="{FF2B5EF4-FFF2-40B4-BE49-F238E27FC236}">
                <a16:creationId xmlns:a16="http://schemas.microsoft.com/office/drawing/2014/main" id="{0E9E802F-EA52-442D-946B-C620E669ED96}"/>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34-8">
            <a:extLst xmlns:a="http://schemas.openxmlformats.org/drawingml/2006/main">
              <a:ext uri="{FF2B5EF4-FFF2-40B4-BE49-F238E27FC236}">
                <a16:creationId xmlns:a16="http://schemas.microsoft.com/office/drawing/2014/main" id="{7E9564B1-BAC1-4EAD-AAC6-92AA97B370B4}"/>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34 / 50</a:t>
            </a:r>
          </a:p>
        </p:txBody>
      </p:sp>
    </p:spTree>
    <p:extLst>
      <p:ext uri="{BB962C8B-B14F-4D97-AF65-F5344CB8AC3E}">
        <p14:creationId xmlns:p14="http://schemas.microsoft.com/office/powerpoint/2010/main" val="1980282987"/>
      </p:ext>
    </p:extLst>
  </p:cSld>
</p:sld>
</file>

<file path=ppt/slides/slide3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35-0">
            <a:extLst xmlns:a="http://schemas.openxmlformats.org/drawingml/2006/main">
              <a:ext uri="{FF2B5EF4-FFF2-40B4-BE49-F238E27FC236}">
                <a16:creationId xmlns:a16="http://schemas.microsoft.com/office/drawing/2014/main" id="{39A14825-7ED5-4B31-BC1C-46842255E91F}"/>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Riadenie rizík v praxi</a:t>
            </a:r>
          </a:p>
        </p:txBody>
      </p:sp>
      <p:sp>
        <p:nvSpPr>
          <p:cNvPr id="2" name="text-35-1">
            <a:extLst xmlns:a="http://schemas.openxmlformats.org/drawingml/2006/main">
              <a:ext uri="{FF2B5EF4-FFF2-40B4-BE49-F238E27FC236}">
                <a16:creationId xmlns:a16="http://schemas.microsoft.com/office/drawing/2014/main" id="{409D2CDC-0045-4604-858A-594CD41BCD58}"/>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Manage: rozhodnutie a reakcia</a:t>
            </a:r>
          </a:p>
        </p:txBody>
      </p:sp>
      <p:sp>
        <p:nvSpPr>
          <p:cNvPr id="3" name="text-35-2">
            <a:extLst xmlns:a="http://schemas.openxmlformats.org/drawingml/2006/main">
              <a:ext uri="{FF2B5EF4-FFF2-40B4-BE49-F238E27FC236}">
                <a16:creationId xmlns:a16="http://schemas.microsoft.com/office/drawing/2014/main" id="{B64D8447-09EB-4AD5-B073-0D1FFBC6D2F6}"/>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Prioritizujte konkrétne riziká</a:t>
            </a:r>
          </a:p>
        </p:txBody>
      </p:sp>
      <p:sp>
        <p:nvSpPr>
          <p:cNvPr id="4" name="text-35-3">
            <a:extLst xmlns:a="http://schemas.openxmlformats.org/drawingml/2006/main">
              <a:ext uri="{FF2B5EF4-FFF2-40B4-BE49-F238E27FC236}">
                <a16:creationId xmlns:a16="http://schemas.microsoft.com/office/drawing/2014/main" id="{BABF981E-EE5E-4BB6-8B0E-55AC9EE2B293}"/>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Určte zmiernenie, vlastníka a termín</a:t>
            </a:r>
          </a:p>
        </p:txBody>
      </p:sp>
      <p:sp>
        <p:nvSpPr>
          <p:cNvPr id="5" name="text-35-4">
            <a:extLst xmlns:a="http://schemas.openxmlformats.org/drawingml/2006/main">
              <a:ext uri="{FF2B5EF4-FFF2-40B4-BE49-F238E27FC236}">
                <a16:creationId xmlns:a16="http://schemas.microsoft.com/office/drawing/2014/main" id="{4652E397-9DB4-4B65-8982-70183C373E46}"/>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Neprijateľné riziko znamená zastavenie</a:t>
            </a:r>
          </a:p>
        </p:txBody>
      </p:sp>
      <p:sp>
        <p:nvSpPr>
          <p:cNvPr id="6" name="text-35-5">
            <a:extLst xmlns:a="http://schemas.openxmlformats.org/drawingml/2006/main">
              <a:ext uri="{FF2B5EF4-FFF2-40B4-BE49-F238E27FC236}">
                <a16:creationId xmlns:a16="http://schemas.microsoft.com/office/drawing/2014/main" id="{92F1F8B1-0E7D-4AA4-BEDA-B6DB3F157DE2}"/>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35-6">
            <a:extLst xmlns:a="http://schemas.openxmlformats.org/drawingml/2006/main">
              <a:ext uri="{FF2B5EF4-FFF2-40B4-BE49-F238E27FC236}">
                <a16:creationId xmlns:a16="http://schemas.microsoft.com/office/drawing/2014/main" id="{CB9D824E-73F9-4DBF-929D-DA629B8E3D7F}"/>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test odhalí únik osobných údajov v zhrnutí. Pilot sa zastaví, zníži rozsah dát a zopakuje test; všeobecná poznámka o riziku nie je dostatočné opatrenie.</a:t>
            </a:r>
          </a:p>
        </p:txBody>
      </p:sp>
      <p:sp>
        <p:nvSpPr>
          <p:cNvPr id="8" name="text-35-7">
            <a:extLst xmlns:a="http://schemas.openxmlformats.org/drawingml/2006/main">
              <a:ext uri="{FF2B5EF4-FFF2-40B4-BE49-F238E27FC236}">
                <a16:creationId xmlns:a16="http://schemas.microsoft.com/office/drawing/2014/main" id="{E3B79939-E522-45CE-B14E-184C37B78FE0}"/>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35-8">
            <a:extLst xmlns:a="http://schemas.openxmlformats.org/drawingml/2006/main">
              <a:ext uri="{FF2B5EF4-FFF2-40B4-BE49-F238E27FC236}">
                <a16:creationId xmlns:a16="http://schemas.microsoft.com/office/drawing/2014/main" id="{B0B1032B-66F4-49AF-B55E-4014B16BC519}"/>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35 / 50</a:t>
            </a:r>
          </a:p>
        </p:txBody>
      </p:sp>
    </p:spTree>
    <p:extLst>
      <p:ext uri="{BB962C8B-B14F-4D97-AF65-F5344CB8AC3E}">
        <p14:creationId xmlns:p14="http://schemas.microsoft.com/office/powerpoint/2010/main" val="1146981578"/>
      </p:ext>
    </p:extLst>
  </p:cSld>
</p:sld>
</file>

<file path=ppt/slides/slide3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text-36-0">
            <a:extLst xmlns:a="http://schemas.openxmlformats.org/drawingml/2006/main">
              <a:ext uri="{FF2B5EF4-FFF2-40B4-BE49-F238E27FC236}">
                <a16:creationId xmlns:a16="http://schemas.microsoft.com/office/drawing/2014/main" id="{518EFE21-A2E5-4764-AFF9-0B32DB21BC66}"/>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Riadenie rizík v praxi</a:t>
            </a:r>
          </a:p>
        </p:txBody>
      </p:sp>
      <p:sp>
        <p:nvSpPr>
          <p:cNvPr id="2" name="text-36-1">
            <a:extLst xmlns:a="http://schemas.openxmlformats.org/drawingml/2006/main">
              <a:ext uri="{FF2B5EF4-FFF2-40B4-BE49-F238E27FC236}">
                <a16:creationId xmlns:a16="http://schemas.microsoft.com/office/drawing/2014/main" id="{1686C422-EB15-4EC9-817C-B8DA6DCD6B48}"/>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Skryté pokyny v dokumentoch</a:t>
            </a:r>
          </a:p>
        </p:txBody>
      </p:sp>
      <p:sp>
        <p:nvSpPr>
          <p:cNvPr id="3" name="text-36-2">
            <a:extLst xmlns:a="http://schemas.openxmlformats.org/drawingml/2006/main">
              <a:ext uri="{FF2B5EF4-FFF2-40B4-BE49-F238E27FC236}">
                <a16:creationId xmlns:a16="http://schemas.microsoft.com/office/drawing/2014/main" id="{B71902F1-E952-4BDA-88E5-06643AD7E9DA}"/>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Obsah podkladu nie je oprávnenie</a:t>
            </a:r>
          </a:p>
        </p:txBody>
      </p:sp>
      <p:sp>
        <p:nvSpPr>
          <p:cNvPr id="4" name="text-36-3">
            <a:extLst xmlns:a="http://schemas.openxmlformats.org/drawingml/2006/main">
              <a:ext uri="{FF2B5EF4-FFF2-40B4-BE49-F238E27FC236}">
                <a16:creationId xmlns:a16="http://schemas.microsoft.com/office/drawing/2014/main" id="{644FFD67-1A3E-417F-B94A-B3051BB82E54}"/>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Nástroje majú minimálne práva</a:t>
            </a:r>
          </a:p>
        </p:txBody>
      </p:sp>
      <p:sp>
        <p:nvSpPr>
          <p:cNvPr id="5" name="text-36-4">
            <a:extLst xmlns:a="http://schemas.openxmlformats.org/drawingml/2006/main">
              <a:ext uri="{FF2B5EF4-FFF2-40B4-BE49-F238E27FC236}">
                <a16:creationId xmlns:a16="http://schemas.microsoft.com/office/drawing/2014/main" id="{356792C1-E38A-43DB-95F9-983FC9BD346A}"/>
              </a:ext>
            </a:extLst>
          </p:cNvPr>
          <p:cNvSpPr>
            <a:spLocks xmlns:a="http://schemas.openxmlformats.org/drawingml/2006/main" noGrp="1"/>
          </p:cNvSpPr>
          <p:nvPr/>
        </p:nvSpPr>
        <p:spPr>
          <a:xfrm xmlns:a="http://schemas.openxmlformats.org/drawingml/2006/main">
            <a:off x="78867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Model nemá meniť pravidlá podľa prílohy</a:t>
            </a:r>
          </a:p>
        </p:txBody>
      </p:sp>
      <p:sp>
        <p:nvSpPr>
          <p:cNvPr id="6" name="diagram-node-36-0">
            <a:extLst xmlns:a="http://schemas.openxmlformats.org/drawingml/2006/main">
              <a:ext uri="{FF2B5EF4-FFF2-40B4-BE49-F238E27FC236}">
                <a16:creationId xmlns:a16="http://schemas.microsoft.com/office/drawing/2014/main" id="{09698A7E-215F-4053-BE21-2A55A209D98C}"/>
              </a:ext>
            </a:extLst>
          </p:cNvPr>
          <p:cNvSpPr>
            <a:spLocks xmlns:a="http://schemas.openxmlformats.org/drawingml/2006/main" noGrp="1"/>
          </p:cNvSpPr>
          <p:nvPr/>
        </p:nvSpPr>
        <p:spPr>
          <a:xfrm xmlns:a="http://schemas.openxmlformats.org/drawingml/2006/main">
            <a:off x="68580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Dokument</a:t>
            </a:r>
          </a:p>
        </p:txBody>
      </p:sp>
      <p:sp>
        <p:nvSpPr>
          <p:cNvPr id="7" name="diagram-node-36-1">
            <a:extLst xmlns:a="http://schemas.openxmlformats.org/drawingml/2006/main">
              <a:ext uri="{FF2B5EF4-FFF2-40B4-BE49-F238E27FC236}">
                <a16:creationId xmlns:a16="http://schemas.microsoft.com/office/drawing/2014/main" id="{2F8292EE-FB75-4A19-B0D0-0D4F7F82A127}"/>
              </a:ext>
            </a:extLst>
          </p:cNvPr>
          <p:cNvSpPr>
            <a:spLocks xmlns:a="http://schemas.openxmlformats.org/drawingml/2006/main" noGrp="1"/>
          </p:cNvSpPr>
          <p:nvPr/>
        </p:nvSpPr>
        <p:spPr>
          <a:xfrm xmlns:a="http://schemas.openxmlformats.org/drawingml/2006/main">
            <a:off x="284988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Extrakcia obsahu</a:t>
            </a:r>
          </a:p>
        </p:txBody>
      </p:sp>
      <p:sp>
        <p:nvSpPr>
          <p:cNvPr id="8" name="diagram-node-36-2">
            <a:extLst xmlns:a="http://schemas.openxmlformats.org/drawingml/2006/main">
              <a:ext uri="{FF2B5EF4-FFF2-40B4-BE49-F238E27FC236}">
                <a16:creationId xmlns:a16="http://schemas.microsoft.com/office/drawing/2014/main" id="{C6F9FD50-39A3-4D46-BC55-BCCF37EA85E9}"/>
              </a:ext>
            </a:extLst>
          </p:cNvPr>
          <p:cNvSpPr>
            <a:spLocks xmlns:a="http://schemas.openxmlformats.org/drawingml/2006/main" noGrp="1"/>
          </p:cNvSpPr>
          <p:nvPr/>
        </p:nvSpPr>
        <p:spPr>
          <a:xfrm xmlns:a="http://schemas.openxmlformats.org/drawingml/2006/main">
            <a:off x="501396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Validácia</a:t>
            </a:r>
          </a:p>
        </p:txBody>
      </p:sp>
      <p:sp>
        <p:nvSpPr>
          <p:cNvPr id="9" name="diagram-node-36-3">
            <a:extLst xmlns:a="http://schemas.openxmlformats.org/drawingml/2006/main">
              <a:ext uri="{FF2B5EF4-FFF2-40B4-BE49-F238E27FC236}">
                <a16:creationId xmlns:a16="http://schemas.microsoft.com/office/drawing/2014/main" id="{20475A55-4668-4514-9AFF-F13E7F420FA4}"/>
              </a:ext>
            </a:extLst>
          </p:cNvPr>
          <p:cNvSpPr>
            <a:spLocks xmlns:a="http://schemas.openxmlformats.org/drawingml/2006/main" noGrp="1"/>
          </p:cNvSpPr>
          <p:nvPr/>
        </p:nvSpPr>
        <p:spPr>
          <a:xfrm xmlns:a="http://schemas.openxmlformats.org/drawingml/2006/main">
            <a:off x="717804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Schválený krok</a:t>
            </a:r>
          </a:p>
        </p:txBody>
      </p:sp>
      <p:sp>
        <p:nvSpPr>
          <p:cNvPr id="10" name="diagram-node-36-4">
            <a:extLst xmlns:a="http://schemas.openxmlformats.org/drawingml/2006/main">
              <a:ext uri="{FF2B5EF4-FFF2-40B4-BE49-F238E27FC236}">
                <a16:creationId xmlns:a16="http://schemas.microsoft.com/office/drawing/2014/main" id="{1A2806C2-21C2-42C6-9846-04E43DAB366A}"/>
              </a:ext>
            </a:extLst>
          </p:cNvPr>
          <p:cNvSpPr>
            <a:spLocks xmlns:a="http://schemas.openxmlformats.org/drawingml/2006/main" noGrp="1"/>
          </p:cNvSpPr>
          <p:nvPr/>
        </p:nvSpPr>
        <p:spPr>
          <a:xfrm xmlns:a="http://schemas.openxmlformats.org/drawingml/2006/main">
            <a:off x="9342120" y="3800475"/>
            <a:ext cx="185928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Schválenie človekom</a:t>
            </a:r>
          </a:p>
        </p:txBody>
      </p:sp>
      <p:cxnSp>
        <p:nvCxnSpPr>
          <p:cNvPr id="29" name=""/>
          <p:cNvCxnSpPr>
            <a:stCxn xmlns:a="http://schemas.openxmlformats.org/drawingml/2006/main" id="6" idx="3"/>
            <a:endCxn xmlns:a="http://schemas.openxmlformats.org/drawingml/2006/main" id="7" idx="1"/>
          </p:cNvCxnSpPr>
          <p:nvPr/>
        </p:nvCxnSpPr>
        <p:spPr>
          <a:xfrm xmlns:a="http://schemas.openxmlformats.org/drawingml/2006/main">
            <a:off x="254508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0" name=""/>
          <p:cNvCxnSpPr>
            <a:stCxn xmlns:a="http://schemas.openxmlformats.org/drawingml/2006/main" id="7" idx="3"/>
            <a:endCxn xmlns:a="http://schemas.openxmlformats.org/drawingml/2006/main" id="8" idx="1"/>
          </p:cNvCxnSpPr>
          <p:nvPr/>
        </p:nvCxnSpPr>
        <p:spPr>
          <a:xfrm xmlns:a="http://schemas.openxmlformats.org/drawingml/2006/main">
            <a:off x="470916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1" name=""/>
          <p:cNvCxnSpPr>
            <a:stCxn xmlns:a="http://schemas.openxmlformats.org/drawingml/2006/main" id="8" idx="3"/>
            <a:endCxn xmlns:a="http://schemas.openxmlformats.org/drawingml/2006/main" id="9" idx="1"/>
          </p:cNvCxnSpPr>
          <p:nvPr/>
        </p:nvCxnSpPr>
        <p:spPr>
          <a:xfrm xmlns:a="http://schemas.openxmlformats.org/drawingml/2006/main">
            <a:off x="687324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2" name=""/>
          <p:cNvCxnSpPr>
            <a:stCxn xmlns:a="http://schemas.openxmlformats.org/drawingml/2006/main" id="9" idx="3"/>
            <a:endCxn xmlns:a="http://schemas.openxmlformats.org/drawingml/2006/main" id="10" idx="1"/>
          </p:cNvCxnSpPr>
          <p:nvPr/>
        </p:nvCxnSpPr>
        <p:spPr>
          <a:xfrm xmlns:a="http://schemas.openxmlformats.org/drawingml/2006/main">
            <a:off x="903732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sp>
        <p:nvSpPr>
          <p:cNvPr id="15" name="text-36-14">
            <a:extLst xmlns:a="http://schemas.openxmlformats.org/drawingml/2006/main">
              <a:ext uri="{FF2B5EF4-FFF2-40B4-BE49-F238E27FC236}">
                <a16:creationId xmlns:a16="http://schemas.microsoft.com/office/drawing/2014/main" id="{34489AE0-47C9-4D81-9306-B87E8CCEB243}"/>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6" name="text-36-15">
            <a:extLst xmlns:a="http://schemas.openxmlformats.org/drawingml/2006/main">
              <a:ext uri="{FF2B5EF4-FFF2-40B4-BE49-F238E27FC236}">
                <a16:creationId xmlns:a16="http://schemas.microsoft.com/office/drawing/2014/main" id="{0433CFDB-CB7B-4D49-B901-C5B4F134D14A}"/>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príloha obsahuje príkaz odoslať celý inbox. Požadované správanie je ignorovať pokyn, spracovať oprávnené údaje a upozorniť na podozrivý obsah bez vykonania odoslania.</a:t>
            </a:r>
          </a:p>
        </p:txBody>
      </p:sp>
      <p:sp>
        <p:nvSpPr>
          <p:cNvPr id="17" name="text-36-16">
            <a:extLst xmlns:a="http://schemas.openxmlformats.org/drawingml/2006/main">
              <a:ext uri="{FF2B5EF4-FFF2-40B4-BE49-F238E27FC236}">
                <a16:creationId xmlns:a16="http://schemas.microsoft.com/office/drawing/2014/main" id="{CA342D8E-3D4D-428B-B078-D1F3193060D1}"/>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8" name="text-36-17">
            <a:extLst xmlns:a="http://schemas.openxmlformats.org/drawingml/2006/main">
              <a:ext uri="{FF2B5EF4-FFF2-40B4-BE49-F238E27FC236}">
                <a16:creationId xmlns:a16="http://schemas.microsoft.com/office/drawing/2014/main" id="{97E7D6C6-66E2-4FE8-825A-04D1151122B1}"/>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36 / 50</a:t>
            </a:r>
          </a:p>
        </p:txBody>
      </p:sp>
    </p:spTree>
    <p:extLst>
      <p:ext uri="{BB962C8B-B14F-4D97-AF65-F5344CB8AC3E}">
        <p14:creationId xmlns:p14="http://schemas.microsoft.com/office/powerpoint/2010/main" val="19832074"/>
      </p:ext>
    </p:extLst>
  </p:cSld>
</p:sld>
</file>

<file path=ppt/slides/slide3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37-0">
            <a:extLst xmlns:a="http://schemas.openxmlformats.org/drawingml/2006/main">
              <a:ext uri="{FF2B5EF4-FFF2-40B4-BE49-F238E27FC236}">
                <a16:creationId xmlns:a16="http://schemas.microsoft.com/office/drawing/2014/main" id="{3047C12D-716C-4E68-9F2A-6E456B3C4845}"/>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Riadenie rizík v praxi</a:t>
            </a:r>
          </a:p>
        </p:txBody>
      </p:sp>
      <p:sp>
        <p:nvSpPr>
          <p:cNvPr id="2" name="text-37-1">
            <a:extLst xmlns:a="http://schemas.openxmlformats.org/drawingml/2006/main">
              <a:ext uri="{FF2B5EF4-FFF2-40B4-BE49-F238E27FC236}">
                <a16:creationId xmlns:a16="http://schemas.microsoft.com/office/drawing/2014/main" id="{43A43A27-A61A-4D45-92B1-4631A0971FF4}"/>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Auditná stopa bez zbierania všetkého</a:t>
            </a:r>
          </a:p>
        </p:txBody>
      </p:sp>
      <p:sp>
        <p:nvSpPr>
          <p:cNvPr id="3" name="text-37-2">
            <a:extLst xmlns:a="http://schemas.openxmlformats.org/drawingml/2006/main">
              <a:ext uri="{FF2B5EF4-FFF2-40B4-BE49-F238E27FC236}">
                <a16:creationId xmlns:a16="http://schemas.microsoft.com/office/drawing/2014/main" id="{68D1547E-215A-48EF-8ECE-C7A5E13566B8}"/>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Zaznamenajte verziu a schválenie</a:t>
            </a:r>
          </a:p>
        </p:txBody>
      </p:sp>
      <p:sp>
        <p:nvSpPr>
          <p:cNvPr id="4" name="text-37-3">
            <a:extLst xmlns:a="http://schemas.openxmlformats.org/drawingml/2006/main">
              <a:ext uri="{FF2B5EF4-FFF2-40B4-BE49-F238E27FC236}">
                <a16:creationId xmlns:a16="http://schemas.microsoft.com/office/drawing/2014/main" id="{54337897-1C2D-4021-A992-9CE9B1274C1F}"/>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Chráňte citlivý obsah logov</a:t>
            </a:r>
          </a:p>
        </p:txBody>
      </p:sp>
      <p:sp>
        <p:nvSpPr>
          <p:cNvPr id="5" name="text-37-4">
            <a:extLst xmlns:a="http://schemas.openxmlformats.org/drawingml/2006/main">
              <a:ext uri="{FF2B5EF4-FFF2-40B4-BE49-F238E27FC236}">
                <a16:creationId xmlns:a16="http://schemas.microsoft.com/office/drawing/2014/main" id="{6ED0DCFC-0B67-4892-A582-C596542F8F18}"/>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Retencia má účel a vlastníka</a:t>
            </a:r>
          </a:p>
        </p:txBody>
      </p:sp>
      <p:sp>
        <p:nvSpPr>
          <p:cNvPr id="6" name="text-37-5">
            <a:extLst xmlns:a="http://schemas.openxmlformats.org/drawingml/2006/main">
              <a:ext uri="{FF2B5EF4-FFF2-40B4-BE49-F238E27FC236}">
                <a16:creationId xmlns:a16="http://schemas.microsoft.com/office/drawing/2014/main" id="{1334E4C9-9348-447D-AC9A-312C3BF66BE7}"/>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37-6">
            <a:extLst xmlns:a="http://schemas.openxmlformats.org/drawingml/2006/main">
              <a:ext uri="{FF2B5EF4-FFF2-40B4-BE49-F238E27FC236}">
                <a16:creationId xmlns:a16="http://schemas.microsoft.com/office/drawing/2014/main" id="{719F50CE-1836-4856-9096-D25E0973D089}"/>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log zaznamená, že cenovú ponuku schválil oprávnený pracovník podľa cenníka v3. Neobsahuje kompletný zákaznícky inbox ani heslo k integračnej službe.</a:t>
            </a:r>
          </a:p>
        </p:txBody>
      </p:sp>
      <p:sp>
        <p:nvSpPr>
          <p:cNvPr id="8" name="text-37-7">
            <a:extLst xmlns:a="http://schemas.openxmlformats.org/drawingml/2006/main">
              <a:ext uri="{FF2B5EF4-FFF2-40B4-BE49-F238E27FC236}">
                <a16:creationId xmlns:a16="http://schemas.microsoft.com/office/drawing/2014/main" id="{6EA4295C-2DA8-4AF9-A2A0-E9011FFCBE7D}"/>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37-8">
            <a:extLst xmlns:a="http://schemas.openxmlformats.org/drawingml/2006/main">
              <a:ext uri="{FF2B5EF4-FFF2-40B4-BE49-F238E27FC236}">
                <a16:creationId xmlns:a16="http://schemas.microsoft.com/office/drawing/2014/main" id="{C3AFC603-9136-45BC-A082-785497EC4654}"/>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37 / 50</a:t>
            </a:r>
          </a:p>
        </p:txBody>
      </p:sp>
    </p:spTree>
    <p:extLst>
      <p:ext uri="{BB962C8B-B14F-4D97-AF65-F5344CB8AC3E}">
        <p14:creationId xmlns:p14="http://schemas.microsoft.com/office/powerpoint/2010/main" val="1330641403"/>
      </p:ext>
    </p:extLst>
  </p:cSld>
</p:sld>
</file>

<file path=ppt/slides/slide3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text-38-0">
            <a:extLst xmlns:a="http://schemas.openxmlformats.org/drawingml/2006/main">
              <a:ext uri="{FF2B5EF4-FFF2-40B4-BE49-F238E27FC236}">
                <a16:creationId xmlns:a16="http://schemas.microsoft.com/office/drawing/2014/main" id="{3063A096-19F4-42EF-A908-E23E802D39F8}"/>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Riadenie rizík v praxi</a:t>
            </a:r>
          </a:p>
        </p:txBody>
      </p:sp>
      <p:sp>
        <p:nvSpPr>
          <p:cNvPr id="2" name="text-38-1">
            <a:extLst xmlns:a="http://schemas.openxmlformats.org/drawingml/2006/main">
              <a:ext uri="{FF2B5EF4-FFF2-40B4-BE49-F238E27FC236}">
                <a16:creationId xmlns:a16="http://schemas.microsoft.com/office/drawing/2014/main" id="{8C7020B7-871A-4628-908E-1C20DC1ABC86}"/>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Incident: zastaviť, ohraničiť, obnoviť</a:t>
            </a:r>
          </a:p>
        </p:txBody>
      </p:sp>
      <p:sp>
        <p:nvSpPr>
          <p:cNvPr id="3" name="text-38-2">
            <a:extLst xmlns:a="http://schemas.openxmlformats.org/drawingml/2006/main">
              <a:ext uri="{FF2B5EF4-FFF2-40B4-BE49-F238E27FC236}">
                <a16:creationId xmlns:a16="http://schemas.microsoft.com/office/drawing/2014/main" id="{7F7FC7D9-7F42-44A6-B88F-CD838ED967E7}"/>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Najprv zastavte škodlivý účinok</a:t>
            </a:r>
          </a:p>
        </p:txBody>
      </p:sp>
      <p:sp>
        <p:nvSpPr>
          <p:cNvPr id="4" name="text-38-3">
            <a:extLst xmlns:a="http://schemas.openxmlformats.org/drawingml/2006/main">
              <a:ext uri="{FF2B5EF4-FFF2-40B4-BE49-F238E27FC236}">
                <a16:creationId xmlns:a16="http://schemas.microsoft.com/office/drawing/2014/main" id="{FACA1367-72D9-4F2D-9084-1D1336B9C8B2}"/>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Zachovajte primerané dôkazy</a:t>
            </a:r>
          </a:p>
        </p:txBody>
      </p:sp>
      <p:sp>
        <p:nvSpPr>
          <p:cNvPr id="5" name="text-38-4">
            <a:extLst xmlns:a="http://schemas.openxmlformats.org/drawingml/2006/main">
              <a:ext uri="{FF2B5EF4-FFF2-40B4-BE49-F238E27FC236}">
                <a16:creationId xmlns:a16="http://schemas.microsoft.com/office/drawing/2014/main" id="{B82D7389-0B42-42AC-B0E4-BBA239C076DE}"/>
              </a:ext>
            </a:extLst>
          </p:cNvPr>
          <p:cNvSpPr>
            <a:spLocks xmlns:a="http://schemas.openxmlformats.org/drawingml/2006/main" noGrp="1"/>
          </p:cNvSpPr>
          <p:nvPr/>
        </p:nvSpPr>
        <p:spPr>
          <a:xfrm xmlns:a="http://schemas.openxmlformats.org/drawingml/2006/main">
            <a:off x="78867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Obnovu schváľte po oprave a teste</a:t>
            </a:r>
          </a:p>
        </p:txBody>
      </p:sp>
      <p:sp>
        <p:nvSpPr>
          <p:cNvPr id="6" name="diagram-node-38-0">
            <a:extLst xmlns:a="http://schemas.openxmlformats.org/drawingml/2006/main">
              <a:ext uri="{FF2B5EF4-FFF2-40B4-BE49-F238E27FC236}">
                <a16:creationId xmlns:a16="http://schemas.microsoft.com/office/drawing/2014/main" id="{7AB2D5E6-3725-48B8-B94E-AD8BF66F1071}"/>
              </a:ext>
            </a:extLst>
          </p:cNvPr>
          <p:cNvSpPr>
            <a:spLocks xmlns:a="http://schemas.openxmlformats.org/drawingml/2006/main" noGrp="1"/>
          </p:cNvSpPr>
          <p:nvPr/>
        </p:nvSpPr>
        <p:spPr>
          <a:xfrm xmlns:a="http://schemas.openxmlformats.org/drawingml/2006/main">
            <a:off x="68580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Zastavenie</a:t>
            </a:r>
          </a:p>
        </p:txBody>
      </p:sp>
      <p:sp>
        <p:nvSpPr>
          <p:cNvPr id="7" name="diagram-node-38-1">
            <a:extLst xmlns:a="http://schemas.openxmlformats.org/drawingml/2006/main">
              <a:ext uri="{FF2B5EF4-FFF2-40B4-BE49-F238E27FC236}">
                <a16:creationId xmlns:a16="http://schemas.microsoft.com/office/drawing/2014/main" id="{235C6E8C-E344-45E3-9456-C61300CF402B}"/>
              </a:ext>
            </a:extLst>
          </p:cNvPr>
          <p:cNvSpPr>
            <a:spLocks xmlns:a="http://schemas.openxmlformats.org/drawingml/2006/main" noGrp="1"/>
          </p:cNvSpPr>
          <p:nvPr/>
        </p:nvSpPr>
        <p:spPr>
          <a:xfrm xmlns:a="http://schemas.openxmlformats.org/drawingml/2006/main">
            <a:off x="284988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Ohraničenie</a:t>
            </a:r>
          </a:p>
        </p:txBody>
      </p:sp>
      <p:sp>
        <p:nvSpPr>
          <p:cNvPr id="8" name="diagram-node-38-2">
            <a:extLst xmlns:a="http://schemas.openxmlformats.org/drawingml/2006/main">
              <a:ext uri="{FF2B5EF4-FFF2-40B4-BE49-F238E27FC236}">
                <a16:creationId xmlns:a16="http://schemas.microsoft.com/office/drawing/2014/main" id="{4822AA96-4E1A-411D-BBE4-8C329AA31B5E}"/>
              </a:ext>
            </a:extLst>
          </p:cNvPr>
          <p:cNvSpPr>
            <a:spLocks xmlns:a="http://schemas.openxmlformats.org/drawingml/2006/main" noGrp="1"/>
          </p:cNvSpPr>
          <p:nvPr/>
        </p:nvSpPr>
        <p:spPr>
          <a:xfrm xmlns:a="http://schemas.openxmlformats.org/drawingml/2006/main">
            <a:off x="501396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Dôkazy a posúdenie</a:t>
            </a:r>
          </a:p>
        </p:txBody>
      </p:sp>
      <p:sp>
        <p:nvSpPr>
          <p:cNvPr id="9" name="diagram-node-38-3">
            <a:extLst xmlns:a="http://schemas.openxmlformats.org/drawingml/2006/main">
              <a:ext uri="{FF2B5EF4-FFF2-40B4-BE49-F238E27FC236}">
                <a16:creationId xmlns:a16="http://schemas.microsoft.com/office/drawing/2014/main" id="{BC32DD24-1938-4065-9D4B-A1F36ACCC70C}"/>
              </a:ext>
            </a:extLst>
          </p:cNvPr>
          <p:cNvSpPr>
            <a:spLocks xmlns:a="http://schemas.openxmlformats.org/drawingml/2006/main" noGrp="1"/>
          </p:cNvSpPr>
          <p:nvPr/>
        </p:nvSpPr>
        <p:spPr>
          <a:xfrm xmlns:a="http://schemas.openxmlformats.org/drawingml/2006/main">
            <a:off x="717804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Oprava a test</a:t>
            </a:r>
          </a:p>
        </p:txBody>
      </p:sp>
      <p:sp>
        <p:nvSpPr>
          <p:cNvPr id="10" name="diagram-node-38-4">
            <a:extLst xmlns:a="http://schemas.openxmlformats.org/drawingml/2006/main">
              <a:ext uri="{FF2B5EF4-FFF2-40B4-BE49-F238E27FC236}">
                <a16:creationId xmlns:a16="http://schemas.microsoft.com/office/drawing/2014/main" id="{A35C03D4-6F89-446A-9193-393F32E485BD}"/>
              </a:ext>
            </a:extLst>
          </p:cNvPr>
          <p:cNvSpPr>
            <a:spLocks xmlns:a="http://schemas.openxmlformats.org/drawingml/2006/main" noGrp="1"/>
          </p:cNvSpPr>
          <p:nvPr/>
        </p:nvSpPr>
        <p:spPr>
          <a:xfrm xmlns:a="http://schemas.openxmlformats.org/drawingml/2006/main">
            <a:off x="9342120" y="3800475"/>
            <a:ext cx="185928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Schválená obnova</a:t>
            </a:r>
          </a:p>
        </p:txBody>
      </p:sp>
      <p:cxnSp>
        <p:nvCxnSpPr>
          <p:cNvPr id="29" name=""/>
          <p:cNvCxnSpPr>
            <a:stCxn xmlns:a="http://schemas.openxmlformats.org/drawingml/2006/main" id="6" idx="3"/>
            <a:endCxn xmlns:a="http://schemas.openxmlformats.org/drawingml/2006/main" id="7" idx="1"/>
          </p:cNvCxnSpPr>
          <p:nvPr/>
        </p:nvCxnSpPr>
        <p:spPr>
          <a:xfrm xmlns:a="http://schemas.openxmlformats.org/drawingml/2006/main">
            <a:off x="254508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0" name=""/>
          <p:cNvCxnSpPr>
            <a:stCxn xmlns:a="http://schemas.openxmlformats.org/drawingml/2006/main" id="7" idx="3"/>
            <a:endCxn xmlns:a="http://schemas.openxmlformats.org/drawingml/2006/main" id="8" idx="1"/>
          </p:cNvCxnSpPr>
          <p:nvPr/>
        </p:nvCxnSpPr>
        <p:spPr>
          <a:xfrm xmlns:a="http://schemas.openxmlformats.org/drawingml/2006/main">
            <a:off x="470916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1" name=""/>
          <p:cNvCxnSpPr>
            <a:stCxn xmlns:a="http://schemas.openxmlformats.org/drawingml/2006/main" id="8" idx="3"/>
            <a:endCxn xmlns:a="http://schemas.openxmlformats.org/drawingml/2006/main" id="9" idx="1"/>
          </p:cNvCxnSpPr>
          <p:nvPr/>
        </p:nvCxnSpPr>
        <p:spPr>
          <a:xfrm xmlns:a="http://schemas.openxmlformats.org/drawingml/2006/main">
            <a:off x="687324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2" name=""/>
          <p:cNvCxnSpPr>
            <a:stCxn xmlns:a="http://schemas.openxmlformats.org/drawingml/2006/main" id="9" idx="3"/>
            <a:endCxn xmlns:a="http://schemas.openxmlformats.org/drawingml/2006/main" id="10" idx="1"/>
          </p:cNvCxnSpPr>
          <p:nvPr/>
        </p:nvCxnSpPr>
        <p:spPr>
          <a:xfrm xmlns:a="http://schemas.openxmlformats.org/drawingml/2006/main">
            <a:off x="903732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sp>
        <p:nvSpPr>
          <p:cNvPr id="15" name="text-38-14">
            <a:extLst xmlns:a="http://schemas.openxmlformats.org/drawingml/2006/main">
              <a:ext uri="{FF2B5EF4-FFF2-40B4-BE49-F238E27FC236}">
                <a16:creationId xmlns:a16="http://schemas.microsoft.com/office/drawing/2014/main" id="{A733B9E9-706D-4E4B-B1AB-901C1CE1775C}"/>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6" name="text-38-15">
            <a:extLst xmlns:a="http://schemas.openxmlformats.org/drawingml/2006/main">
              <a:ext uri="{FF2B5EF4-FFF2-40B4-BE49-F238E27FC236}">
                <a16:creationId xmlns:a16="http://schemas.microsoft.com/office/drawing/2014/main" id="{F308BA75-B047-43FA-A04A-FA1E437516B9}"/>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agent odoslal chybný termín. Vedúci pozastaví odosielanie, identifikuje dotknuté správy a pripraví opravný postup; automatická prevádzka sa neobnoví len po reštarte.</a:t>
            </a:r>
          </a:p>
        </p:txBody>
      </p:sp>
      <p:sp>
        <p:nvSpPr>
          <p:cNvPr id="17" name="text-38-16">
            <a:extLst xmlns:a="http://schemas.openxmlformats.org/drawingml/2006/main">
              <a:ext uri="{FF2B5EF4-FFF2-40B4-BE49-F238E27FC236}">
                <a16:creationId xmlns:a16="http://schemas.microsoft.com/office/drawing/2014/main" id="{46112698-FD34-41C0-B568-93100CE04945}"/>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8" name="text-38-17">
            <a:extLst xmlns:a="http://schemas.openxmlformats.org/drawingml/2006/main">
              <a:ext uri="{FF2B5EF4-FFF2-40B4-BE49-F238E27FC236}">
                <a16:creationId xmlns:a16="http://schemas.microsoft.com/office/drawing/2014/main" id="{C9B5FC64-DD8B-402A-BBB3-3A26932AD6FD}"/>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38 / 50</a:t>
            </a:r>
          </a:p>
        </p:txBody>
      </p:sp>
    </p:spTree>
    <p:extLst>
      <p:ext uri="{BB962C8B-B14F-4D97-AF65-F5344CB8AC3E}">
        <p14:creationId xmlns:p14="http://schemas.microsoft.com/office/powerpoint/2010/main" val="1151331349"/>
      </p:ext>
    </p:extLst>
  </p:cSld>
</p:sld>
</file>

<file path=ppt/slides/slide3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39-0">
            <a:extLst xmlns:a="http://schemas.openxmlformats.org/drawingml/2006/main">
              <a:ext uri="{FF2B5EF4-FFF2-40B4-BE49-F238E27FC236}">
                <a16:creationId xmlns:a16="http://schemas.microsoft.com/office/drawing/2014/main" id="{8EF615A4-D2B6-4E44-97D0-FB0197AA02CE}"/>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Riadenie rizík v praxi</a:t>
            </a:r>
          </a:p>
        </p:txBody>
      </p:sp>
      <p:sp>
        <p:nvSpPr>
          <p:cNvPr id="2" name="text-39-1">
            <a:extLst xmlns:a="http://schemas.openxmlformats.org/drawingml/2006/main">
              <a:ext uri="{FF2B5EF4-FFF2-40B4-BE49-F238E27FC236}">
                <a16:creationId xmlns:a16="http://schemas.microsoft.com/office/drawing/2014/main" id="{B80038A2-DDAC-4A8D-A2DC-42F37CF3B8B7}"/>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Register rizík jedného pilotu</a:t>
            </a:r>
          </a:p>
        </p:txBody>
      </p:sp>
      <p:sp>
        <p:nvSpPr>
          <p:cNvPr id="3" name="text-39-2">
            <a:extLst xmlns:a="http://schemas.openxmlformats.org/drawingml/2006/main">
              <a:ext uri="{FF2B5EF4-FFF2-40B4-BE49-F238E27FC236}">
                <a16:creationId xmlns:a16="http://schemas.microsoft.com/office/drawing/2014/main" id="{C5887545-3463-4982-8F38-2648B75A3781}"/>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Scenár, následok a pravdepodobnosť</a:t>
            </a:r>
          </a:p>
        </p:txBody>
      </p:sp>
      <p:sp>
        <p:nvSpPr>
          <p:cNvPr id="4" name="text-39-3">
            <a:extLst xmlns:a="http://schemas.openxmlformats.org/drawingml/2006/main">
              <a:ext uri="{FF2B5EF4-FFF2-40B4-BE49-F238E27FC236}">
                <a16:creationId xmlns:a16="http://schemas.microsoft.com/office/drawing/2014/main" id="{5985BEE1-75D0-4273-AA47-48C00576AC8F}"/>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Kontrola, vlastník a dôkaz</a:t>
            </a:r>
          </a:p>
        </p:txBody>
      </p:sp>
      <p:sp>
        <p:nvSpPr>
          <p:cNvPr id="5" name="text-39-4">
            <a:extLst xmlns:a="http://schemas.openxmlformats.org/drawingml/2006/main">
              <a:ext uri="{FF2B5EF4-FFF2-40B4-BE49-F238E27FC236}">
                <a16:creationId xmlns:a16="http://schemas.microsoft.com/office/drawing/2014/main" id="{B0248E73-6D59-44DE-8BF5-F8AA5AEE3239}"/>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Zvyškové riziko schvaľuje človek</a:t>
            </a:r>
          </a:p>
        </p:txBody>
      </p:sp>
      <p:sp>
        <p:nvSpPr>
          <p:cNvPr id="6" name="text-39-5">
            <a:extLst xmlns:a="http://schemas.openxmlformats.org/drawingml/2006/main">
              <a:ext uri="{FF2B5EF4-FFF2-40B4-BE49-F238E27FC236}">
                <a16:creationId xmlns:a16="http://schemas.microsoft.com/office/drawing/2014/main" id="{0977F6A3-72F4-4E8A-958E-7F27CBFAAD59}"/>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39-6">
            <a:extLst xmlns:a="http://schemas.openxmlformats.org/drawingml/2006/main">
              <a:ext uri="{FF2B5EF4-FFF2-40B4-BE49-F238E27FC236}">
                <a16:creationId xmlns:a16="http://schemas.microsoft.com/office/drawing/2014/main" id="{18504D55-9F41-4873-8F70-720DC7A47F68}"/>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Úloha: pri fiktívnom sumarizátore zmlúv zapíšte tri scenáre: vynechaná klauzula, vymyslený právny záver a neoprávnený prístup. Každému navrhnite inú konkrétnu kontrolu.</a:t>
            </a:r>
          </a:p>
        </p:txBody>
      </p:sp>
      <p:sp>
        <p:nvSpPr>
          <p:cNvPr id="8" name="text-39-7">
            <a:extLst xmlns:a="http://schemas.openxmlformats.org/drawingml/2006/main">
              <a:ext uri="{FF2B5EF4-FFF2-40B4-BE49-F238E27FC236}">
                <a16:creationId xmlns:a16="http://schemas.microsoft.com/office/drawing/2014/main" id="{1506B36B-5ABD-415C-9AF0-18BAE5AE340D}"/>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39-8">
            <a:extLst xmlns:a="http://schemas.openxmlformats.org/drawingml/2006/main">
              <a:ext uri="{FF2B5EF4-FFF2-40B4-BE49-F238E27FC236}">
                <a16:creationId xmlns:a16="http://schemas.microsoft.com/office/drawing/2014/main" id="{DC19690E-5285-4BB0-9347-078472FA5E16}"/>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39 / 50</a:t>
            </a:r>
          </a:p>
        </p:txBody>
      </p:sp>
    </p:spTree>
    <p:extLst>
      <p:ext uri="{BB962C8B-B14F-4D97-AF65-F5344CB8AC3E}">
        <p14:creationId xmlns:p14="http://schemas.microsoft.com/office/powerpoint/2010/main" val="1361860021"/>
      </p:ext>
    </p:extLst>
  </p:cSld>
</p:sld>
</file>

<file path=ppt/slides/slide4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40-0">
            <a:extLst xmlns:a="http://schemas.openxmlformats.org/drawingml/2006/main">
              <a:ext uri="{FF2B5EF4-FFF2-40B4-BE49-F238E27FC236}">
                <a16:creationId xmlns:a16="http://schemas.microsoft.com/office/drawing/2014/main" id="{ACFA5A87-1370-412F-B4FB-00B33B0E9AD8}"/>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Riadenie rizík v praxi</a:t>
            </a:r>
          </a:p>
        </p:txBody>
      </p:sp>
      <p:sp>
        <p:nvSpPr>
          <p:cNvPr id="2" name="text-40-1">
            <a:extLst xmlns:a="http://schemas.openxmlformats.org/drawingml/2006/main">
              <a:ext uri="{FF2B5EF4-FFF2-40B4-BE49-F238E27FC236}">
                <a16:creationId xmlns:a16="http://schemas.microsoft.com/office/drawing/2014/main" id="{EE0D8A1B-A240-42B4-B355-798B6898D932}"/>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Reprezentatívna testovacia vzorka</a:t>
            </a:r>
          </a:p>
        </p:txBody>
      </p:sp>
      <p:sp>
        <p:nvSpPr>
          <p:cNvPr id="3" name="text-40-2">
            <a:extLst xmlns:a="http://schemas.openxmlformats.org/drawingml/2006/main">
              <a:ext uri="{FF2B5EF4-FFF2-40B4-BE49-F238E27FC236}">
                <a16:creationId xmlns:a16="http://schemas.microsoft.com/office/drawing/2014/main" id="{578DEC5E-D8B8-4B48-8775-9AA30D83876A}"/>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Zahrňte bežné aj ťažké prípady</a:t>
            </a:r>
          </a:p>
        </p:txBody>
      </p:sp>
      <p:sp>
        <p:nvSpPr>
          <p:cNvPr id="4" name="text-40-3">
            <a:extLst xmlns:a="http://schemas.openxmlformats.org/drawingml/2006/main">
              <a:ext uri="{FF2B5EF4-FFF2-40B4-BE49-F238E27FC236}">
                <a16:creationId xmlns:a16="http://schemas.microsoft.com/office/drawing/2014/main" id="{1C78A693-F5FC-4C93-9048-9F399BB37388}"/>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Oddelte učenie od záverečného testu</a:t>
            </a:r>
          </a:p>
        </p:txBody>
      </p:sp>
      <p:sp>
        <p:nvSpPr>
          <p:cNvPr id="5" name="text-40-4">
            <a:extLst xmlns:a="http://schemas.openxmlformats.org/drawingml/2006/main">
              <a:ext uri="{FF2B5EF4-FFF2-40B4-BE49-F238E27FC236}">
                <a16:creationId xmlns:a16="http://schemas.microsoft.com/office/drawing/2014/main" id="{42232ECD-AA6C-477A-83D4-26FA41E4FB01}"/>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Pomer prípadov musí byť vysvetlený</a:t>
            </a:r>
          </a:p>
        </p:txBody>
      </p:sp>
      <p:sp>
        <p:nvSpPr>
          <p:cNvPr id="6" name="text-40-5">
            <a:extLst xmlns:a="http://schemas.openxmlformats.org/drawingml/2006/main">
              <a:ext uri="{FF2B5EF4-FFF2-40B4-BE49-F238E27FC236}">
                <a16:creationId xmlns:a16="http://schemas.microsoft.com/office/drawing/2014/main" id="{CD142445-4548-4161-8C89-556A6B288366}"/>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40-6">
            <a:extLst xmlns:a="http://schemas.openxmlformats.org/drawingml/2006/main">
              <a:ext uri="{FF2B5EF4-FFF2-40B4-BE49-F238E27FC236}">
                <a16:creationId xmlns:a16="http://schemas.microsoft.com/office/drawing/2014/main" id="{01501518-1032-43A0-AA65-710ED1E8B525}"/>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Fiktívne z dvadsiatich dopytov vyčleňte päť na záverečný test. Doplníte rozpor v termíne a skrytý pokyn; zvyšok nevyberajte iba z najlepšie čitateľných správ.</a:t>
            </a:r>
          </a:p>
        </p:txBody>
      </p:sp>
      <p:sp>
        <p:nvSpPr>
          <p:cNvPr id="8" name="text-40-7">
            <a:extLst xmlns:a="http://schemas.openxmlformats.org/drawingml/2006/main">
              <a:ext uri="{FF2B5EF4-FFF2-40B4-BE49-F238E27FC236}">
                <a16:creationId xmlns:a16="http://schemas.microsoft.com/office/drawing/2014/main" id="{A9811442-7571-409A-9A1F-4DA1A1FCA3A8}"/>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40-8">
            <a:extLst xmlns:a="http://schemas.openxmlformats.org/drawingml/2006/main">
              <a:ext uri="{FF2B5EF4-FFF2-40B4-BE49-F238E27FC236}">
                <a16:creationId xmlns:a16="http://schemas.microsoft.com/office/drawing/2014/main" id="{2796A58C-4477-439A-A424-1987A32CF1C9}"/>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40 / 50</a:t>
            </a:r>
          </a:p>
        </p:txBody>
      </p:sp>
    </p:spTree>
    <p:extLst>
      <p:ext uri="{BB962C8B-B14F-4D97-AF65-F5344CB8AC3E}">
        <p14:creationId xmlns:p14="http://schemas.microsoft.com/office/powerpoint/2010/main" val="2016340186"/>
      </p:ext>
    </p:extLst>
  </p:cSld>
</p:sld>
</file>

<file path=ppt/slides/slide4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41-0">
            <a:extLst xmlns:a="http://schemas.openxmlformats.org/drawingml/2006/main">
              <a:ext uri="{FF2B5EF4-FFF2-40B4-BE49-F238E27FC236}">
                <a16:creationId xmlns:a16="http://schemas.microsoft.com/office/drawing/2014/main" id="{CCA0AD05-7C68-455F-8036-D0FB04FE8333}"/>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Pilot, meranie a obhajoba roadmapy</a:t>
            </a:r>
          </a:p>
        </p:txBody>
      </p:sp>
      <p:sp>
        <p:nvSpPr>
          <p:cNvPr id="2" name="text-41-1">
            <a:extLst xmlns:a="http://schemas.openxmlformats.org/drawingml/2006/main">
              <a:ext uri="{FF2B5EF4-FFF2-40B4-BE49-F238E27FC236}">
                <a16:creationId xmlns:a16="http://schemas.microsoft.com/office/drawing/2014/main" id="{DA6C0692-07A4-4CF3-B179-5DC966E82793}"/>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Rubrika kvality pred odpoveďou</a:t>
            </a:r>
          </a:p>
        </p:txBody>
      </p:sp>
      <p:sp>
        <p:nvSpPr>
          <p:cNvPr id="3" name="text-41-2">
            <a:extLst xmlns:a="http://schemas.openxmlformats.org/drawingml/2006/main">
              <a:ext uri="{FF2B5EF4-FFF2-40B4-BE49-F238E27FC236}">
                <a16:creationId xmlns:a16="http://schemas.microsoft.com/office/drawing/2014/main" id="{7206DA02-8656-4AAA-8AC0-E276D59F428D}"/>
              </a:ext>
            </a:extLst>
          </p:cNvPr>
          <p:cNvSpPr>
            <a:spLocks xmlns:a="http://schemas.openxmlformats.org/drawingml/2006/main" noGrp="1"/>
          </p:cNvSpPr>
          <p:nvPr/>
        </p:nvSpPr>
        <p:spPr>
          <a:xfrm xmlns:a="http://schemas.openxmlformats.org/drawingml/2006/main">
            <a:off x="685800" y="2209800"/>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Správnosť, úplnosť a použiteľnosť</a:t>
            </a:r>
          </a:p>
        </p:txBody>
      </p:sp>
      <p:sp>
        <p:nvSpPr>
          <p:cNvPr id="4" name="text-41-3">
            <a:extLst xmlns:a="http://schemas.openxmlformats.org/drawingml/2006/main">
              <a:ext uri="{FF2B5EF4-FFF2-40B4-BE49-F238E27FC236}">
                <a16:creationId xmlns:a16="http://schemas.microsoft.com/office/drawing/2014/main" id="{E6CA2E07-6439-44E7-8535-E80A38FE7582}"/>
              </a:ext>
            </a:extLst>
          </p:cNvPr>
          <p:cNvSpPr>
            <a:spLocks xmlns:a="http://schemas.openxmlformats.org/drawingml/2006/main" noGrp="1"/>
          </p:cNvSpPr>
          <p:nvPr/>
        </p:nvSpPr>
        <p:spPr>
          <a:xfrm xmlns:a="http://schemas.openxmlformats.org/drawingml/2006/main">
            <a:off x="685800" y="3019425"/>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Zdroje, neistota a bezpečnosť</a:t>
            </a:r>
          </a:p>
        </p:txBody>
      </p:sp>
      <p:sp>
        <p:nvSpPr>
          <p:cNvPr id="5" name="text-41-4">
            <a:extLst xmlns:a="http://schemas.openxmlformats.org/drawingml/2006/main">
              <a:ext uri="{FF2B5EF4-FFF2-40B4-BE49-F238E27FC236}">
                <a16:creationId xmlns:a16="http://schemas.microsoft.com/office/drawing/2014/main" id="{D7FCD030-FA93-4CD0-B907-C30C9A25F6CB}"/>
              </a:ext>
            </a:extLst>
          </p:cNvPr>
          <p:cNvSpPr>
            <a:spLocks xmlns:a="http://schemas.openxmlformats.org/drawingml/2006/main" noGrp="1"/>
          </p:cNvSpPr>
          <p:nvPr/>
        </p:nvSpPr>
        <p:spPr>
          <a:xfrm xmlns:a="http://schemas.openxmlformats.org/drawingml/2006/main">
            <a:off x="685800" y="3829050"/>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Kritická chyba blokuje schválenie</a:t>
            </a:r>
          </a:p>
        </p:txBody>
      </p:sp>
      <p:graphicFrame>
        <p:nvGraphicFramePr>
          <p:cNvPr id="16" name=""/>
          <p:cNvGraphicFramePr/>
          <p:nvPr/>
        </p:nvGraphicFramePr>
        <p:xfrm>
          <a:off xmlns:a="http://schemas.openxmlformats.org/drawingml/2006/main" x="6286500" y="2057400"/>
          <a:ext xmlns:a="http://schemas.openxmlformats.org/drawingml/2006/main" cx="5219700" cy="2781300"/>
        </p:xfrm>
        <a:graphic xmlns:a="http://schemas.openxmlformats.org/drawingml/2006/main">
          <a:graphicData uri="http://schemas.openxmlformats.org/drawingml/2006/table">
            <a:tbl>
              <a:tblPr/>
              <a:tblGrid>
                <a:gridCol w="2609850"/>
                <a:gridCol w="2609850"/>
              </a:tblGrid>
              <a:tr h="556260">
                <a:tc>
                  <a:txBody>
                    <a:bodyPr/>
                    <a:lstStyle/>
                    <a:p>
                      <a:r>
                        <a:rPr sz="1800" b="1">
                          <a:solidFill>
                            <a:srgbClr val="10263B"/>
                          </a:solidFill>
                          <a:latin typeface="Arial"/>
                          <a:ea typeface="Arial"/>
                          <a:cs typeface="Arial"/>
                        </a:rPr>
                        <a:t>Kritérium</a:t>
                      </a:r>
                    </a:p>
                  </a:txBody>
                  <a:tcPr marL="91440" marR="91440" marT="45720" marB="45720">
                    <a:solidFill>
                      <a:srgbClr val="EAF4F0"/>
                    </a:solidFill>
                  </a:tcPr>
                </a:tc>
                <a:tc>
                  <a:txBody>
                    <a:bodyPr/>
                    <a:lstStyle/>
                    <a:p>
                      <a:r>
                        <a:rPr sz="1800" b="1">
                          <a:solidFill>
                            <a:srgbClr val="10263B"/>
                          </a:solidFill>
                          <a:latin typeface="Arial"/>
                          <a:ea typeface="Arial"/>
                          <a:cs typeface="Arial"/>
                        </a:rPr>
                        <a:t>Otázka</a:t>
                      </a:r>
                    </a:p>
                  </a:txBody>
                  <a:tcPr marL="91440" marR="91440" marT="45720" marB="45720">
                    <a:solidFill>
                      <a:srgbClr val="EAF4F0"/>
                    </a:solidFill>
                  </a:tcPr>
                </a:tc>
              </a:tr>
              <a:tr h="556260">
                <a:tc>
                  <a:txBody>
                    <a:bodyPr/>
                    <a:lstStyle/>
                    <a:p>
                      <a:r>
                        <a:rPr sz="1800" b="0">
                          <a:solidFill>
                            <a:srgbClr val="10263B"/>
                          </a:solidFill>
                          <a:latin typeface="Arial"/>
                          <a:ea typeface="Arial"/>
                          <a:cs typeface="Arial"/>
                        </a:rPr>
                        <a:t>Správnosť</a:t>
                      </a:r>
                    </a:p>
                  </a:txBody>
                  <a:tcPr marL="91440" marR="91440" marT="45720" marB="45720">
                    <a:solidFill>
                      <a:srgbClr val="FFFFFF"/>
                    </a:solidFill>
                  </a:tcPr>
                </a:tc>
                <a:tc>
                  <a:txBody>
                    <a:bodyPr/>
                    <a:lstStyle/>
                    <a:p>
                      <a:r>
                        <a:rPr sz="1800" b="0">
                          <a:solidFill>
                            <a:srgbClr val="10263B"/>
                          </a:solidFill>
                          <a:latin typeface="Arial"/>
                          <a:ea typeface="Arial"/>
                          <a:cs typeface="Arial"/>
                        </a:rPr>
                        <a:t>Je záver doložený?</a:t>
                      </a:r>
                    </a:p>
                  </a:txBody>
                  <a:tcPr marL="91440" marR="91440" marT="45720" marB="45720">
                    <a:solidFill>
                      <a:srgbClr val="FFFFFF"/>
                    </a:solidFill>
                  </a:tcPr>
                </a:tc>
              </a:tr>
              <a:tr h="556260">
                <a:tc>
                  <a:txBody>
                    <a:bodyPr/>
                    <a:lstStyle/>
                    <a:p>
                      <a:r>
                        <a:rPr sz="1800" b="0">
                          <a:solidFill>
                            <a:srgbClr val="10263B"/>
                          </a:solidFill>
                          <a:latin typeface="Arial"/>
                          <a:ea typeface="Arial"/>
                          <a:cs typeface="Arial"/>
                        </a:rPr>
                        <a:t>Úplnosť</a:t>
                      </a:r>
                    </a:p>
                  </a:txBody>
                  <a:tcPr marL="91440" marR="91440" marT="45720" marB="45720">
                    <a:solidFill>
                      <a:srgbClr val="FFFFFF"/>
                    </a:solidFill>
                  </a:tcPr>
                </a:tc>
                <a:tc>
                  <a:txBody>
                    <a:bodyPr/>
                    <a:lstStyle/>
                    <a:p>
                      <a:r>
                        <a:rPr sz="1800" b="0">
                          <a:solidFill>
                            <a:srgbClr val="10263B"/>
                          </a:solidFill>
                          <a:latin typeface="Arial"/>
                          <a:ea typeface="Arial"/>
                          <a:cs typeface="Arial"/>
                        </a:rPr>
                        <a:t>Nechýba dôležitá úloha?</a:t>
                      </a:r>
                    </a:p>
                  </a:txBody>
                  <a:tcPr marL="91440" marR="91440" marT="45720" marB="45720">
                    <a:solidFill>
                      <a:srgbClr val="FFFFFF"/>
                    </a:solidFill>
                  </a:tcPr>
                </a:tc>
              </a:tr>
              <a:tr h="556260">
                <a:tc>
                  <a:txBody>
                    <a:bodyPr/>
                    <a:lstStyle/>
                    <a:p>
                      <a:r>
                        <a:rPr sz="1800" b="0">
                          <a:solidFill>
                            <a:srgbClr val="10263B"/>
                          </a:solidFill>
                          <a:latin typeface="Arial"/>
                          <a:ea typeface="Arial"/>
                          <a:cs typeface="Arial"/>
                        </a:rPr>
                        <a:t>Bezpečnosť</a:t>
                      </a:r>
                    </a:p>
                  </a:txBody>
                  <a:tcPr marL="91440" marR="91440" marT="45720" marB="45720">
                    <a:solidFill>
                      <a:srgbClr val="FFFFFF"/>
                    </a:solidFill>
                  </a:tcPr>
                </a:tc>
                <a:tc>
                  <a:txBody>
                    <a:bodyPr/>
                    <a:lstStyle/>
                    <a:p>
                      <a:r>
                        <a:rPr sz="1800" b="0">
                          <a:solidFill>
                            <a:srgbClr val="10263B"/>
                          </a:solidFill>
                          <a:latin typeface="Arial"/>
                          <a:ea typeface="Arial"/>
                          <a:cs typeface="Arial"/>
                        </a:rPr>
                        <a:t>Neprekročilo sa oprávnenie?</a:t>
                      </a:r>
                    </a:p>
                  </a:txBody>
                  <a:tcPr marL="91440" marR="91440" marT="45720" marB="45720">
                    <a:solidFill>
                      <a:srgbClr val="FFFFFF"/>
                    </a:solidFill>
                  </a:tcPr>
                </a:tc>
              </a:tr>
              <a:tr h="556260">
                <a:tc>
                  <a:txBody>
                    <a:bodyPr/>
                    <a:lstStyle/>
                    <a:p>
                      <a:r>
                        <a:rPr sz="1800" b="0">
                          <a:solidFill>
                            <a:srgbClr val="10263B"/>
                          </a:solidFill>
                          <a:latin typeface="Arial"/>
                          <a:ea typeface="Arial"/>
                          <a:cs typeface="Arial"/>
                        </a:rPr>
                        <a:t>Kritická chyba</a:t>
                      </a:r>
                    </a:p>
                  </a:txBody>
                  <a:tcPr marL="91440" marR="91440" marT="45720" marB="45720">
                    <a:solidFill>
                      <a:srgbClr val="FFFFFF"/>
                    </a:solidFill>
                  </a:tcPr>
                </a:tc>
                <a:tc>
                  <a:txBody>
                    <a:bodyPr/>
                    <a:lstStyle/>
                    <a:p>
                      <a:r>
                        <a:rPr sz="1800" b="0">
                          <a:solidFill>
                            <a:srgbClr val="10263B"/>
                          </a:solidFill>
                          <a:latin typeface="Arial"/>
                          <a:ea typeface="Arial"/>
                          <a:cs typeface="Arial"/>
                        </a:rPr>
                        <a:t>Blokuje prijatie aj pri dobrom priemere</a:t>
                      </a:r>
                    </a:p>
                  </a:txBody>
                  <a:tcPr marL="91440" marR="91440" marT="45720" marB="45720">
                    <a:solidFill>
                      <a:srgbClr val="FFFFFF"/>
                    </a:solidFill>
                  </a:tcPr>
                </a:tc>
              </a:tr>
            </a:tbl>
          </a:graphicData>
        </a:graphic>
      </p:graphicFrame>
      <p:sp>
        <p:nvSpPr>
          <p:cNvPr id="7" name="text-41-5">
            <a:extLst xmlns:a="http://schemas.openxmlformats.org/drawingml/2006/main">
              <a:ext uri="{FF2B5EF4-FFF2-40B4-BE49-F238E27FC236}">
                <a16:creationId xmlns:a16="http://schemas.microsoft.com/office/drawing/2014/main" id="{47635F98-4F40-4D75-97A5-FB162C215BFA}"/>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8" name="text-41-6">
            <a:extLst xmlns:a="http://schemas.openxmlformats.org/drawingml/2006/main">
              <a:ext uri="{FF2B5EF4-FFF2-40B4-BE49-F238E27FC236}">
                <a16:creationId xmlns:a16="http://schemas.microsoft.com/office/drawing/2014/main" id="{5DFDA7DB-44AF-4930-B57B-EB63596C1CE2}"/>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rubrika ponuky blokuje nepodloženú cenu a záväzný termín. Výstup s výborným tónom, ale vymyslenou cenou nesmie dostať schválenie vďaka priemernému skóre.</a:t>
            </a:r>
          </a:p>
        </p:txBody>
      </p:sp>
      <p:sp>
        <p:nvSpPr>
          <p:cNvPr id="9" name="text-41-7">
            <a:extLst xmlns:a="http://schemas.openxmlformats.org/drawingml/2006/main">
              <a:ext uri="{FF2B5EF4-FFF2-40B4-BE49-F238E27FC236}">
                <a16:creationId xmlns:a16="http://schemas.microsoft.com/office/drawing/2014/main" id="{404B8474-ADDA-4644-8599-2BD698C2FD00}"/>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0" name="text-41-8">
            <a:extLst xmlns:a="http://schemas.openxmlformats.org/drawingml/2006/main">
              <a:ext uri="{FF2B5EF4-FFF2-40B4-BE49-F238E27FC236}">
                <a16:creationId xmlns:a16="http://schemas.microsoft.com/office/drawing/2014/main" id="{0CA9D82B-2003-4939-8093-BEA7B6E67523}"/>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41 / 50</a:t>
            </a:r>
          </a:p>
        </p:txBody>
      </p:sp>
    </p:spTree>
    <p:extLst>
      <p:ext uri="{BB962C8B-B14F-4D97-AF65-F5344CB8AC3E}">
        <p14:creationId xmlns:p14="http://schemas.microsoft.com/office/powerpoint/2010/main" val="1716672157"/>
      </p:ext>
    </p:extLst>
  </p:cSld>
</p:sld>
</file>

<file path=ppt/slides/slide4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42-0">
            <a:extLst xmlns:a="http://schemas.openxmlformats.org/drawingml/2006/main">
              <a:ext uri="{FF2B5EF4-FFF2-40B4-BE49-F238E27FC236}">
                <a16:creationId xmlns:a16="http://schemas.microsoft.com/office/drawing/2014/main" id="{879D3716-0FF3-47AD-95BE-5A578DE8E950}"/>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Pilot, meranie a obhajoba roadmapy</a:t>
            </a:r>
          </a:p>
        </p:txBody>
      </p:sp>
      <p:sp>
        <p:nvSpPr>
          <p:cNvPr id="2" name="text-42-1">
            <a:extLst xmlns:a="http://schemas.openxmlformats.org/drawingml/2006/main">
              <a:ext uri="{FF2B5EF4-FFF2-40B4-BE49-F238E27FC236}">
                <a16:creationId xmlns:a16="http://schemas.microsoft.com/office/drawing/2014/main" id="{CA9563E4-40C6-47F7-884B-E01E68A268D1}"/>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Celkový čas používateľa</a:t>
            </a:r>
          </a:p>
        </p:txBody>
      </p:sp>
      <p:sp>
        <p:nvSpPr>
          <p:cNvPr id="3" name="text-42-2">
            <a:extLst xmlns:a="http://schemas.openxmlformats.org/drawingml/2006/main">
              <a:ext uri="{FF2B5EF4-FFF2-40B4-BE49-F238E27FC236}">
                <a16:creationId xmlns:a16="http://schemas.microsoft.com/office/drawing/2014/main" id="{455ABA05-D723-4EF9-B96C-BE9E3E71360F}"/>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Zadanie, čakanie, kontrola a opravy</a:t>
            </a:r>
          </a:p>
        </p:txBody>
      </p:sp>
      <p:sp>
        <p:nvSpPr>
          <p:cNvPr id="4" name="text-42-3">
            <a:extLst xmlns:a="http://schemas.openxmlformats.org/drawingml/2006/main">
              <a:ext uri="{FF2B5EF4-FFF2-40B4-BE49-F238E27FC236}">
                <a16:creationId xmlns:a16="http://schemas.microsoft.com/office/drawing/2014/main" id="{DCEFE684-DC61-4FE6-8962-1E5D12736C1E}"/>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Medián aj rozsah sú užitočné</a:t>
            </a:r>
          </a:p>
        </p:txBody>
      </p:sp>
      <p:sp>
        <p:nvSpPr>
          <p:cNvPr id="5" name="text-42-4">
            <a:extLst xmlns:a="http://schemas.openxmlformats.org/drawingml/2006/main">
              <a:ext uri="{FF2B5EF4-FFF2-40B4-BE49-F238E27FC236}">
                <a16:creationId xmlns:a16="http://schemas.microsoft.com/office/drawing/2014/main" id="{5E22F16E-C7F7-4F17-9B93-8637BE0EEBC1}"/>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Rýchlosť bez kvality nemá hodnotu</a:t>
            </a:r>
          </a:p>
        </p:txBody>
      </p:sp>
      <p:sp>
        <p:nvSpPr>
          <p:cNvPr id="6" name="text-42-5">
            <a:extLst xmlns:a="http://schemas.openxmlformats.org/drawingml/2006/main">
              <a:ext uri="{FF2B5EF4-FFF2-40B4-BE49-F238E27FC236}">
                <a16:creationId xmlns:a16="http://schemas.microsoft.com/office/drawing/2014/main" id="{A0B8A13A-7053-47BC-BA03-951061AF3C4B}"/>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42-6">
            <a:extLst xmlns:a="http://schemas.openxmlformats.org/drawingml/2006/main">
              <a:ext uri="{FF2B5EF4-FFF2-40B4-BE49-F238E27FC236}">
                <a16:creationId xmlns:a16="http://schemas.microsoft.com/office/drawing/2014/main" id="{A84A8160-9B5A-4972-A92D-92D854649883}"/>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model odpovie za desať sekúnd, no oprava trvá dvanásť minút. Pôvodná práca trvala osem minút; pilot v tejto kategórii zatiaľ neprináša časový prínos.</a:t>
            </a:r>
          </a:p>
        </p:txBody>
      </p:sp>
      <p:sp>
        <p:nvSpPr>
          <p:cNvPr id="8" name="text-42-7">
            <a:extLst xmlns:a="http://schemas.openxmlformats.org/drawingml/2006/main">
              <a:ext uri="{FF2B5EF4-FFF2-40B4-BE49-F238E27FC236}">
                <a16:creationId xmlns:a16="http://schemas.microsoft.com/office/drawing/2014/main" id="{AC71D682-6149-42FB-BB44-DBF0435C8BFE}"/>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42-8">
            <a:extLst xmlns:a="http://schemas.openxmlformats.org/drawingml/2006/main">
              <a:ext uri="{FF2B5EF4-FFF2-40B4-BE49-F238E27FC236}">
                <a16:creationId xmlns:a16="http://schemas.microsoft.com/office/drawing/2014/main" id="{75BB4F22-2328-4595-BC05-FD104372934B}"/>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42 / 50</a:t>
            </a:r>
          </a:p>
        </p:txBody>
      </p:sp>
    </p:spTree>
    <p:extLst>
      <p:ext uri="{BB962C8B-B14F-4D97-AF65-F5344CB8AC3E}">
        <p14:creationId xmlns:p14="http://schemas.microsoft.com/office/powerpoint/2010/main" val="1620576253"/>
      </p:ext>
    </p:extLst>
  </p:cSld>
</p:sld>
</file>

<file path=ppt/slides/slide4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43-0">
            <a:extLst xmlns:a="http://schemas.openxmlformats.org/drawingml/2006/main">
              <a:ext uri="{FF2B5EF4-FFF2-40B4-BE49-F238E27FC236}">
                <a16:creationId xmlns:a16="http://schemas.microsoft.com/office/drawing/2014/main" id="{56A87813-1630-4683-92E1-6927361A4331}"/>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Pilot, meranie a obhajoba roadmapy</a:t>
            </a:r>
          </a:p>
        </p:txBody>
      </p:sp>
      <p:sp>
        <p:nvSpPr>
          <p:cNvPr id="2" name="text-43-1">
            <a:extLst xmlns:a="http://schemas.openxmlformats.org/drawingml/2006/main">
              <a:ext uri="{FF2B5EF4-FFF2-40B4-BE49-F238E27FC236}">
                <a16:creationId xmlns:a16="http://schemas.microsoft.com/office/drawing/2014/main" id="{6A9912D9-B66F-4A99-874C-197797676F0E}"/>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Cena akceptovaného výsledku</a:t>
            </a:r>
          </a:p>
        </p:txBody>
      </p:sp>
      <p:sp>
        <p:nvSpPr>
          <p:cNvPr id="3" name="text-43-2">
            <a:extLst xmlns:a="http://schemas.openxmlformats.org/drawingml/2006/main">
              <a:ext uri="{FF2B5EF4-FFF2-40B4-BE49-F238E27FC236}">
                <a16:creationId xmlns:a16="http://schemas.microsoft.com/office/drawing/2014/main" id="{3AA8D05E-663B-4F5E-9B04-29ADB4AE59C0}"/>
              </a:ext>
            </a:extLst>
          </p:cNvPr>
          <p:cNvSpPr>
            <a:spLocks xmlns:a="http://schemas.openxmlformats.org/drawingml/2006/main" noGrp="1"/>
          </p:cNvSpPr>
          <p:nvPr/>
        </p:nvSpPr>
        <p:spPr>
          <a:xfrm xmlns:a="http://schemas.openxmlformats.org/drawingml/2006/main">
            <a:off x="685800" y="2209800"/>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Počítajte neúspešné pokusy</a:t>
            </a:r>
          </a:p>
        </p:txBody>
      </p:sp>
      <p:sp>
        <p:nvSpPr>
          <p:cNvPr id="4" name="text-43-3">
            <a:extLst xmlns:a="http://schemas.openxmlformats.org/drawingml/2006/main">
              <a:ext uri="{FF2B5EF4-FFF2-40B4-BE49-F238E27FC236}">
                <a16:creationId xmlns:a16="http://schemas.microsoft.com/office/drawing/2014/main" id="{D66841A3-4753-4A10-8E9A-8FA4B021D4C5}"/>
              </a:ext>
            </a:extLst>
          </p:cNvPr>
          <p:cNvSpPr>
            <a:spLocks xmlns:a="http://schemas.openxmlformats.org/drawingml/2006/main" noGrp="1"/>
          </p:cNvSpPr>
          <p:nvPr/>
        </p:nvSpPr>
        <p:spPr>
          <a:xfrm xmlns:a="http://schemas.openxmlformats.org/drawingml/2006/main">
            <a:off x="685800" y="3019425"/>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Zahrňte kontrolu a zdroje</a:t>
            </a:r>
          </a:p>
        </p:txBody>
      </p:sp>
      <p:sp>
        <p:nvSpPr>
          <p:cNvPr id="5" name="text-43-4">
            <a:extLst xmlns:a="http://schemas.openxmlformats.org/drawingml/2006/main">
              <a:ext uri="{FF2B5EF4-FFF2-40B4-BE49-F238E27FC236}">
                <a16:creationId xmlns:a16="http://schemas.microsoft.com/office/drawing/2014/main" id="{5258AC7D-257A-4323-9FE0-DD0DA7407610}"/>
              </a:ext>
            </a:extLst>
          </p:cNvPr>
          <p:cNvSpPr>
            <a:spLocks xmlns:a="http://schemas.openxmlformats.org/drawingml/2006/main" noGrp="1"/>
          </p:cNvSpPr>
          <p:nvPr/>
        </p:nvSpPr>
        <p:spPr>
          <a:xfrm xmlns:a="http://schemas.openxmlformats.org/drawingml/2006/main">
            <a:off x="685800" y="3829050"/>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Porovnávajte s pracovnou hodnotou</a:t>
            </a:r>
          </a:p>
        </p:txBody>
      </p:sp>
      <p:graphicFrame>
        <p:nvGraphicFramePr>
          <p:cNvPr id="16" name=""/>
          <p:cNvGraphicFramePr/>
          <p:nvPr/>
        </p:nvGraphicFramePr>
        <p:xfrm>
          <a:off xmlns:a="http://schemas.openxmlformats.org/drawingml/2006/main" x="6286500" y="2057400"/>
          <a:ext xmlns:a="http://schemas.openxmlformats.org/drawingml/2006/main" cx="5219700" cy="2781300"/>
        </p:xfrm>
        <a:graphic xmlns:a="http://schemas.openxmlformats.org/drawingml/2006/main">
          <a:graphicData uri="http://schemas.openxmlformats.org/drawingml/2006/table">
            <a:tbl>
              <a:tblPr/>
              <a:tblGrid>
                <a:gridCol w="2609850"/>
                <a:gridCol w="2609850"/>
              </a:tblGrid>
              <a:tr h="695325">
                <a:tc>
                  <a:txBody>
                    <a:bodyPr/>
                    <a:lstStyle/>
                    <a:p>
                      <a:r>
                        <a:rPr sz="1800" b="1">
                          <a:solidFill>
                            <a:srgbClr val="10263B"/>
                          </a:solidFill>
                          <a:latin typeface="Arial"/>
                          <a:ea typeface="Arial"/>
                          <a:cs typeface="Arial"/>
                        </a:rPr>
                        <a:t>Meranie</a:t>
                      </a:r>
                    </a:p>
                  </a:txBody>
                  <a:tcPr marL="91440" marR="91440" marT="45720" marB="45720">
                    <a:solidFill>
                      <a:srgbClr val="EAF4F0"/>
                    </a:solidFill>
                  </a:tcPr>
                </a:tc>
                <a:tc>
                  <a:txBody>
                    <a:bodyPr/>
                    <a:lstStyle/>
                    <a:p>
                      <a:r>
                        <a:rPr sz="1800" b="1">
                          <a:solidFill>
                            <a:srgbClr val="10263B"/>
                          </a:solidFill>
                          <a:latin typeface="Arial"/>
                          <a:ea typeface="Arial"/>
                          <a:cs typeface="Arial"/>
                        </a:rPr>
                        <a:t>Fiktívny výsledok</a:t>
                      </a:r>
                    </a:p>
                  </a:txBody>
                  <a:tcPr marL="91440" marR="91440" marT="45720" marB="45720">
                    <a:solidFill>
                      <a:srgbClr val="EAF4F0"/>
                    </a:solidFill>
                  </a:tcPr>
                </a:tc>
              </a:tr>
              <a:tr h="695325">
                <a:tc>
                  <a:txBody>
                    <a:bodyPr/>
                    <a:lstStyle/>
                    <a:p>
                      <a:r>
                        <a:rPr sz="1800" b="0">
                          <a:solidFill>
                            <a:srgbClr val="10263B"/>
                          </a:solidFill>
                          <a:latin typeface="Arial"/>
                          <a:ea typeface="Arial"/>
                          <a:cs typeface="Arial"/>
                        </a:rPr>
                        <a:t>Celkový náklad sady</a:t>
                      </a:r>
                    </a:p>
                  </a:txBody>
                  <a:tcPr marL="91440" marR="91440" marT="45720" marB="45720">
                    <a:solidFill>
                      <a:srgbClr val="FFFFFF"/>
                    </a:solidFill>
                  </a:tcPr>
                </a:tc>
                <a:tc>
                  <a:txBody>
                    <a:bodyPr/>
                    <a:lstStyle/>
                    <a:p>
                      <a:r>
                        <a:rPr sz="1800" b="0">
                          <a:solidFill>
                            <a:srgbClr val="10263B"/>
                          </a:solidFill>
                          <a:latin typeface="Arial"/>
                          <a:ea typeface="Arial"/>
                          <a:cs typeface="Arial"/>
                        </a:rPr>
                        <a:t>8 €</a:t>
                      </a:r>
                    </a:p>
                  </a:txBody>
                  <a:tcPr marL="91440" marR="91440" marT="45720" marB="45720">
                    <a:solidFill>
                      <a:srgbClr val="FFFFFF"/>
                    </a:solidFill>
                  </a:tcPr>
                </a:tc>
              </a:tr>
              <a:tr h="695325">
                <a:tc>
                  <a:txBody>
                    <a:bodyPr/>
                    <a:lstStyle/>
                    <a:p>
                      <a:r>
                        <a:rPr sz="1800" b="0">
                          <a:solidFill>
                            <a:srgbClr val="10263B"/>
                          </a:solidFill>
                          <a:latin typeface="Arial"/>
                          <a:ea typeface="Arial"/>
                          <a:cs typeface="Arial"/>
                        </a:rPr>
                        <a:t>Akceptované výsledky</a:t>
                      </a:r>
                    </a:p>
                  </a:txBody>
                  <a:tcPr marL="91440" marR="91440" marT="45720" marB="45720">
                    <a:solidFill>
                      <a:srgbClr val="FFFFFF"/>
                    </a:solidFill>
                  </a:tcPr>
                </a:tc>
                <a:tc>
                  <a:txBody>
                    <a:bodyPr/>
                    <a:lstStyle/>
                    <a:p>
                      <a:r>
                        <a:rPr sz="1800" b="0">
                          <a:solidFill>
                            <a:srgbClr val="10263B"/>
                          </a:solidFill>
                          <a:latin typeface="Arial"/>
                          <a:ea typeface="Arial"/>
                          <a:cs typeface="Arial"/>
                        </a:rPr>
                        <a:t>4</a:t>
                      </a:r>
                    </a:p>
                  </a:txBody>
                  <a:tcPr marL="91440" marR="91440" marT="45720" marB="45720">
                    <a:solidFill>
                      <a:srgbClr val="FFFFFF"/>
                    </a:solidFill>
                  </a:tcPr>
                </a:tc>
              </a:tr>
              <a:tr h="695325">
                <a:tc>
                  <a:txBody>
                    <a:bodyPr/>
                    <a:lstStyle/>
                    <a:p>
                      <a:r>
                        <a:rPr sz="1800" b="0">
                          <a:solidFill>
                            <a:srgbClr val="10263B"/>
                          </a:solidFill>
                          <a:latin typeface="Arial"/>
                          <a:ea typeface="Arial"/>
                          <a:cs typeface="Arial"/>
                        </a:rPr>
                        <a:t>Náklad na výsledok</a:t>
                      </a:r>
                    </a:p>
                  </a:txBody>
                  <a:tcPr marL="91440" marR="91440" marT="45720" marB="45720">
                    <a:solidFill>
                      <a:srgbClr val="FFFFFF"/>
                    </a:solidFill>
                  </a:tcPr>
                </a:tc>
                <a:tc>
                  <a:txBody>
                    <a:bodyPr/>
                    <a:lstStyle/>
                    <a:p>
                      <a:r>
                        <a:rPr sz="1800" b="0">
                          <a:solidFill>
                            <a:srgbClr val="10263B"/>
                          </a:solidFill>
                          <a:latin typeface="Arial"/>
                          <a:ea typeface="Arial"/>
                          <a:cs typeface="Arial"/>
                        </a:rPr>
                        <a:t>2 € + kontrola</a:t>
                      </a:r>
                    </a:p>
                  </a:txBody>
                  <a:tcPr marL="91440" marR="91440" marT="45720" marB="45720">
                    <a:solidFill>
                      <a:srgbClr val="FFFFFF"/>
                    </a:solidFill>
                  </a:tcPr>
                </a:tc>
              </a:tr>
            </a:tbl>
          </a:graphicData>
        </a:graphic>
      </p:graphicFrame>
      <p:sp>
        <p:nvSpPr>
          <p:cNvPr id="7" name="text-43-5">
            <a:extLst xmlns:a="http://schemas.openxmlformats.org/drawingml/2006/main">
              <a:ext uri="{FF2B5EF4-FFF2-40B4-BE49-F238E27FC236}">
                <a16:creationId xmlns:a16="http://schemas.microsoft.com/office/drawing/2014/main" id="{8D5404A7-9122-4871-BDA1-19E8E66716F5}"/>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8" name="text-43-6">
            <a:extLst xmlns:a="http://schemas.openxmlformats.org/drawingml/2006/main">
              <a:ext uri="{FF2B5EF4-FFF2-40B4-BE49-F238E27FC236}">
                <a16:creationId xmlns:a16="http://schemas.microsoft.com/office/drawing/2014/main" id="{7A17734E-0A49-4439-8B10-E31558AEE1D1}"/>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sada stojí 8 € a prináša štyri akceptované reporty. Náklad na report je 2 € pred časom kontroly, aj keď samotný modelový pokus bol lacný.</a:t>
            </a:r>
          </a:p>
        </p:txBody>
      </p:sp>
      <p:sp>
        <p:nvSpPr>
          <p:cNvPr id="9" name="text-43-7">
            <a:extLst xmlns:a="http://schemas.openxmlformats.org/drawingml/2006/main">
              <a:ext uri="{FF2B5EF4-FFF2-40B4-BE49-F238E27FC236}">
                <a16:creationId xmlns:a16="http://schemas.microsoft.com/office/drawing/2014/main" id="{1CBFAC92-3FB9-4E47-A7CE-7DB1C001F918}"/>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0" name="text-43-8">
            <a:extLst xmlns:a="http://schemas.openxmlformats.org/drawingml/2006/main">
              <a:ext uri="{FF2B5EF4-FFF2-40B4-BE49-F238E27FC236}">
                <a16:creationId xmlns:a16="http://schemas.microsoft.com/office/drawing/2014/main" id="{DF709228-EF39-4C69-92F5-9033CD8F986A}"/>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43 / 50</a:t>
            </a:r>
          </a:p>
        </p:txBody>
      </p:sp>
    </p:spTree>
    <p:extLst>
      <p:ext uri="{BB962C8B-B14F-4D97-AF65-F5344CB8AC3E}">
        <p14:creationId xmlns:p14="http://schemas.microsoft.com/office/powerpoint/2010/main" val="1116208264"/>
      </p:ext>
    </p:extLst>
  </p:cSld>
</p:sld>
</file>

<file path=ppt/slides/slide4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44-0">
            <a:extLst xmlns:a="http://schemas.openxmlformats.org/drawingml/2006/main">
              <a:ext uri="{FF2B5EF4-FFF2-40B4-BE49-F238E27FC236}">
                <a16:creationId xmlns:a16="http://schemas.microsoft.com/office/drawing/2014/main" id="{EFA5AA94-3B84-41DD-B41C-58155C7D1D3A}"/>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Pilot, meranie a obhajoba roadmapy</a:t>
            </a:r>
          </a:p>
        </p:txBody>
      </p:sp>
      <p:sp>
        <p:nvSpPr>
          <p:cNvPr id="2" name="text-44-1">
            <a:extLst xmlns:a="http://schemas.openxmlformats.org/drawingml/2006/main">
              <a:ext uri="{FF2B5EF4-FFF2-40B4-BE49-F238E27FC236}">
                <a16:creationId xmlns:a16="http://schemas.microsoft.com/office/drawing/2014/main" id="{5441D600-AACE-4951-9264-30AD60B04DDF}"/>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Kvalita naprieč rôznymi prípadmi</a:t>
            </a:r>
          </a:p>
        </p:txBody>
      </p:sp>
      <p:sp>
        <p:nvSpPr>
          <p:cNvPr id="3" name="text-44-2">
            <a:extLst xmlns:a="http://schemas.openxmlformats.org/drawingml/2006/main">
              <a:ext uri="{FF2B5EF4-FFF2-40B4-BE49-F238E27FC236}">
                <a16:creationId xmlns:a16="http://schemas.microsoft.com/office/drawing/2014/main" id="{6861DB8C-388C-49F9-B4FB-3343E820BDE4}"/>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Sledujte kategórie oddelene</a:t>
            </a:r>
          </a:p>
        </p:txBody>
      </p:sp>
      <p:sp>
        <p:nvSpPr>
          <p:cNvPr id="4" name="text-44-3">
            <a:extLst xmlns:a="http://schemas.openxmlformats.org/drawingml/2006/main">
              <a:ext uri="{FF2B5EF4-FFF2-40B4-BE49-F238E27FC236}">
                <a16:creationId xmlns:a16="http://schemas.microsoft.com/office/drawing/2014/main" id="{33DFC041-D6FD-4C0E-BD95-50C083BC6CF3}"/>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Slovenčina a formáty sú súčasť testu</a:t>
            </a:r>
          </a:p>
        </p:txBody>
      </p:sp>
      <p:sp>
        <p:nvSpPr>
          <p:cNvPr id="5" name="text-44-4">
            <a:extLst xmlns:a="http://schemas.openxmlformats.org/drawingml/2006/main">
              <a:ext uri="{FF2B5EF4-FFF2-40B4-BE49-F238E27FC236}">
                <a16:creationId xmlns:a16="http://schemas.microsoft.com/office/drawing/2014/main" id="{06885CFB-37C7-420F-A5CE-A8CFC48313DD}"/>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Silný priemer môže skrývať slabú skupinu</a:t>
            </a:r>
          </a:p>
        </p:txBody>
      </p:sp>
      <p:sp>
        <p:nvSpPr>
          <p:cNvPr id="6" name="text-44-5">
            <a:extLst xmlns:a="http://schemas.openxmlformats.org/drawingml/2006/main">
              <a:ext uri="{FF2B5EF4-FFF2-40B4-BE49-F238E27FC236}">
                <a16:creationId xmlns:a16="http://schemas.microsoft.com/office/drawing/2014/main" id="{57770B7A-2F6C-438D-9411-3D949955431C}"/>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44-6">
            <a:extLst xmlns:a="http://schemas.openxmlformats.org/drawingml/2006/main">
              <a:ext uri="{FF2B5EF4-FFF2-40B4-BE49-F238E27FC236}">
                <a16:creationId xmlns:a16="http://schemas.microsoft.com/office/drawing/2014/main" id="{3B00D053-12B4-4C54-9251-0DD75EBB7D2D}"/>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extraktor správne číta digitálne PDF, ale vynecháva sumy zo skenov. Pilot povoľte len pre otestovaný formát a skeny smerujte na ručné spracovanie.</a:t>
            </a:r>
          </a:p>
        </p:txBody>
      </p:sp>
      <p:sp>
        <p:nvSpPr>
          <p:cNvPr id="8" name="text-44-7">
            <a:extLst xmlns:a="http://schemas.openxmlformats.org/drawingml/2006/main">
              <a:ext uri="{FF2B5EF4-FFF2-40B4-BE49-F238E27FC236}">
                <a16:creationId xmlns:a16="http://schemas.microsoft.com/office/drawing/2014/main" id="{5536F1B5-DD59-4605-A723-7DA2DB8C7492}"/>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44-8">
            <a:extLst xmlns:a="http://schemas.openxmlformats.org/drawingml/2006/main">
              <a:ext uri="{FF2B5EF4-FFF2-40B4-BE49-F238E27FC236}">
                <a16:creationId xmlns:a16="http://schemas.microsoft.com/office/drawing/2014/main" id="{0EDF097C-D661-4CCD-81B8-2B11A33D4A94}"/>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44 / 50</a:t>
            </a:r>
          </a:p>
        </p:txBody>
      </p:sp>
    </p:spTree>
    <p:extLst>
      <p:ext uri="{BB962C8B-B14F-4D97-AF65-F5344CB8AC3E}">
        <p14:creationId xmlns:p14="http://schemas.microsoft.com/office/powerpoint/2010/main" val="469440371"/>
      </p:ext>
    </p:extLst>
  </p:cSld>
</p:sld>
</file>

<file path=ppt/slides/slide4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45-0">
            <a:extLst xmlns:a="http://schemas.openxmlformats.org/drawingml/2006/main">
              <a:ext uri="{FF2B5EF4-FFF2-40B4-BE49-F238E27FC236}">
                <a16:creationId xmlns:a16="http://schemas.microsoft.com/office/drawing/2014/main" id="{6DCE97B1-6A2D-4EA5-A205-0F49BE7915CD}"/>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Pilot, meranie a obhajoba roadmapy</a:t>
            </a:r>
          </a:p>
        </p:txBody>
      </p:sp>
      <p:sp>
        <p:nvSpPr>
          <p:cNvPr id="2" name="text-45-1">
            <a:extLst xmlns:a="http://schemas.openxmlformats.org/drawingml/2006/main">
              <a:ext uri="{FF2B5EF4-FFF2-40B4-BE49-F238E27FC236}">
                <a16:creationId xmlns:a16="http://schemas.microsoft.com/office/drawing/2014/main" id="{58A60C7F-90F2-4BA8-87A5-59047380AF62}"/>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Brána pred nasadením</a:t>
            </a:r>
          </a:p>
        </p:txBody>
      </p:sp>
      <p:sp>
        <p:nvSpPr>
          <p:cNvPr id="3" name="text-45-2">
            <a:extLst xmlns:a="http://schemas.openxmlformats.org/drawingml/2006/main">
              <a:ext uri="{FF2B5EF4-FFF2-40B4-BE49-F238E27FC236}">
                <a16:creationId xmlns:a16="http://schemas.microsoft.com/office/drawing/2014/main" id="{F7D2E637-F334-4866-96D1-CA465316C0A6}"/>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Testy, právomoci a dáta sú overené</a:t>
            </a:r>
          </a:p>
        </p:txBody>
      </p:sp>
      <p:sp>
        <p:nvSpPr>
          <p:cNvPr id="4" name="text-45-3">
            <a:extLst xmlns:a="http://schemas.openxmlformats.org/drawingml/2006/main">
              <a:ext uri="{FF2B5EF4-FFF2-40B4-BE49-F238E27FC236}">
                <a16:creationId xmlns:a16="http://schemas.microsoft.com/office/drawing/2014/main" id="{2EF1D237-77FA-499A-94B9-151BAD79ACD1}"/>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Existuje vlastník a náhradný postup</a:t>
            </a:r>
          </a:p>
        </p:txBody>
      </p:sp>
      <p:sp>
        <p:nvSpPr>
          <p:cNvPr id="5" name="text-45-4">
            <a:extLst xmlns:a="http://schemas.openxmlformats.org/drawingml/2006/main">
              <a:ext uri="{FF2B5EF4-FFF2-40B4-BE49-F238E27FC236}">
                <a16:creationId xmlns:a16="http://schemas.microsoft.com/office/drawing/2014/main" id="{F79F706C-BFFE-4419-8F19-40EB4806D5BB}"/>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Otvorené blokátory zostávajú viditeľné</a:t>
            </a:r>
          </a:p>
        </p:txBody>
      </p:sp>
      <p:sp>
        <p:nvSpPr>
          <p:cNvPr id="6" name="text-45-5">
            <a:extLst xmlns:a="http://schemas.openxmlformats.org/drawingml/2006/main">
              <a:ext uri="{FF2B5EF4-FFF2-40B4-BE49-F238E27FC236}">
                <a16:creationId xmlns:a16="http://schemas.microsoft.com/office/drawing/2014/main" id="{E46B2C0F-ED52-4631-89F6-E3B5C74D5E6E}"/>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45-6">
            <a:extLst xmlns:a="http://schemas.openxmlformats.org/drawingml/2006/main">
              <a:ext uri="{FF2B5EF4-FFF2-40B4-BE49-F238E27FC236}">
                <a16:creationId xmlns:a16="http://schemas.microsoft.com/office/drawing/2014/main" id="{3001640E-9503-49F0-BB19-83EFF56941FA}"/>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Fiktívne FAQ prešlo obsahovým testom, no nemá overené prístupy medzi firmami. Tento blokátor zabráni platenému nasadeniu bez ohľadu na správnosť odpovedí na verejné otázky.</a:t>
            </a:r>
          </a:p>
        </p:txBody>
      </p:sp>
      <p:sp>
        <p:nvSpPr>
          <p:cNvPr id="8" name="text-45-7">
            <a:extLst xmlns:a="http://schemas.openxmlformats.org/drawingml/2006/main">
              <a:ext uri="{FF2B5EF4-FFF2-40B4-BE49-F238E27FC236}">
                <a16:creationId xmlns:a16="http://schemas.microsoft.com/office/drawing/2014/main" id="{3D572421-97D2-4ADE-A67D-D4F98D13CBED}"/>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45-8">
            <a:extLst xmlns:a="http://schemas.openxmlformats.org/drawingml/2006/main">
              <a:ext uri="{FF2B5EF4-FFF2-40B4-BE49-F238E27FC236}">
                <a16:creationId xmlns:a16="http://schemas.microsoft.com/office/drawing/2014/main" id="{D6C75303-25BB-4E28-BFAD-8A11446BE06B}"/>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45 / 50</a:t>
            </a:r>
          </a:p>
        </p:txBody>
      </p:sp>
    </p:spTree>
    <p:extLst>
      <p:ext uri="{BB962C8B-B14F-4D97-AF65-F5344CB8AC3E}">
        <p14:creationId xmlns:p14="http://schemas.microsoft.com/office/powerpoint/2010/main" val="835069649"/>
      </p:ext>
    </p:extLst>
  </p:cSld>
</p:sld>
</file>

<file path=ppt/slides/slide4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46-0">
            <a:extLst xmlns:a="http://schemas.openxmlformats.org/drawingml/2006/main">
              <a:ext uri="{FF2B5EF4-FFF2-40B4-BE49-F238E27FC236}">
                <a16:creationId xmlns:a16="http://schemas.microsoft.com/office/drawing/2014/main" id="{9EF78499-8AF4-46FF-83B4-C5575849FBE9}"/>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Pilot, meranie a obhajoba roadmapy</a:t>
            </a:r>
          </a:p>
        </p:txBody>
      </p:sp>
      <p:sp>
        <p:nvSpPr>
          <p:cNvPr id="2" name="text-46-1">
            <a:extLst xmlns:a="http://schemas.openxmlformats.org/drawingml/2006/main">
              <a:ext uri="{FF2B5EF4-FFF2-40B4-BE49-F238E27FC236}">
                <a16:creationId xmlns:a16="http://schemas.microsoft.com/office/drawing/2014/main" id="{6165FCE4-15A3-41FC-858C-BE0E9878E03A}"/>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Monitoring v prevádzke</a:t>
            </a:r>
          </a:p>
        </p:txBody>
      </p:sp>
      <p:sp>
        <p:nvSpPr>
          <p:cNvPr id="3" name="text-46-2">
            <a:extLst xmlns:a="http://schemas.openxmlformats.org/drawingml/2006/main">
              <a:ext uri="{FF2B5EF4-FFF2-40B4-BE49-F238E27FC236}">
                <a16:creationId xmlns:a16="http://schemas.microsoft.com/office/drawing/2014/main" id="{1A849350-5731-495A-9EC2-1717AC36E6FE}"/>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Merajte kvalitu aj objem výnimiek</a:t>
            </a:r>
          </a:p>
        </p:txBody>
      </p:sp>
      <p:sp>
        <p:nvSpPr>
          <p:cNvPr id="4" name="text-46-3">
            <a:extLst xmlns:a="http://schemas.openxmlformats.org/drawingml/2006/main">
              <a:ext uri="{FF2B5EF4-FFF2-40B4-BE49-F238E27FC236}">
                <a16:creationId xmlns:a16="http://schemas.microsoft.com/office/drawing/2014/main" id="{5E7D5B7A-5373-440C-989F-36B057529823}"/>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Náklad a dostupnosť majú limity</a:t>
            </a:r>
          </a:p>
        </p:txBody>
      </p:sp>
      <p:sp>
        <p:nvSpPr>
          <p:cNvPr id="5" name="text-46-4">
            <a:extLst xmlns:a="http://schemas.openxmlformats.org/drawingml/2006/main">
              <a:ext uri="{FF2B5EF4-FFF2-40B4-BE49-F238E27FC236}">
                <a16:creationId xmlns:a16="http://schemas.microsoft.com/office/drawing/2014/main" id="{36D7BC3C-4B39-4CC4-968C-033AA56E091E}"/>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Varovanie musí mať príjemcu</a:t>
            </a:r>
          </a:p>
        </p:txBody>
      </p:sp>
      <p:sp>
        <p:nvSpPr>
          <p:cNvPr id="6" name="text-46-5">
            <a:extLst xmlns:a="http://schemas.openxmlformats.org/drawingml/2006/main">
              <a:ext uri="{FF2B5EF4-FFF2-40B4-BE49-F238E27FC236}">
                <a16:creationId xmlns:a16="http://schemas.microsoft.com/office/drawing/2014/main" id="{BA7D7BF0-756C-464E-B5E8-7CCE5F718A70}"/>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46-6">
            <a:extLst xmlns:a="http://schemas.openxmlformats.org/drawingml/2006/main">
              <a:ext uri="{FF2B5EF4-FFF2-40B4-BE49-F238E27FC236}">
                <a16:creationId xmlns:a16="http://schemas.microsoft.com/office/drawing/2014/main" id="{00761149-D303-4FC9-A171-8782A6011962}"/>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prehľad ukáže dvojnásobok opráv za týždeň. Vlastník porovná nové vstupy a verziu systému; tím nepovažuje stabilný HTTP stav za dôkaz rovnakej kvality.</a:t>
            </a:r>
          </a:p>
        </p:txBody>
      </p:sp>
      <p:sp>
        <p:nvSpPr>
          <p:cNvPr id="8" name="text-46-7">
            <a:extLst xmlns:a="http://schemas.openxmlformats.org/drawingml/2006/main">
              <a:ext uri="{FF2B5EF4-FFF2-40B4-BE49-F238E27FC236}">
                <a16:creationId xmlns:a16="http://schemas.microsoft.com/office/drawing/2014/main" id="{C9AC870E-EBE8-4B9F-8A23-9C05C24B115B}"/>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46-8">
            <a:extLst xmlns:a="http://schemas.openxmlformats.org/drawingml/2006/main">
              <a:ext uri="{FF2B5EF4-FFF2-40B4-BE49-F238E27FC236}">
                <a16:creationId xmlns:a16="http://schemas.microsoft.com/office/drawing/2014/main" id="{7F9C2842-7081-4ED3-BC4D-4CE7BF378199}"/>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46 / 50</a:t>
            </a:r>
          </a:p>
        </p:txBody>
      </p:sp>
    </p:spTree>
    <p:extLst>
      <p:ext uri="{BB962C8B-B14F-4D97-AF65-F5344CB8AC3E}">
        <p14:creationId xmlns:p14="http://schemas.microsoft.com/office/powerpoint/2010/main" val="1363284214"/>
      </p:ext>
    </p:extLst>
  </p:cSld>
</p:sld>
</file>

<file path=ppt/slides/slide4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text-47-0">
            <a:extLst xmlns:a="http://schemas.openxmlformats.org/drawingml/2006/main">
              <a:ext uri="{FF2B5EF4-FFF2-40B4-BE49-F238E27FC236}">
                <a16:creationId xmlns:a16="http://schemas.microsoft.com/office/drawing/2014/main" id="{23F5C318-3C7C-4C4B-8B6B-4F05CF91A9DF}"/>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Pilot, meranie a obhajoba roadmapy</a:t>
            </a:r>
          </a:p>
        </p:txBody>
      </p:sp>
      <p:sp>
        <p:nvSpPr>
          <p:cNvPr id="2" name="text-47-1">
            <a:extLst xmlns:a="http://schemas.openxmlformats.org/drawingml/2006/main">
              <a:ext uri="{FF2B5EF4-FFF2-40B4-BE49-F238E27FC236}">
                <a16:creationId xmlns:a16="http://schemas.microsoft.com/office/drawing/2014/main" id="{AC5C6E51-A729-4CCB-BD7A-2E2A136A21E3}"/>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Verzia, zmena a návrat</a:t>
            </a:r>
          </a:p>
        </p:txBody>
      </p:sp>
      <p:sp>
        <p:nvSpPr>
          <p:cNvPr id="3" name="text-47-2">
            <a:extLst xmlns:a="http://schemas.openxmlformats.org/drawingml/2006/main">
              <a:ext uri="{FF2B5EF4-FFF2-40B4-BE49-F238E27FC236}">
                <a16:creationId xmlns:a16="http://schemas.microsoft.com/office/drawing/2014/main" id="{DDC64E6D-F6C6-426B-B349-FAD523FED980}"/>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Zaznamenajte zmenené komponenty</a:t>
            </a:r>
          </a:p>
        </p:txBody>
      </p:sp>
      <p:sp>
        <p:nvSpPr>
          <p:cNvPr id="4" name="text-47-3">
            <a:extLst xmlns:a="http://schemas.openxmlformats.org/drawingml/2006/main">
              <a:ext uri="{FF2B5EF4-FFF2-40B4-BE49-F238E27FC236}">
                <a16:creationId xmlns:a16="http://schemas.microsoft.com/office/drawing/2014/main" id="{2160A199-D22F-47AA-AF35-6D5F65C175A4}"/>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Otestujte rovnakú regresnú sadu</a:t>
            </a:r>
          </a:p>
        </p:txBody>
      </p:sp>
      <p:sp>
        <p:nvSpPr>
          <p:cNvPr id="5" name="text-47-4">
            <a:extLst xmlns:a="http://schemas.openxmlformats.org/drawingml/2006/main">
              <a:ext uri="{FF2B5EF4-FFF2-40B4-BE49-F238E27FC236}">
                <a16:creationId xmlns:a16="http://schemas.microsoft.com/office/drawing/2014/main" id="{CEB561A1-5D09-4C95-9B98-FF0CECA2AF0D}"/>
              </a:ext>
            </a:extLst>
          </p:cNvPr>
          <p:cNvSpPr>
            <a:spLocks xmlns:a="http://schemas.openxmlformats.org/drawingml/2006/main" noGrp="1"/>
          </p:cNvSpPr>
          <p:nvPr/>
        </p:nvSpPr>
        <p:spPr>
          <a:xfrm xmlns:a="http://schemas.openxmlformats.org/drawingml/2006/main">
            <a:off x="78867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Návrat zahŕňa dáta aj postup</a:t>
            </a:r>
          </a:p>
        </p:txBody>
      </p:sp>
      <p:sp>
        <p:nvSpPr>
          <p:cNvPr id="6" name="diagram-node-47-0">
            <a:extLst xmlns:a="http://schemas.openxmlformats.org/drawingml/2006/main">
              <a:ext uri="{FF2B5EF4-FFF2-40B4-BE49-F238E27FC236}">
                <a16:creationId xmlns:a16="http://schemas.microsoft.com/office/drawing/2014/main" id="{C16C4182-1C8E-434D-8B07-FB97969A55EC}"/>
              </a:ext>
            </a:extLst>
          </p:cNvPr>
          <p:cNvSpPr>
            <a:spLocks xmlns:a="http://schemas.openxmlformats.org/drawingml/2006/main" noGrp="1"/>
          </p:cNvSpPr>
          <p:nvPr/>
        </p:nvSpPr>
        <p:spPr>
          <a:xfrm xmlns:a="http://schemas.openxmlformats.org/drawingml/2006/main">
            <a:off x="6858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Nová verzia</a:t>
            </a:r>
          </a:p>
        </p:txBody>
      </p:sp>
      <p:sp>
        <p:nvSpPr>
          <p:cNvPr id="7" name="diagram-node-47-1">
            <a:extLst xmlns:a="http://schemas.openxmlformats.org/drawingml/2006/main">
              <a:ext uri="{FF2B5EF4-FFF2-40B4-BE49-F238E27FC236}">
                <a16:creationId xmlns:a16="http://schemas.microsoft.com/office/drawing/2014/main" id="{603F5033-CAA1-4CC3-BBCB-2DFBE22518D0}"/>
              </a:ext>
            </a:extLst>
          </p:cNvPr>
          <p:cNvSpPr>
            <a:spLocks xmlns:a="http://schemas.openxmlformats.org/drawingml/2006/main" noGrp="1"/>
          </p:cNvSpPr>
          <p:nvPr/>
        </p:nvSpPr>
        <p:spPr>
          <a:xfrm xmlns:a="http://schemas.openxmlformats.org/drawingml/2006/main">
            <a:off x="33909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Regresná sada</a:t>
            </a:r>
          </a:p>
        </p:txBody>
      </p:sp>
      <p:sp>
        <p:nvSpPr>
          <p:cNvPr id="8" name="diagram-node-47-2">
            <a:extLst xmlns:a="http://schemas.openxmlformats.org/drawingml/2006/main">
              <a:ext uri="{FF2B5EF4-FFF2-40B4-BE49-F238E27FC236}">
                <a16:creationId xmlns:a16="http://schemas.microsoft.com/office/drawing/2014/main" id="{E13786E6-6197-4F46-97F1-080E9D3C9A86}"/>
              </a:ext>
            </a:extLst>
          </p:cNvPr>
          <p:cNvSpPr>
            <a:spLocks xmlns:a="http://schemas.openxmlformats.org/drawingml/2006/main" noGrp="1"/>
          </p:cNvSpPr>
          <p:nvPr/>
        </p:nvSpPr>
        <p:spPr>
          <a:xfrm xmlns:a="http://schemas.openxmlformats.org/drawingml/2006/main">
            <a:off x="60960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Porovnanie</a:t>
            </a:r>
          </a:p>
        </p:txBody>
      </p:sp>
      <p:sp>
        <p:nvSpPr>
          <p:cNvPr id="9" name="diagram-node-47-3">
            <a:extLst xmlns:a="http://schemas.openxmlformats.org/drawingml/2006/main">
              <a:ext uri="{FF2B5EF4-FFF2-40B4-BE49-F238E27FC236}">
                <a16:creationId xmlns:a16="http://schemas.microsoft.com/office/drawing/2014/main" id="{B39D72A2-8CE9-47D8-B5A0-EB3911A04B24}"/>
              </a:ext>
            </a:extLst>
          </p:cNvPr>
          <p:cNvSpPr>
            <a:spLocks xmlns:a="http://schemas.openxmlformats.org/drawingml/2006/main" noGrp="1"/>
          </p:cNvSpPr>
          <p:nvPr/>
        </p:nvSpPr>
        <p:spPr>
          <a:xfrm xmlns:a="http://schemas.openxmlformats.org/drawingml/2006/main">
            <a:off x="8801100" y="3381375"/>
            <a:ext cx="240030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Schváliť</a:t>
            </a:r>
          </a:p>
        </p:txBody>
      </p:sp>
      <p:sp>
        <p:nvSpPr>
          <p:cNvPr id="10" name="diagram-node-47-4">
            <a:extLst xmlns:a="http://schemas.openxmlformats.org/drawingml/2006/main">
              <a:ext uri="{FF2B5EF4-FFF2-40B4-BE49-F238E27FC236}">
                <a16:creationId xmlns:a16="http://schemas.microsoft.com/office/drawing/2014/main" id="{5CB32564-5C30-4C95-BEA7-65EB3B097F0B}"/>
              </a:ext>
            </a:extLst>
          </p:cNvPr>
          <p:cNvSpPr>
            <a:spLocks xmlns:a="http://schemas.openxmlformats.org/drawingml/2006/main" noGrp="1"/>
          </p:cNvSpPr>
          <p:nvPr/>
        </p:nvSpPr>
        <p:spPr>
          <a:xfrm xmlns:a="http://schemas.openxmlformats.org/drawingml/2006/main">
            <a:off x="8801100" y="4219575"/>
            <a:ext cx="240030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Vrátiť starú verziu</a:t>
            </a:r>
          </a:p>
        </p:txBody>
      </p:sp>
      <p:cxnSp>
        <p:nvCxnSpPr>
          <p:cNvPr id="29" name=""/>
          <p:cNvCxnSpPr>
            <a:stCxn xmlns:a="http://schemas.openxmlformats.org/drawingml/2006/main" id="6" idx="3"/>
            <a:endCxn xmlns:a="http://schemas.openxmlformats.org/drawingml/2006/main" id="7" idx="1"/>
          </p:cNvCxnSpPr>
          <p:nvPr/>
        </p:nvCxnSpPr>
        <p:spPr>
          <a:xfrm xmlns:a="http://schemas.openxmlformats.org/drawingml/2006/main">
            <a:off x="30861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0" name=""/>
          <p:cNvCxnSpPr>
            <a:stCxn xmlns:a="http://schemas.openxmlformats.org/drawingml/2006/main" id="7" idx="3"/>
            <a:endCxn xmlns:a="http://schemas.openxmlformats.org/drawingml/2006/main" id="8" idx="1"/>
          </p:cNvCxnSpPr>
          <p:nvPr/>
        </p:nvCxnSpPr>
        <p:spPr>
          <a:xfrm xmlns:a="http://schemas.openxmlformats.org/drawingml/2006/main">
            <a:off x="57912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1" name=""/>
          <p:cNvCxnSpPr>
            <a:stCxn xmlns:a="http://schemas.openxmlformats.org/drawingml/2006/main" id="8" idx="3"/>
            <a:endCxn xmlns:a="http://schemas.openxmlformats.org/drawingml/2006/main" id="9" idx="1"/>
          </p:cNvCxnSpPr>
          <p:nvPr/>
        </p:nvCxnSpPr>
        <p:spPr>
          <a:xfrm xmlns:a="http://schemas.openxmlformats.org/drawingml/2006/main" flipV="1">
            <a:off x="8496300" y="3752850"/>
            <a:ext cx="304800" cy="419100"/>
          </a:xfrm>
          <a:prstGeom xmlns:a="http://schemas.openxmlformats.org/drawingml/2006/main" prst="bentConnector3">
            <a:avLst>
              <a:gd name="adj1" fmla="val 50000"/>
            </a:avLst>
          </a:prstGeom>
          <a:ln xmlns:a="http://schemas.openxmlformats.org/drawingml/2006/main" w="19050">
            <a:solidFill>
              <a:srgbClr val="116130"/>
            </a:solidFill>
            <a:tailEnd type="arrow" w="med" len="med"/>
          </a:ln>
        </p:spPr>
      </p:cxnSp>
      <p:cxnSp>
        <p:nvCxnSpPr>
          <p:cNvPr id="32" name=""/>
          <p:cNvCxnSpPr>
            <a:stCxn xmlns:a="http://schemas.openxmlformats.org/drawingml/2006/main" id="8" idx="3"/>
            <a:endCxn xmlns:a="http://schemas.openxmlformats.org/drawingml/2006/main" id="10" idx="1"/>
          </p:cNvCxnSpPr>
          <p:nvPr/>
        </p:nvCxnSpPr>
        <p:spPr>
          <a:xfrm xmlns:a="http://schemas.openxmlformats.org/drawingml/2006/main">
            <a:off x="8496300" y="4171950"/>
            <a:ext cx="304800" cy="419100"/>
          </a:xfrm>
          <a:prstGeom xmlns:a="http://schemas.openxmlformats.org/drawingml/2006/main" prst="bentConnector3">
            <a:avLst>
              <a:gd name="adj1" fmla="val 50000"/>
            </a:avLst>
          </a:prstGeom>
          <a:ln xmlns:a="http://schemas.openxmlformats.org/drawingml/2006/main" w="19050">
            <a:solidFill>
              <a:srgbClr val="116130"/>
            </a:solidFill>
            <a:tailEnd type="arrow" w="med" len="med"/>
          </a:ln>
        </p:spPr>
      </p:cxnSp>
      <p:sp>
        <p:nvSpPr>
          <p:cNvPr id="15" name="text-47-14">
            <a:extLst xmlns:a="http://schemas.openxmlformats.org/drawingml/2006/main">
              <a:ext uri="{FF2B5EF4-FFF2-40B4-BE49-F238E27FC236}">
                <a16:creationId xmlns:a16="http://schemas.microsoft.com/office/drawing/2014/main" id="{2B6DACD9-9408-44BF-A58B-6CF7A949E94C}"/>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6" name="text-47-15">
            <a:extLst xmlns:a="http://schemas.openxmlformats.org/drawingml/2006/main">
              <a:ext uri="{FF2B5EF4-FFF2-40B4-BE49-F238E27FC236}">
                <a16:creationId xmlns:a16="http://schemas.microsoft.com/office/drawing/2014/main" id="{78CCFFD9-E130-48DE-B190-8FBDD38B5EAD}"/>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nový prompt zhorší rozpoznanie reklamácie. Vráťte predchádzajúcu verziu a zachovajte prípad v regresnej sade; chybné už odoslané správy riešte samostatným opravným postupom.</a:t>
            </a:r>
          </a:p>
        </p:txBody>
      </p:sp>
      <p:sp>
        <p:nvSpPr>
          <p:cNvPr id="17" name="text-47-16">
            <a:extLst xmlns:a="http://schemas.openxmlformats.org/drawingml/2006/main">
              <a:ext uri="{FF2B5EF4-FFF2-40B4-BE49-F238E27FC236}">
                <a16:creationId xmlns:a16="http://schemas.microsoft.com/office/drawing/2014/main" id="{95E19580-0531-4DCF-BDDC-EF07867D22F6}"/>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8" name="text-47-17">
            <a:extLst xmlns:a="http://schemas.openxmlformats.org/drawingml/2006/main">
              <a:ext uri="{FF2B5EF4-FFF2-40B4-BE49-F238E27FC236}">
                <a16:creationId xmlns:a16="http://schemas.microsoft.com/office/drawing/2014/main" id="{5E1A54A7-6E91-4A41-B720-D7DA55047136}"/>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47 / 50</a:t>
            </a:r>
          </a:p>
        </p:txBody>
      </p:sp>
    </p:spTree>
    <p:extLst>
      <p:ext uri="{BB962C8B-B14F-4D97-AF65-F5344CB8AC3E}">
        <p14:creationId xmlns:p14="http://schemas.microsoft.com/office/powerpoint/2010/main" val="101240269"/>
      </p:ext>
    </p:extLst>
  </p:cSld>
</p:sld>
</file>

<file path=ppt/slides/slide4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48-0">
            <a:extLst xmlns:a="http://schemas.openxmlformats.org/drawingml/2006/main">
              <a:ext uri="{FF2B5EF4-FFF2-40B4-BE49-F238E27FC236}">
                <a16:creationId xmlns:a16="http://schemas.microsoft.com/office/drawing/2014/main" id="{DE924889-1AC4-4489-986C-502613542730}"/>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Pilot, meranie a obhajoba roadmapy</a:t>
            </a:r>
          </a:p>
        </p:txBody>
      </p:sp>
      <p:sp>
        <p:nvSpPr>
          <p:cNvPr id="2" name="text-48-1">
            <a:extLst xmlns:a="http://schemas.openxmlformats.org/drawingml/2006/main">
              <a:ext uri="{FF2B5EF4-FFF2-40B4-BE49-F238E27FC236}">
                <a16:creationId xmlns:a16="http://schemas.microsoft.com/office/drawing/2014/main" id="{A7515D18-64E1-4AFA-9C1A-2CA631EFCEC3}"/>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Rozšírenie po jednom procese</a:t>
            </a:r>
          </a:p>
        </p:txBody>
      </p:sp>
      <p:sp>
        <p:nvSpPr>
          <p:cNvPr id="3" name="text-48-2">
            <a:extLst xmlns:a="http://schemas.openxmlformats.org/drawingml/2006/main">
              <a:ext uri="{FF2B5EF4-FFF2-40B4-BE49-F238E27FC236}">
                <a16:creationId xmlns:a16="http://schemas.microsoft.com/office/drawing/2014/main" id="{DB3325DB-377E-43A3-ACF3-209969ACC8B8}"/>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Neprenášajte výsledok bez nového kontextu</a:t>
            </a:r>
          </a:p>
        </p:txBody>
      </p:sp>
      <p:sp>
        <p:nvSpPr>
          <p:cNvPr id="4" name="text-48-3">
            <a:extLst xmlns:a="http://schemas.openxmlformats.org/drawingml/2006/main">
              <a:ext uri="{FF2B5EF4-FFF2-40B4-BE49-F238E27FC236}">
                <a16:creationId xmlns:a16="http://schemas.microsoft.com/office/drawing/2014/main" id="{D452CFF4-F11B-4DBA-896E-A228257E4B20}"/>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Každá integrácia mení riziko</a:t>
            </a:r>
          </a:p>
        </p:txBody>
      </p:sp>
      <p:sp>
        <p:nvSpPr>
          <p:cNvPr id="5" name="text-48-4">
            <a:extLst xmlns:a="http://schemas.openxmlformats.org/drawingml/2006/main">
              <a:ext uri="{FF2B5EF4-FFF2-40B4-BE49-F238E27FC236}">
                <a16:creationId xmlns:a16="http://schemas.microsoft.com/office/drawing/2014/main" id="{B7442B6F-CC3A-497F-88C7-67427EC3DB42}"/>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Prínos musí prežiť väčší objem</a:t>
            </a:r>
          </a:p>
        </p:txBody>
      </p:sp>
      <p:sp>
        <p:nvSpPr>
          <p:cNvPr id="6" name="text-48-5">
            <a:extLst xmlns:a="http://schemas.openxmlformats.org/drawingml/2006/main">
              <a:ext uri="{FF2B5EF4-FFF2-40B4-BE49-F238E27FC236}">
                <a16:creationId xmlns:a16="http://schemas.microsoft.com/office/drawing/2014/main" id="{5038272D-57F0-44FA-8DF7-6010A0C18FF8}"/>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48-6">
            <a:extLst xmlns:a="http://schemas.openxmlformats.org/drawingml/2006/main">
              <a:ext uri="{FF2B5EF4-FFF2-40B4-BE49-F238E27FC236}">
                <a16:creationId xmlns:a16="http://schemas.microsoft.com/office/drawing/2014/main" id="{9CBAF308-3AE0-416B-A356-3CCF7855CFBD}"/>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tím zvláda desať konceptov denne. Pri rozšírení na sto zmerajte kapacitu kontrolórov a výnimky; pôvodné percento úspechu samo nepreukazuje prevádzkovú pripravenosť.</a:t>
            </a:r>
          </a:p>
        </p:txBody>
      </p:sp>
      <p:sp>
        <p:nvSpPr>
          <p:cNvPr id="8" name="text-48-7">
            <a:extLst xmlns:a="http://schemas.openxmlformats.org/drawingml/2006/main">
              <a:ext uri="{FF2B5EF4-FFF2-40B4-BE49-F238E27FC236}">
                <a16:creationId xmlns:a16="http://schemas.microsoft.com/office/drawing/2014/main" id="{224BA8D3-0743-4BC8-9821-1E01749CEEFE}"/>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48-8">
            <a:extLst xmlns:a="http://schemas.openxmlformats.org/drawingml/2006/main">
              <a:ext uri="{FF2B5EF4-FFF2-40B4-BE49-F238E27FC236}">
                <a16:creationId xmlns:a16="http://schemas.microsoft.com/office/drawing/2014/main" id="{D2E82301-860F-4B4C-9023-081DDB91636B}"/>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48 / 50</a:t>
            </a:r>
          </a:p>
        </p:txBody>
      </p:sp>
    </p:spTree>
    <p:extLst>
      <p:ext uri="{BB962C8B-B14F-4D97-AF65-F5344CB8AC3E}">
        <p14:creationId xmlns:p14="http://schemas.microsoft.com/office/powerpoint/2010/main" val="1525962522"/>
      </p:ext>
    </p:extLst>
  </p:cSld>
</p:sld>
</file>

<file path=ppt/slides/slide4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49-0">
            <a:extLst xmlns:a="http://schemas.openxmlformats.org/drawingml/2006/main">
              <a:ext uri="{FF2B5EF4-FFF2-40B4-BE49-F238E27FC236}">
                <a16:creationId xmlns:a16="http://schemas.microsoft.com/office/drawing/2014/main" id="{2A9F87FD-869B-461B-963D-B95B45370E67}"/>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Pilot, meranie a obhajoba roadmapy</a:t>
            </a:r>
          </a:p>
        </p:txBody>
      </p:sp>
      <p:sp>
        <p:nvSpPr>
          <p:cNvPr id="2" name="text-49-1">
            <a:extLst xmlns:a="http://schemas.openxmlformats.org/drawingml/2006/main">
              <a:ext uri="{FF2B5EF4-FFF2-40B4-BE49-F238E27FC236}">
                <a16:creationId xmlns:a16="http://schemas.microsoft.com/office/drawing/2014/main" id="{63A24C07-14EB-474B-BCDF-FE34CCFCFE1B}"/>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Manažérsky report pilotu</a:t>
            </a:r>
          </a:p>
        </p:txBody>
      </p:sp>
      <p:sp>
        <p:nvSpPr>
          <p:cNvPr id="3" name="text-49-2">
            <a:extLst xmlns:a="http://schemas.openxmlformats.org/drawingml/2006/main">
              <a:ext uri="{FF2B5EF4-FFF2-40B4-BE49-F238E27FC236}">
                <a16:creationId xmlns:a16="http://schemas.microsoft.com/office/drawing/2014/main" id="{D866A304-E4ED-4B5D-8BAD-DA6418529F21}"/>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Fakty, odhady a odporúčania oddeľte</a:t>
            </a:r>
          </a:p>
        </p:txBody>
      </p:sp>
      <p:sp>
        <p:nvSpPr>
          <p:cNvPr id="4" name="text-49-3">
            <a:extLst xmlns:a="http://schemas.openxmlformats.org/drawingml/2006/main">
              <a:ext uri="{FF2B5EF4-FFF2-40B4-BE49-F238E27FC236}">
                <a16:creationId xmlns:a16="http://schemas.microsoft.com/office/drawing/2014/main" id="{17117B20-6F43-4654-9647-C66483BB2C35}"/>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Uveďte zlyhania a limity</a:t>
            </a:r>
          </a:p>
        </p:txBody>
      </p:sp>
      <p:sp>
        <p:nvSpPr>
          <p:cNvPr id="5" name="text-49-4">
            <a:extLst xmlns:a="http://schemas.openxmlformats.org/drawingml/2006/main">
              <a:ext uri="{FF2B5EF4-FFF2-40B4-BE49-F238E27FC236}">
                <a16:creationId xmlns:a16="http://schemas.microsoft.com/office/drawing/2014/main" id="{0E6FFD50-BD4A-44FA-8AD3-8CF64BC22588}"/>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Rozhodnutie má vlastníka a ďalší krok</a:t>
            </a:r>
          </a:p>
        </p:txBody>
      </p:sp>
      <p:sp>
        <p:nvSpPr>
          <p:cNvPr id="6" name="text-49-5">
            <a:extLst xmlns:a="http://schemas.openxmlformats.org/drawingml/2006/main">
              <a:ext uri="{FF2B5EF4-FFF2-40B4-BE49-F238E27FC236}">
                <a16:creationId xmlns:a16="http://schemas.microsoft.com/office/drawing/2014/main" id="{808E24AD-373E-471A-AEA2-AC63D9B46E28}"/>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49-6">
            <a:extLst xmlns:a="http://schemas.openxmlformats.org/drawingml/2006/main">
              <a:ext uri="{FF2B5EF4-FFF2-40B4-BE49-F238E27FC236}">
                <a16:creationId xmlns:a16="http://schemas.microsoft.com/office/drawing/2014/main" id="{6AC2913D-5047-4E77-BE33-D683D9BCDBE9}"/>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Úloha: zostavte fiktívny jednostranový report s tromi metrikami, dvomi zlyhaniami a jedným rozhodnutím. Každé číslo musí mať zdroj a jasne označenú jednotku.</a:t>
            </a:r>
          </a:p>
        </p:txBody>
      </p:sp>
      <p:sp>
        <p:nvSpPr>
          <p:cNvPr id="8" name="text-49-7">
            <a:extLst xmlns:a="http://schemas.openxmlformats.org/drawingml/2006/main">
              <a:ext uri="{FF2B5EF4-FFF2-40B4-BE49-F238E27FC236}">
                <a16:creationId xmlns:a16="http://schemas.microsoft.com/office/drawing/2014/main" id="{3F2D0CE4-5A29-457B-804C-3A127AE77C9D}"/>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49-8">
            <a:extLst xmlns:a="http://schemas.openxmlformats.org/drawingml/2006/main">
              <a:ext uri="{FF2B5EF4-FFF2-40B4-BE49-F238E27FC236}">
                <a16:creationId xmlns:a16="http://schemas.microsoft.com/office/drawing/2014/main" id="{E6F1D3AE-96DF-4FF5-9DB7-D3434C71E150}"/>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49 / 50</a:t>
            </a:r>
          </a:p>
        </p:txBody>
      </p:sp>
    </p:spTree>
    <p:extLst>
      <p:ext uri="{BB962C8B-B14F-4D97-AF65-F5344CB8AC3E}">
        <p14:creationId xmlns:p14="http://schemas.microsoft.com/office/powerpoint/2010/main" val="1042832325"/>
      </p:ext>
    </p:extLst>
  </p:cSld>
</p:sld>
</file>

<file path=ppt/slides/slide5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50-0">
            <a:extLst xmlns:a="http://schemas.openxmlformats.org/drawingml/2006/main">
              <a:ext uri="{FF2B5EF4-FFF2-40B4-BE49-F238E27FC236}">
                <a16:creationId xmlns:a16="http://schemas.microsoft.com/office/drawing/2014/main" id="{C1DEE58A-0924-441A-8724-696880503A91}"/>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Pilot, meranie a obhajoba roadmapy</a:t>
            </a:r>
          </a:p>
        </p:txBody>
      </p:sp>
      <p:sp>
        <p:nvSpPr>
          <p:cNvPr id="2" name="text-50-1">
            <a:extLst xmlns:a="http://schemas.openxmlformats.org/drawingml/2006/main">
              <a:ext uri="{FF2B5EF4-FFF2-40B4-BE49-F238E27FC236}">
                <a16:creationId xmlns:a16="http://schemas.microsoft.com/office/drawing/2014/main" id="{27F8408E-4292-4314-BFA6-16526DA6786F}"/>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Obhajoba roadmapy</a:t>
            </a:r>
          </a:p>
        </p:txBody>
      </p:sp>
      <p:sp>
        <p:nvSpPr>
          <p:cNvPr id="3" name="text-50-2">
            <a:extLst xmlns:a="http://schemas.openxmlformats.org/drawingml/2006/main">
              <a:ext uri="{FF2B5EF4-FFF2-40B4-BE49-F238E27FC236}">
                <a16:creationId xmlns:a16="http://schemas.microsoft.com/office/drawing/2014/main" id="{93FC7AA1-4732-422A-8A78-04FB8DA1E760}"/>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Vyberte jeden najbližší krok</a:t>
            </a:r>
          </a:p>
        </p:txBody>
      </p:sp>
      <p:sp>
        <p:nvSpPr>
          <p:cNvPr id="4" name="text-50-3">
            <a:extLst xmlns:a="http://schemas.openxmlformats.org/drawingml/2006/main">
              <a:ext uri="{FF2B5EF4-FFF2-40B4-BE49-F238E27FC236}">
                <a16:creationId xmlns:a16="http://schemas.microsoft.com/office/drawing/2014/main" id="{4097D1B2-A7B1-4765-A1EB-2B3ABAE171B2}"/>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Označte závislosti a blokátory</a:t>
            </a:r>
          </a:p>
        </p:txBody>
      </p:sp>
      <p:sp>
        <p:nvSpPr>
          <p:cNvPr id="5" name="text-50-4">
            <a:extLst xmlns:a="http://schemas.openxmlformats.org/drawingml/2006/main">
              <a:ext uri="{FF2B5EF4-FFF2-40B4-BE49-F238E27FC236}">
                <a16:creationId xmlns:a16="http://schemas.microsoft.com/office/drawing/2014/main" id="{AB4A0D38-B0FA-4522-A920-42F88A116BD7}"/>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Ukončenie projektu môže byť správny výsledok</a:t>
            </a:r>
          </a:p>
        </p:txBody>
      </p:sp>
      <p:sp>
        <p:nvSpPr>
          <p:cNvPr id="6" name="text-50-5">
            <a:extLst xmlns:a="http://schemas.openxmlformats.org/drawingml/2006/main">
              <a:ext uri="{FF2B5EF4-FFF2-40B4-BE49-F238E27FC236}">
                <a16:creationId xmlns:a16="http://schemas.microsoft.com/office/drawing/2014/main" id="{393DF51B-E62A-42F5-A925-486E8017F483}"/>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50-6">
            <a:extLst xmlns:a="http://schemas.openxmlformats.org/drawingml/2006/main">
              <a:ext uri="{FF2B5EF4-FFF2-40B4-BE49-F238E27FC236}">
                <a16:creationId xmlns:a16="http://schemas.microsoft.com/office/drawing/2014/main" id="{B35370C7-0668-4265-B5FA-9FF6836426B9}"/>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Záverečná úloha: pre fiktívnu servisnú firmu obhájte plán jedného pilotu. Oponent zmení objem alebo cenu nástroja; upravte odporúčanie bez vymýšľania údajov.</a:t>
            </a:r>
          </a:p>
        </p:txBody>
      </p:sp>
      <p:sp>
        <p:nvSpPr>
          <p:cNvPr id="8" name="text-50-7">
            <a:extLst xmlns:a="http://schemas.openxmlformats.org/drawingml/2006/main">
              <a:ext uri="{FF2B5EF4-FFF2-40B4-BE49-F238E27FC236}">
                <a16:creationId xmlns:a16="http://schemas.microsoft.com/office/drawing/2014/main" id="{BF7B377C-DB89-4BB4-A545-3F98A0336A79}"/>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50-8">
            <a:extLst xmlns:a="http://schemas.openxmlformats.org/drawingml/2006/main">
              <a:ext uri="{FF2B5EF4-FFF2-40B4-BE49-F238E27FC236}">
                <a16:creationId xmlns:a16="http://schemas.microsoft.com/office/drawing/2014/main" id="{BB80DA58-2CEA-4A10-B00C-1399F4E4057F}"/>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50 / 50</a:t>
            </a:r>
          </a:p>
        </p:txBody>
      </p:sp>
    </p:spTree>
    <p:extLst>
      <p:ext uri="{BB962C8B-B14F-4D97-AF65-F5344CB8AC3E}">
        <p14:creationId xmlns:p14="http://schemas.microsoft.com/office/powerpoint/2010/main" val="28049943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2026-10-02T12:29:02.3400000Z</dcterms:created>
  <dcterms:modified xsi:type="dcterms:W3CDTF">2026-10-02T12:29:02.3400000Z</dcterms:modified>
</coreProperties>
</file>