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e4b15c90cb04589" /><Relationship Type="http://schemas.openxmlformats.org/officeDocument/2006/relationships/extended-properties" Target="/docProps/app.xml" Id="R0d9e9c24d5cf4998" /><Relationship Type="http://schemas.openxmlformats.org/officeDocument/2006/relationships/officeDocument" Target="/ppt/presentation.xml" Id="R15772015eab54ca9" /></Relationships>
</file>

<file path=ppt/presentation.xml><?xml version="1.0" encoding="utf-8"?>
<p:presentation xmlns:p="http://schemas.openxmlformats.org/presentationml/2006/main">
  <p:sldMasterIdLst>
    <p:sldMasterId xmlns:r="http://schemas.openxmlformats.org/officeDocument/2006/relationships" id="2147483648" r:id="Re358ad0e914448a7"/>
  </p:sldMasterIdLst>
  <p:notesMasterIdLst>
    <p:notesMasterId xmlns:r="http://schemas.openxmlformats.org/officeDocument/2006/relationships" r:id="Rce2ba0f464f54967"/>
  </p:notesMasterIdLst>
  <p:sldIdLst>
    <p:sldId xmlns:r="http://schemas.openxmlformats.org/officeDocument/2006/relationships" id="256" r:id="R0cc9f38460cb42bd"/>
    <p:sldId xmlns:r="http://schemas.openxmlformats.org/officeDocument/2006/relationships" id="257" r:id="Re319de5ad2d247cd"/>
    <p:sldId xmlns:r="http://schemas.openxmlformats.org/officeDocument/2006/relationships" id="258" r:id="R39eec066ec4441d6"/>
    <p:sldId xmlns:r="http://schemas.openxmlformats.org/officeDocument/2006/relationships" id="259" r:id="Rdef3bc61b7e247ce"/>
    <p:sldId xmlns:r="http://schemas.openxmlformats.org/officeDocument/2006/relationships" id="260" r:id="Re0a00b7b5a7b457f"/>
    <p:sldId xmlns:r="http://schemas.openxmlformats.org/officeDocument/2006/relationships" id="261" r:id="Re24c75dee2494028"/>
    <p:sldId xmlns:r="http://schemas.openxmlformats.org/officeDocument/2006/relationships" id="262" r:id="R569c685ce9164a3a"/>
    <p:sldId xmlns:r="http://schemas.openxmlformats.org/officeDocument/2006/relationships" id="263" r:id="R1e967b415a8345e7"/>
    <p:sldId xmlns:r="http://schemas.openxmlformats.org/officeDocument/2006/relationships" id="264" r:id="R8cd32bb3cb854d06"/>
    <p:sldId xmlns:r="http://schemas.openxmlformats.org/officeDocument/2006/relationships" id="265" r:id="R9f4cfa4da518461b"/>
    <p:sldId xmlns:r="http://schemas.openxmlformats.org/officeDocument/2006/relationships" id="266" r:id="R9aa6f0d8cabc4526"/>
    <p:sldId xmlns:r="http://schemas.openxmlformats.org/officeDocument/2006/relationships" id="267" r:id="R39b082c998e842f2"/>
    <p:sldId xmlns:r="http://schemas.openxmlformats.org/officeDocument/2006/relationships" id="268" r:id="R2d36085ffb3c40a0"/>
    <p:sldId xmlns:r="http://schemas.openxmlformats.org/officeDocument/2006/relationships" id="269" r:id="R7b01a3058af84bb2"/>
    <p:sldId xmlns:r="http://schemas.openxmlformats.org/officeDocument/2006/relationships" id="270" r:id="Re608764cc9cf48e4"/>
    <p:sldId xmlns:r="http://schemas.openxmlformats.org/officeDocument/2006/relationships" id="271" r:id="Rb8a2a7684ba74421"/>
    <p:sldId xmlns:r="http://schemas.openxmlformats.org/officeDocument/2006/relationships" id="272" r:id="R68ef4d3e0c474064"/>
    <p:sldId xmlns:r="http://schemas.openxmlformats.org/officeDocument/2006/relationships" id="273" r:id="R3c706f4356664413"/>
    <p:sldId xmlns:r="http://schemas.openxmlformats.org/officeDocument/2006/relationships" id="274" r:id="Rc20ddf62ea7e4e51"/>
    <p:sldId xmlns:r="http://schemas.openxmlformats.org/officeDocument/2006/relationships" id="275" r:id="Ree7e1a27d1c34c8b"/>
    <p:sldId xmlns:r="http://schemas.openxmlformats.org/officeDocument/2006/relationships" id="276" r:id="R3d9bb6435ff247a2"/>
    <p:sldId xmlns:r="http://schemas.openxmlformats.org/officeDocument/2006/relationships" id="277" r:id="R48753bc174d94014"/>
    <p:sldId xmlns:r="http://schemas.openxmlformats.org/officeDocument/2006/relationships" id="278" r:id="R49a509d7c5b64b3e"/>
    <p:sldId xmlns:r="http://schemas.openxmlformats.org/officeDocument/2006/relationships" id="279" r:id="R132bbc5cfa164430"/>
    <p:sldId xmlns:r="http://schemas.openxmlformats.org/officeDocument/2006/relationships" id="280" r:id="R3a61c714a75f491d"/>
    <p:sldId xmlns:r="http://schemas.openxmlformats.org/officeDocument/2006/relationships" id="281" r:id="R960976d748ce4bc3"/>
    <p:sldId xmlns:r="http://schemas.openxmlformats.org/officeDocument/2006/relationships" id="282" r:id="R3b08fb2519af4978"/>
    <p:sldId xmlns:r="http://schemas.openxmlformats.org/officeDocument/2006/relationships" id="283" r:id="R66cefde5aa9344d7"/>
    <p:sldId xmlns:r="http://schemas.openxmlformats.org/officeDocument/2006/relationships" id="284" r:id="Rcb0e7dd8e1cc4d6a"/>
    <p:sldId xmlns:r="http://schemas.openxmlformats.org/officeDocument/2006/relationships" id="285" r:id="Rdc6589e7483b4df4"/>
    <p:sldId xmlns:r="http://schemas.openxmlformats.org/officeDocument/2006/relationships" id="286" r:id="R383f5bba5be84560"/>
    <p:sldId xmlns:r="http://schemas.openxmlformats.org/officeDocument/2006/relationships" id="287" r:id="Ra668b667bc5143bb"/>
    <p:sldId xmlns:r="http://schemas.openxmlformats.org/officeDocument/2006/relationships" id="288" r:id="Rce829845a11c4dda"/>
    <p:sldId xmlns:r="http://schemas.openxmlformats.org/officeDocument/2006/relationships" id="289" r:id="R1d572cad7e3e46c0"/>
    <p:sldId xmlns:r="http://schemas.openxmlformats.org/officeDocument/2006/relationships" id="290" r:id="R504bf7d2a77c41a1"/>
    <p:sldId xmlns:r="http://schemas.openxmlformats.org/officeDocument/2006/relationships" id="291" r:id="R1a698f05b58f4fcc"/>
    <p:sldId xmlns:r="http://schemas.openxmlformats.org/officeDocument/2006/relationships" id="292" r:id="Refa63d8b175d4aed"/>
    <p:sldId xmlns:r="http://schemas.openxmlformats.org/officeDocument/2006/relationships" id="293" r:id="Rcc2c3f1b39104003"/>
    <p:sldId xmlns:r="http://schemas.openxmlformats.org/officeDocument/2006/relationships" id="294" r:id="R9e5dbf1024604af7"/>
    <p:sldId xmlns:r="http://schemas.openxmlformats.org/officeDocument/2006/relationships" id="295" r:id="R7e52f0eb6bd945bc"/>
    <p:sldId xmlns:r="http://schemas.openxmlformats.org/officeDocument/2006/relationships" id="296" r:id="Ra777bf23e9ca49e8"/>
    <p:sldId xmlns:r="http://schemas.openxmlformats.org/officeDocument/2006/relationships" id="297" r:id="Rcb4e7dda103f49f1"/>
    <p:sldId xmlns:r="http://schemas.openxmlformats.org/officeDocument/2006/relationships" id="298" r:id="Re0cb38da67c04cc7"/>
    <p:sldId xmlns:r="http://schemas.openxmlformats.org/officeDocument/2006/relationships" id="299" r:id="Rb70e700ce7d44749"/>
    <p:sldId xmlns:r="http://schemas.openxmlformats.org/officeDocument/2006/relationships" id="300" r:id="R5bdeff5c3f594f58"/>
    <p:sldId xmlns:r="http://schemas.openxmlformats.org/officeDocument/2006/relationships" id="301" r:id="R97c337e7920d4763"/>
    <p:sldId xmlns:r="http://schemas.openxmlformats.org/officeDocument/2006/relationships" id="302" r:id="Rb6d75ec931c443e3"/>
    <p:sldId xmlns:r="http://schemas.openxmlformats.org/officeDocument/2006/relationships" id="303" r:id="Rec7164bedc234dce"/>
    <p:sldId xmlns:r="http://schemas.openxmlformats.org/officeDocument/2006/relationships" id="304" r:id="R3ad19c38b4dc40b4"/>
    <p:sldId xmlns:r="http://schemas.openxmlformats.org/officeDocument/2006/relationships" id="305" r:id="R6dd42e0719bf4b6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33aa9a0cdc4b99" /><Relationship Type="http://schemas.openxmlformats.org/officeDocument/2006/relationships/slideMaster" Target="/ppt/slideMasters/slideMaster1.xml" Id="Re358ad0e914448a7" /><Relationship Type="http://schemas.openxmlformats.org/officeDocument/2006/relationships/notesMaster" Target="/ppt/notesMasters/notesMaster1.xml" Id="Rce2ba0f464f54967" /><Relationship Type="http://schemas.openxmlformats.org/officeDocument/2006/relationships/presProps" Target="/ppt/presProps.xml" Id="R13cf283c71914485" /><Relationship Type="http://schemas.openxmlformats.org/officeDocument/2006/relationships/tableStyles" Target="/ppt/tableStyles.xml" Id="R5e7add882c35496a" /><Relationship Type="http://schemas.openxmlformats.org/officeDocument/2006/relationships/slide" Target="/ppt/slides/slide1.xml" Id="R0cc9f38460cb42bd" /><Relationship Type="http://schemas.openxmlformats.org/officeDocument/2006/relationships/slide" Target="/ppt/slides/slide2.xml" Id="Re319de5ad2d247cd" /><Relationship Type="http://schemas.openxmlformats.org/officeDocument/2006/relationships/slide" Target="/ppt/slides/slide3.xml" Id="R39eec066ec4441d6" /><Relationship Type="http://schemas.openxmlformats.org/officeDocument/2006/relationships/slide" Target="/ppt/slides/slide4.xml" Id="Rdef3bc61b7e247ce" /><Relationship Type="http://schemas.openxmlformats.org/officeDocument/2006/relationships/slide" Target="/ppt/slides/slide5.xml" Id="Re0a00b7b5a7b457f" /><Relationship Type="http://schemas.openxmlformats.org/officeDocument/2006/relationships/slide" Target="/ppt/slides/slide6.xml" Id="Re24c75dee2494028" /><Relationship Type="http://schemas.openxmlformats.org/officeDocument/2006/relationships/slide" Target="/ppt/slides/slide7.xml" Id="R569c685ce9164a3a" /><Relationship Type="http://schemas.openxmlformats.org/officeDocument/2006/relationships/slide" Target="/ppt/slides/slide8.xml" Id="R1e967b415a8345e7" /><Relationship Type="http://schemas.openxmlformats.org/officeDocument/2006/relationships/slide" Target="/ppt/slides/slide9.xml" Id="R8cd32bb3cb854d06" /><Relationship Type="http://schemas.openxmlformats.org/officeDocument/2006/relationships/slide" Target="/ppt/slides/slide10.xml" Id="R9f4cfa4da518461b" /><Relationship Type="http://schemas.openxmlformats.org/officeDocument/2006/relationships/slide" Target="/ppt/slides/slide11.xml" Id="R9aa6f0d8cabc4526" /><Relationship Type="http://schemas.openxmlformats.org/officeDocument/2006/relationships/slide" Target="/ppt/slides/slide12.xml" Id="R39b082c998e842f2" /><Relationship Type="http://schemas.openxmlformats.org/officeDocument/2006/relationships/slide" Target="/ppt/slides/slide13.xml" Id="R2d36085ffb3c40a0" /><Relationship Type="http://schemas.openxmlformats.org/officeDocument/2006/relationships/slide" Target="/ppt/slides/slide14.xml" Id="R7b01a3058af84bb2" /><Relationship Type="http://schemas.openxmlformats.org/officeDocument/2006/relationships/slide" Target="/ppt/slides/slide15.xml" Id="Re608764cc9cf48e4" /><Relationship Type="http://schemas.openxmlformats.org/officeDocument/2006/relationships/slide" Target="/ppt/slides/slide16.xml" Id="Rb8a2a7684ba74421" /><Relationship Type="http://schemas.openxmlformats.org/officeDocument/2006/relationships/slide" Target="/ppt/slides/slide17.xml" Id="R68ef4d3e0c474064" /><Relationship Type="http://schemas.openxmlformats.org/officeDocument/2006/relationships/slide" Target="/ppt/slides/slide18.xml" Id="R3c706f4356664413" /><Relationship Type="http://schemas.openxmlformats.org/officeDocument/2006/relationships/slide" Target="/ppt/slides/slide19.xml" Id="Rc20ddf62ea7e4e51" /><Relationship Type="http://schemas.openxmlformats.org/officeDocument/2006/relationships/slide" Target="/ppt/slides/slide20.xml" Id="Ree7e1a27d1c34c8b" /><Relationship Type="http://schemas.openxmlformats.org/officeDocument/2006/relationships/slide" Target="/ppt/slides/slide21.xml" Id="R3d9bb6435ff247a2" /><Relationship Type="http://schemas.openxmlformats.org/officeDocument/2006/relationships/slide" Target="/ppt/slides/slide22.xml" Id="R48753bc174d94014" /><Relationship Type="http://schemas.openxmlformats.org/officeDocument/2006/relationships/slide" Target="/ppt/slides/slide23.xml" Id="R49a509d7c5b64b3e" /><Relationship Type="http://schemas.openxmlformats.org/officeDocument/2006/relationships/slide" Target="/ppt/slides/slide24.xml" Id="R132bbc5cfa164430" /><Relationship Type="http://schemas.openxmlformats.org/officeDocument/2006/relationships/slide" Target="/ppt/slides/slide25.xml" Id="R3a61c714a75f491d" /><Relationship Type="http://schemas.openxmlformats.org/officeDocument/2006/relationships/slide" Target="/ppt/slides/slide26.xml" Id="R960976d748ce4bc3" /><Relationship Type="http://schemas.openxmlformats.org/officeDocument/2006/relationships/slide" Target="/ppt/slides/slide27.xml" Id="R3b08fb2519af4978" /><Relationship Type="http://schemas.openxmlformats.org/officeDocument/2006/relationships/slide" Target="/ppt/slides/slide28.xml" Id="R66cefde5aa9344d7" /><Relationship Type="http://schemas.openxmlformats.org/officeDocument/2006/relationships/slide" Target="/ppt/slides/slide29.xml" Id="Rcb0e7dd8e1cc4d6a" /><Relationship Type="http://schemas.openxmlformats.org/officeDocument/2006/relationships/slide" Target="/ppt/slides/slide30.xml" Id="Rdc6589e7483b4df4" /><Relationship Type="http://schemas.openxmlformats.org/officeDocument/2006/relationships/slide" Target="/ppt/slides/slide31.xml" Id="R383f5bba5be84560" /><Relationship Type="http://schemas.openxmlformats.org/officeDocument/2006/relationships/slide" Target="/ppt/slides/slide32.xml" Id="Ra668b667bc5143bb" /><Relationship Type="http://schemas.openxmlformats.org/officeDocument/2006/relationships/slide" Target="/ppt/slides/slide33.xml" Id="Rce829845a11c4dda" /><Relationship Type="http://schemas.openxmlformats.org/officeDocument/2006/relationships/slide" Target="/ppt/slides/slide34.xml" Id="R1d572cad7e3e46c0" /><Relationship Type="http://schemas.openxmlformats.org/officeDocument/2006/relationships/slide" Target="/ppt/slides/slide35.xml" Id="R504bf7d2a77c41a1" /><Relationship Type="http://schemas.openxmlformats.org/officeDocument/2006/relationships/slide" Target="/ppt/slides/slide36.xml" Id="R1a698f05b58f4fcc" /><Relationship Type="http://schemas.openxmlformats.org/officeDocument/2006/relationships/slide" Target="/ppt/slides/slide37.xml" Id="Refa63d8b175d4aed" /><Relationship Type="http://schemas.openxmlformats.org/officeDocument/2006/relationships/slide" Target="/ppt/slides/slide38.xml" Id="Rcc2c3f1b39104003" /><Relationship Type="http://schemas.openxmlformats.org/officeDocument/2006/relationships/slide" Target="/ppt/slides/slide39.xml" Id="R9e5dbf1024604af7" /><Relationship Type="http://schemas.openxmlformats.org/officeDocument/2006/relationships/slide" Target="/ppt/slides/slide40.xml" Id="R7e52f0eb6bd945bc" /><Relationship Type="http://schemas.openxmlformats.org/officeDocument/2006/relationships/slide" Target="/ppt/slides/slide41.xml" Id="Ra777bf23e9ca49e8" /><Relationship Type="http://schemas.openxmlformats.org/officeDocument/2006/relationships/slide" Target="/ppt/slides/slide42.xml" Id="Rcb4e7dda103f49f1" /><Relationship Type="http://schemas.openxmlformats.org/officeDocument/2006/relationships/slide" Target="/ppt/slides/slide43.xml" Id="Re0cb38da67c04cc7" /><Relationship Type="http://schemas.openxmlformats.org/officeDocument/2006/relationships/slide" Target="/ppt/slides/slide44.xml" Id="Rb70e700ce7d44749" /><Relationship Type="http://schemas.openxmlformats.org/officeDocument/2006/relationships/slide" Target="/ppt/slides/slide45.xml" Id="R5bdeff5c3f594f58" /><Relationship Type="http://schemas.openxmlformats.org/officeDocument/2006/relationships/slide" Target="/ppt/slides/slide46.xml" Id="R97c337e7920d4763" /><Relationship Type="http://schemas.openxmlformats.org/officeDocument/2006/relationships/slide" Target="/ppt/slides/slide47.xml" Id="Rb6d75ec931c443e3" /><Relationship Type="http://schemas.openxmlformats.org/officeDocument/2006/relationships/slide" Target="/ppt/slides/slide48.xml" Id="Rec7164bedc234dce" /><Relationship Type="http://schemas.openxmlformats.org/officeDocument/2006/relationships/slide" Target="/ppt/slides/slide49.xml" Id="R3ad19c38b4dc40b4" /><Relationship Type="http://schemas.openxmlformats.org/officeDocument/2006/relationships/slide" Target="/ppt/slides/slide50.xml" Id="R6dd42e0719bf4b6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25c5cccbe9480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f3705e714d4517" /><Relationship Type="http://schemas.openxmlformats.org/officeDocument/2006/relationships/notesMaster" Target="/ppt/notesMasters/notesMaster1.xml" Id="R16875efbb98f46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9cb0662a534468" /><Relationship Type="http://schemas.openxmlformats.org/officeDocument/2006/relationships/notesMaster" Target="/ppt/notesMasters/notesMaster1.xml" Id="R7746178535064f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01522c066e2c479b" /><Relationship Type="http://schemas.openxmlformats.org/officeDocument/2006/relationships/notesMaster" Target="/ppt/notesMasters/notesMaster1.xml" Id="R36bb0ec0f14a4d0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53ee1f575af417c" /><Relationship Type="http://schemas.openxmlformats.org/officeDocument/2006/relationships/notesMaster" Target="/ppt/notesMasters/notesMaster1.xml" Id="R803bcbdd4f424c74"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b48596639745bc" /><Relationship Type="http://schemas.openxmlformats.org/officeDocument/2006/relationships/notesMaster" Target="/ppt/notesMasters/notesMaster1.xml" Id="R9c7e9fbc2edf4efc"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2c9ec43d9f46b4" /><Relationship Type="http://schemas.openxmlformats.org/officeDocument/2006/relationships/notesMaster" Target="/ppt/notesMasters/notesMaster1.xml" Id="R8e9d1446abe84798" /></Relationships>
</file>

<file path=ppt/notesSlides/_rels/notesSlide7.xml.rels>&#65279;<?xml version="1.0" encoding="utf-8"?><Relationships xmlns="http://schemas.openxmlformats.org/package/2006/relationships"><Relationship Type="http://schemas.openxmlformats.org/officeDocument/2006/relationships/slide" Target="/ppt/slides/slide7.xml" Id="R4e8b13c8336b4863" /><Relationship Type="http://schemas.openxmlformats.org/officeDocument/2006/relationships/notesMaster" Target="/ppt/notesMasters/notesMaster1.xml" Id="Re62cfacbb0824c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791870ec91bc45de" /><Relationship Type="http://schemas.openxmlformats.org/officeDocument/2006/relationships/notesMaster" Target="/ppt/notesMasters/notesMaster1.xml" Id="R020bf06c93734c0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868d55effc487f" /><Relationship Type="http://schemas.openxmlformats.org/officeDocument/2006/relationships/notesMaster" Target="/ppt/notesMasters/notesMaster1.xml" Id="Rb7a9442771614c0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4dbcd4fbc64c35" /><Relationship Type="http://schemas.openxmlformats.org/officeDocument/2006/relationships/notesMaster" Target="/ppt/notesMasters/notesMaster1.xml" Id="Ra30aa5bcbc3643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c68b8aec0643bd" /><Relationship Type="http://schemas.openxmlformats.org/officeDocument/2006/relationships/notesMaster" Target="/ppt/notesMasters/notesMaster1.xml" Id="R079f3a7ec1e342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b72fb705da24aa1" /><Relationship Type="http://schemas.openxmlformats.org/officeDocument/2006/relationships/notesMaster" Target="/ppt/notesMasters/notesMaster1.xml" Id="R191736c8fae4468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5703fc0ea54390" /><Relationship Type="http://schemas.openxmlformats.org/officeDocument/2006/relationships/notesMaster" Target="/ppt/notesMasters/notesMaster1.xml" Id="Rb240c4d3d0dc429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8e00f6d8124052" /><Relationship Type="http://schemas.openxmlformats.org/officeDocument/2006/relationships/notesMaster" Target="/ppt/notesMasters/notesMaster1.xml" Id="R2d6c65edcd9441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2983868dbb64071" /><Relationship Type="http://schemas.openxmlformats.org/officeDocument/2006/relationships/notesMaster" Target="/ppt/notesMasters/notesMaster1.xml" Id="Rc71fc38e4e32469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a79889437034652" /><Relationship Type="http://schemas.openxmlformats.org/officeDocument/2006/relationships/notesMaster" Target="/ppt/notesMasters/notesMaster1.xml" Id="Rbd62c40ea2684c4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7be50e250a24393" /><Relationship Type="http://schemas.openxmlformats.org/officeDocument/2006/relationships/notesMaster" Target="/ppt/notesMasters/notesMaster1.xml" Id="Rcf3c42c67c2e44d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d173d56c4e4dd5" /><Relationship Type="http://schemas.openxmlformats.org/officeDocument/2006/relationships/notesMaster" Target="/ppt/notesMasters/notesMaster1.xml" Id="Rb2c58598bf2e46d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8ecfbb6e9f64438" /><Relationship Type="http://schemas.openxmlformats.org/officeDocument/2006/relationships/notesMaster" Target="/ppt/notesMasters/notesMaster1.xml" Id="R9ddff750e1c04af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74e01dc826446a9" /><Relationship Type="http://schemas.openxmlformats.org/officeDocument/2006/relationships/notesMaster" Target="/ppt/notesMasters/notesMaster1.xml" Id="R9de5a90d4a9941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606143e2e6b455b" /><Relationship Type="http://schemas.openxmlformats.org/officeDocument/2006/relationships/notesMaster" Target="/ppt/notesMasters/notesMaster1.xml" Id="R016bff2422a5429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abe3e4ae215414a" /><Relationship Type="http://schemas.openxmlformats.org/officeDocument/2006/relationships/notesMaster" Target="/ppt/notesMasters/notesMaster1.xml" Id="Rb2102e7612d843f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c57b97e9294827" /><Relationship Type="http://schemas.openxmlformats.org/officeDocument/2006/relationships/notesMaster" Target="/ppt/notesMasters/notesMaster1.xml" Id="R52f5426657324c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924128424e045f9" /><Relationship Type="http://schemas.openxmlformats.org/officeDocument/2006/relationships/notesMaster" Target="/ppt/notesMasters/notesMaster1.xml" Id="R7758327b4f1d4b1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ef74d7ed8214f85" /><Relationship Type="http://schemas.openxmlformats.org/officeDocument/2006/relationships/notesMaster" Target="/ppt/notesMasters/notesMaster1.xml" Id="R116d68c465e54f0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dd30da0dab844bc" /><Relationship Type="http://schemas.openxmlformats.org/officeDocument/2006/relationships/notesMaster" Target="/ppt/notesMasters/notesMaster1.xml" Id="R3f08a36935bc4bc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14fa612b7c248e5" /><Relationship Type="http://schemas.openxmlformats.org/officeDocument/2006/relationships/notesMaster" Target="/ppt/notesMasters/notesMaster1.xml" Id="Re13a3a483d4e4b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55c44486038407a" /><Relationship Type="http://schemas.openxmlformats.org/officeDocument/2006/relationships/notesMaster" Target="/ppt/notesMasters/notesMaster1.xml" Id="R44ac923a13f3448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dfef49b09d2444b" /><Relationship Type="http://schemas.openxmlformats.org/officeDocument/2006/relationships/notesMaster" Target="/ppt/notesMasters/notesMaster1.xml" Id="Red2285b2ebd64d5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66096ca448c425b" /><Relationship Type="http://schemas.openxmlformats.org/officeDocument/2006/relationships/notesMaster" Target="/ppt/notesMasters/notesMaster1.xml" Id="Rd84ff83094cf426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b0e5481ebf74ba0" /><Relationship Type="http://schemas.openxmlformats.org/officeDocument/2006/relationships/notesMaster" Target="/ppt/notesMasters/notesMaster1.xml" Id="Re60fcf81bf0644c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94859edfca0424a" /><Relationship Type="http://schemas.openxmlformats.org/officeDocument/2006/relationships/notesMaster" Target="/ppt/notesMasters/notesMaster1.xml" Id="R1c2dff82707f454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fefa9c7cd5446b8" /><Relationship Type="http://schemas.openxmlformats.org/officeDocument/2006/relationships/notesMaster" Target="/ppt/notesMasters/notesMaster1.xml" Id="Ra3ffc3b73e1a481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37af63bbfb34197" /><Relationship Type="http://schemas.openxmlformats.org/officeDocument/2006/relationships/notesMaster" Target="/ppt/notesMasters/notesMaster1.xml" Id="R08cc782c3108457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e1efade83584cdb" /><Relationship Type="http://schemas.openxmlformats.org/officeDocument/2006/relationships/notesMaster" Target="/ppt/notesMasters/notesMaster1.xml" Id="R21ea3c749090436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8d861f06b434c17" /><Relationship Type="http://schemas.openxmlformats.org/officeDocument/2006/relationships/notesMaster" Target="/ppt/notesMasters/notesMaster1.xml" Id="R5ed8505ab8d742f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6960968ca2f4cd6" /><Relationship Type="http://schemas.openxmlformats.org/officeDocument/2006/relationships/notesMaster" Target="/ppt/notesMasters/notesMaster1.xml" Id="R5fcceef112f44a3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af02463a615424f" /><Relationship Type="http://schemas.openxmlformats.org/officeDocument/2006/relationships/notesMaster" Target="/ppt/notesMasters/notesMaster1.xml" Id="R6f290f2947a94be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4324eddefd14526" /><Relationship Type="http://schemas.openxmlformats.org/officeDocument/2006/relationships/notesMaster" Target="/ppt/notesMasters/notesMaster1.xml" Id="Reb239a1778f0445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03c8767f0bd4237" /><Relationship Type="http://schemas.openxmlformats.org/officeDocument/2006/relationships/notesMaster" Target="/ppt/notesMasters/notesMaster1.xml" Id="Rc74a77dab97e4ca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774ad4dc0c54455" /><Relationship Type="http://schemas.openxmlformats.org/officeDocument/2006/relationships/notesMaster" Target="/ppt/notesMasters/notesMaster1.xml" Id="Rf0732cf009534a5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e55a7df586d44d9" /><Relationship Type="http://schemas.openxmlformats.org/officeDocument/2006/relationships/notesMaster" Target="/ppt/notesMasters/notesMaster1.xml" Id="Rf88c0eafd365495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818df4ee929473b" /><Relationship Type="http://schemas.openxmlformats.org/officeDocument/2006/relationships/notesMaster" Target="/ppt/notesMasters/notesMaster1.xml" Id="Rd3af65bfdc7647b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492cf82db9848ac" /><Relationship Type="http://schemas.openxmlformats.org/officeDocument/2006/relationships/notesMaster" Target="/ppt/notesMasters/notesMaster1.xml" Id="Raa6154e0b7494a40"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9c05ccd9b4ed4e48" /><Relationship Type="http://schemas.openxmlformats.org/officeDocument/2006/relationships/notesMaster" Target="/ppt/notesMasters/notesMaster1.xml" Id="R73cac8c2d5cd4a0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1ca1e46ea864e9b" /><Relationship Type="http://schemas.openxmlformats.org/officeDocument/2006/relationships/notesMaster" Target="/ppt/notesMasters/notesMaster1.xml" Id="R49ffb0771ef84b1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e3bb6d8105246ef" /><Relationship Type="http://schemas.openxmlformats.org/officeDocument/2006/relationships/notesMaster" Target="/ppt/notesMasters/notesMaster1.xml" Id="R13e52eb925954ac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4940220db9647f8" /><Relationship Type="http://schemas.openxmlformats.org/officeDocument/2006/relationships/notesMaster" Target="/ppt/notesMasters/notesMaster1.xml" Id="Rd459a404bd57422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88e3b2e6b4b4ebc" /><Relationship Type="http://schemas.openxmlformats.org/officeDocument/2006/relationships/notesMaster" Target="/ppt/notesMasters/notesMaster1.xml" Id="Rb409f2e0bc534c4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47a4961945eb452e" /><Relationship Type="http://schemas.openxmlformats.org/officeDocument/2006/relationships/notesMaster" Target="/ppt/notesMasters/notesMaster1.xml" Id="R586441d3a695467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v HR môže usporiadať pracovné podklady, vytvoriť kontrolný zoznam alebo návrh FAQ. To je iná úloha ako vybrať človeka na prijatie či povýšenie. V Educado nežiadajte skóre kandidátov ani ich poradie. Hranicu definujte pred otvorením nástroja.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servis potrebuje nástupný checklist mechanika. Pripravte položky vybavenie, školenie, kontakty a kontrolu prístupov; nepriraďujte ľuďom skóre.</a:t>
            </a:r>
          </a:p>
          <a:p xmlns:a="http://schemas.openxmlformats.org/drawingml/2006/main">
            <a:r>
              <a:t/>
            </a:r>
          </a:p>
          <a:p xmlns:a="http://schemas.openxmlformats.org/drawingml/2006/main">
            <a:r>
              <a:t>Praktická aktivita: Fiktívny servis potrebuje nástupný checklist mechanika. Pripravte položky vybavenie, školenie, kontakty a kontrolu prístupov; nepriraďujte ľuďom skóre.</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Mapa procesu opisuje cestu dokumentu, nie osobnosť zamestnanca. Pri každom kroku uvedie, kto ho vykonáva, z čoho vychádza a ako sa opraví chyba. Pomáha odhaliť, kde stačí formulár alebo šablóna bez modelu a kde treba odbornú kontrolu.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Fiktívna pekáreň prijíma nového pracovníka. Nakreslite tok potvrdenie nástupu → dokumenty → vybavenie → školenie → prevzatie vedúcim.</a:t>
            </a:r>
          </a:p>
          <a:p xmlns:a="http://schemas.openxmlformats.org/drawingml/2006/main">
            <a:r>
              <a:t/>
            </a:r>
          </a:p>
          <a:p xmlns:a="http://schemas.openxmlformats.org/drawingml/2006/main">
            <a:r>
              <a:t>Praktická aktivita: Fiktívna pekáreň prijíma nového pracovníka. Nakreslite tok potvrdenie nástupu → dokumenty → vybavenie → školenie → prevzatie vedúcim.</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Rovnaký model môže pripraviť neškodný harmonogram alebo ovplyvniť pracovné podmienky. Preto neposudzujte riziko iba podľa názvu produktu. Pýtajte sa, koho sa výsledok týka, kto ho uvidí a čo sa stane pri chybe. Nejasný prípad zastavte pred použitím osobných údajov.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Fiktívne zadania sú FAQ o benefitoch, poradie uchádzačov a zoznam povinného vybavenia. Označte druhé ako neprípustné pre tento workflow.</a:t>
            </a:r>
          </a:p>
          <a:p xmlns:a="http://schemas.openxmlformats.org/drawingml/2006/main">
            <a:r>
              <a:t/>
            </a:r>
          </a:p>
          <a:p xmlns:a="http://schemas.openxmlformats.org/drawingml/2006/main">
            <a:r>
              <a:t>Praktická aktivita: Fiktívne zadania sú FAQ o benefitoch, poradie uchádzačov a zoznam povinného vybavenia. Označte druhé ako neprípustné pre tento workflow.</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prípravu onboardingového plánu stačí rola, pracovisko, potrebné nástroje a zodpovedné kontakty. Rodné číslo, zdravotný stav ani kompletný osobný spis taký plán nezlepšia. Minimalizácia začína výberom úlohy; dodatočné mazanie údajov zo zle navrhnutého zadania je slabšia ochrana.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vstup obsahuje pozíciu, deň nástupu, diagnózu a bankový účet. Pre návrh školenia ponechajte iba relevantnú pracovnú informáciu.</a:t>
            </a:r>
          </a:p>
          <a:p xmlns:a="http://schemas.openxmlformats.org/drawingml/2006/main">
            <a:r>
              <a:t/>
            </a:r>
          </a:p>
          <a:p xmlns:a="http://schemas.openxmlformats.org/drawingml/2006/main">
            <a:r>
              <a:t>Praktická aktivita: Fiktívny vstup obsahuje pozíciu, deň nástupu, diagnózu a bankový účet. Pre návrh školenia ponechajte iba relevantnú pracovnú informáciu.</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Nahradenie mena kódom môže znížiť expozíciu, ale identita sa často dá obnoviť cez pracovisko, rolu alebo kombináciu detailov. Také údaje automaticky neprestávajú byť osobnými údajmi. Pri učení použite úplne vymyslené osoby a nedávajte modelu tabuľku, ktorá prepája kódy so skutočnými menami.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záznam P-17 je jediný nočný vedúci malej prevádzky. Vysvetlite, prečo samotné odstránenie mena nemusí zabrániť identifikácii.</a:t>
            </a:r>
          </a:p>
          <a:p xmlns:a="http://schemas.openxmlformats.org/drawingml/2006/main">
            <a:r>
              <a:t/>
            </a:r>
          </a:p>
          <a:p xmlns:a="http://schemas.openxmlformats.org/drawingml/2006/main">
            <a:r>
              <a:t>Praktická aktivita: Fiktívny záznam P-17 je jediný nočný vedúci malej prevádzky. Vysvetlite, prečo samotné odstránenie mena nemusí zabrániť identifikácii.</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Neutrálne vyzerajúce údaje môžu nepriamo reprezentovať vek, pôvod alebo rodinnú situáciu. AI nesmie tieto vlastnosti domýšľať z fotografie, mena či životopisu. V administratívnej podpore pracujte s obsahom pracovnej úlohy. Kontrola férovosti nenahrádza právne posúdenie a nedovoľuje hodnotenie kandidátov.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pokyn žiada odhad veku podľa fotografie. Odmietnite odhad a navrhnite iba neutrálne informácie o termíne a priebehu pohovoru.</a:t>
            </a:r>
          </a:p>
          <a:p xmlns:a="http://schemas.openxmlformats.org/drawingml/2006/main">
            <a:r>
              <a:t/>
            </a:r>
          </a:p>
          <a:p xmlns:a="http://schemas.openxmlformats.org/drawingml/2006/main">
            <a:r>
              <a:t>Praktická aktivita: Fiktívny pokyn žiada odhad veku podľa fotografie. Odmietnite odhad a navrhnite iba neutrálne informácie o termíne a priebehu pohovoru.</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Zamestnanec má rozumieť, na čo sa pomocný systém používa, aké podklady spracúva a kam sa obráti pri nesprávnosti. Technický názov modelu nie je dostatočné vysvetlenie. Komunikácia má opisovať konkrétny postup; nesmie sľubovať bezchybnosť ani skrývať AI za zdanlivo ľudský úsudok.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Fiktívna firma používa AI na koncept FAQ. Napíšte oznámenie: zdroj sú schválené pravidlá, odpoveď preveruje HR a chybu možno nahlásiť.</a:t>
            </a:r>
          </a:p>
          <a:p xmlns:a="http://schemas.openxmlformats.org/drawingml/2006/main">
            <a:r>
              <a:t/>
            </a:r>
          </a:p>
          <a:p xmlns:a="http://schemas.openxmlformats.org/drawingml/2006/main">
            <a:r>
              <a:t>Praktická aktivita: Fiktívna firma používa AI na koncept FAQ. Napíšte oznámenie: zdroj sú schválené pravidlá, odpoveď preveruje HR a chybu možno nahlásiť.</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vložením HR informácií zistite, ktorý účet a zmluvný režim používate, kto môže vidieť obsah a ako sa odstraňuje. Marketingové tvrdenie o bezpečnosti nestačí. Ak tieto odpovede chýbajú, pokračujte len s fiktívnymi údajmi a pracovnou šablónou bez identifikácie osoby.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kolega chce nahrať osobný spis do súkromného AI účtu. Zastavte nahrávanie a spíšte otázky pre správcu a zodpovednú osobu.</a:t>
            </a:r>
          </a:p>
          <a:p xmlns:a="http://schemas.openxmlformats.org/drawingml/2006/main">
            <a:r>
              <a:t/>
            </a:r>
          </a:p>
          <a:p xmlns:a="http://schemas.openxmlformats.org/drawingml/2006/main">
            <a:r>
              <a:t>Praktická aktivita: Fiktívny kolega chce nahrať osobný spis do súkromného AI účtu. Zastavte nahrávanie a spíšte otázky pre správcu a zodpovednú osobu.</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Kvalitné zadanie obsahuje pracovnú rolu, schválený podklad, požadovaný formát a hranice. Namiesto všeobecného „urob HR“ žiadajte konkrétny checklist. Ak zdroj neobsahuje benefit alebo povinnosť, výstup má označiť medzeru, nie ju vyplniť vymysleným pravidlom či právnou citáciou.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prompt: z priloženej politiky vytvor onboardingový checklist; pri chýbajúcej informácii napíš „overiť s HR“, bez hodnotenia osoby.</a:t>
            </a:r>
          </a:p>
          <a:p xmlns:a="http://schemas.openxmlformats.org/drawingml/2006/main">
            <a:r>
              <a:t/>
            </a:r>
          </a:p>
          <a:p xmlns:a="http://schemas.openxmlformats.org/drawingml/2006/main">
            <a:r>
              <a:t>Praktická aktivita: Fiktívny prompt: z priloženej politiky vytvor onboardingový checklist; pri chýbajúcej informácii napíš „overiť s HR“, bez hodnotenia osoby.</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Prototyp je prijateľný iba vtedy, keď je jasná administratívna úloha, bezpečný vstup a človek zodpovedný za kontrolu. Už v návrhu určite, čo systém nikdy nesmie robiť. Stop podmienkou môže byť požiadavka na hodnotenie osoby, únik údajov alebo chýbajúci schválený zdroj. Pri bezpečnom HR postupe sledujte účel, primerané údaje a následok chyby. Kontrolný záznam má ukazovať povolenú administratívnu úlohu a zodpovedného človeka. Ak požiadavka prekročí tieto hranice, prípad sa zastaví; zmena názvu produktu hranicu nemení. Praktická úloha: Fiktívny pilot má pripraviť nástupný checklist. Vyplňte kartu účel, povolené polia, kontrolór, stop podmienka a spôsob návratu k ručnej práci.</a:t>
            </a:r>
          </a:p>
          <a:p xmlns:a="http://schemas.openxmlformats.org/drawingml/2006/main">
            <a:r>
              <a:t/>
            </a:r>
          </a:p>
          <a:p xmlns:a="http://schemas.openxmlformats.org/drawingml/2006/main">
            <a:r>
              <a:t>Praktická aktivita: Fiktívny pilot má pripraviť nástupný checklist. Vyplňte kartu účel, povolené polia, kontrolór, stop podmienka a spôsob návratu k ručnej práci.</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https://www.edpb.europa.eu/system/files/2025-01/edpb_guidelines_202501_pseudonymisation_en.pdf</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Inzerát sa má opierať o skutočnú prácu. Najprv zozbierajte činnosti, zodpovednosť, pracovisko a overené podmienky. AI môže upraviť zrozumiteľnosť textu, ale nesmie vymyslieť plat, flexibilitu alebo výhody. Neprimerané požiadavky neopravujte odhadom; nechajte ich potvrdiť vlastníkom pozície.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Fiktívna dielňa hľadá koordinátora. Z troch činností vytvorte požiadavky a zvýraznite, ktoré údaje o pracovnej ponuke ešte chýbajú.</a:t>
            </a:r>
          </a:p>
          <a:p xmlns:a="http://schemas.openxmlformats.org/drawingml/2006/main">
            <a:r>
              <a:t/>
            </a:r>
          </a:p>
          <a:p xmlns:a="http://schemas.openxmlformats.org/drawingml/2006/main">
            <a:r>
              <a:t>Praktická aktivita: Fiktívna dielňa hľadá koordinátora. Z troch činností vytvorte požiadavky a zvýraznite, ktoré údaje o pracovnej ponuke ešte chýbajú.</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Výrazy ako „mladý dynamický tím“ môžu odradzovať bez vysvetlenia pracovnej potreby. Lepšie je pomenovať konkrétne podmienky a očakávaný výsledok práce. AI použite na jazykovú revíziu, nie na rozhodnutie, koho chcete. Finálny text musí skontrolovať HR podľa miestneho právneho rámca.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inzerát obsahuje „mladý muž do skladu“. Prepíšte ho na opis práce a bezpečnostných požiadaviek bez odhadovania vlastností uchádzača.</a:t>
            </a:r>
          </a:p>
          <a:p xmlns:a="http://schemas.openxmlformats.org/drawingml/2006/main">
            <a:r>
              <a:t/>
            </a:r>
          </a:p>
          <a:p xmlns:a="http://schemas.openxmlformats.org/drawingml/2006/main">
            <a:r>
              <a:t>Praktická aktivita: Fiktívny inzerát obsahuje „mladý muž do skladu“. Prepíšte ho na opis práce a bezpečnostných požiadaviek bez odhadovania vlastností uchádzača.</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Administratívny balík pre uchádzačov obsahuje rovnaký opis postupu, kontaktný bod a podklady o pozícii. Otázky na rodinu alebo zdravotné okolnosti nepatria do automatického dopĺňania. Odborník určí, ktoré otázky sú zákonné a potrebné; AI pomáha iba zjednotiť ich formu.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balík zahŕňa miesto pohovoru, kontaktnú osobu a zoznam dokumentov. Skontrolujte, či nesľubuje rozhodnutie alebo nežiada zbytočné súkromné údaje.</a:t>
            </a:r>
          </a:p>
          <a:p xmlns:a="http://schemas.openxmlformats.org/drawingml/2006/main">
            <a:r>
              <a:t/>
            </a:r>
          </a:p>
          <a:p xmlns:a="http://schemas.openxmlformats.org/drawingml/2006/main">
            <a:r>
              <a:t>Praktická aktivita: Fiktívny balík zahŕňa miesto pohovoru, kontaktnú osobu a zoznam dokumentov. Skontrolujte, či nesľubuje rozhodnutie alebo nežiada zbytočné súkromné údaje.</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Plánovanie stretnutia je vhodná administratívna úloha, ak systém pozná dostupnosť a časové pásmo. Návrh termínu nie je potvrdená rezervácia. Pred externým odoslaním musí človek overiť adresáta, dostupnosť a obsah. Kalendárové oprávnenia majú pokrývať len potrebnú akciu, nie celú schránku.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kandidát navrhne utorok a koordinátor stredu. Vytvorte koncept doplňujúcej správy, bez automatického rezervovania alebo posudzovania kandidáta.</a:t>
            </a:r>
          </a:p>
          <a:p xmlns:a="http://schemas.openxmlformats.org/drawingml/2006/main">
            <a:r>
              <a:t/>
            </a:r>
          </a:p>
          <a:p xmlns:a="http://schemas.openxmlformats.org/drawingml/2006/main">
            <a:r>
              <a:t>Praktická aktivita: Fiktívny kandidát navrhne utorok a koordinátor stredu. Vytvorte koncept doplňujúcej správy, bez automatického rezervovania alebo posudzovania kandidáta.</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Správa o prijatí životopisu môže znížiť neistotu a opakované otázky. Musí však odlišovať prijatie podkladu od splnenia podmienok alebo rozhodnutia o prijatí. AI nemá vytvárať neoverené termíny odpovede. Schválená šablóna je často lacnejšia a spoľahlivejšia ako generovanie každej správy.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Fiktívna správa potvrdzuje prijatie formulára a kontakt pre opravu údajov. Odstráňte vetu „určite postupujete ďalej“, pretože nejde o overený stav.</a:t>
            </a:r>
          </a:p>
          <a:p xmlns:a="http://schemas.openxmlformats.org/drawingml/2006/main">
            <a:r>
              <a:t/>
            </a:r>
          </a:p>
          <a:p xmlns:a="http://schemas.openxmlformats.org/drawingml/2006/main">
            <a:r>
              <a:t>Praktická aktivita: Fiktívna správa potvrdzuje prijatie formulára a kontakt pre opravu údajov. Odstráňte vetu „určite postupujete ďalej“, pretože nejde o overený stav.</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upraviť formát alebo prepísať administratívny text, ale nesmie rekonštruovať chýbajúce údaje ako isté. Rozdiel medzi originálom a prepisom musí byť kontrolovateľný. Prepis životopisu sa nesmie zmeniť na implicitné hodnotenie, skórovanie alebo odporúčanie osoby v tomto kurze.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poškodený formulár uvádza nejasný dátum. Do pracovného prepisu vložte „nečitateľné – overiť“, nie pravdepodobný dátum.</a:t>
            </a:r>
          </a:p>
          <a:p xmlns:a="http://schemas.openxmlformats.org/drawingml/2006/main">
            <a:r>
              <a:t/>
            </a:r>
          </a:p>
          <a:p xmlns:a="http://schemas.openxmlformats.org/drawingml/2006/main">
            <a:r>
              <a:t>Praktická aktivita: Fiktívny poškodený formulár uvádza nejasný dátum. Do pracovného prepisu vložte „nečitateľné – overiť“, nie pravdepodobný dátum.</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Prístupná komunikácia používa jednoduché vety, čitateľné dokumenty a jasné pokyny. Požiadavka na alternatívny formát sa nemá premieňať na hodnotenie človeka. AI môže pripraviť jazykovo jednoduchšiu verziu informácií; odborník skontroluje, či nemení požiadavky pozície ani priebeh procesu.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uchádzač žiada väčšie písmo a stručné pokyny. Upravte informačný dokument, pričom nemeníte ani neposudzujete jeho pracovnú spôsobilosť.</a:t>
            </a:r>
          </a:p>
          <a:p xmlns:a="http://schemas.openxmlformats.org/drawingml/2006/main">
            <a:r>
              <a:t/>
            </a:r>
          </a:p>
          <a:p xmlns:a="http://schemas.openxmlformats.org/drawingml/2006/main">
            <a:r>
              <a:t>Praktická aktivita: Fiktívny uchádzač žiada väčšie písmo a stručné pokyny. Upravte informačný dokument, pričom nemeníte ani neposudzujete jeho pracovnú spôsobilosť.</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Aj kvalitný text môže spôsobiť škodu, keď sa odošle nesprávnej osobe alebo s cudzou prílohou. Pred odoslaním kontrolujte adresáta, prílohu a účel. Skupinová správa nesmie odhaliť adresy ostatných uchádzačov. Automatizáciu externého odosielania nespúšťajte len preto, že koncept vyzerá dobre.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koncept pozvánky obsahuje životopis iného uchádzača. Vráťte správu do kontroly a navrhnite oddelenie dokumentov podľa oprávneného príjemcu.</a:t>
            </a:r>
          </a:p>
          <a:p xmlns:a="http://schemas.openxmlformats.org/drawingml/2006/main">
            <a:r>
              <a:t/>
            </a:r>
          </a:p>
          <a:p xmlns:a="http://schemas.openxmlformats.org/drawingml/2006/main">
            <a:r>
              <a:t>Praktická aktivita: Fiktívny koncept pozvánky obsahuje životopis iného uchádzača. Vráťte správu do kontroly a navrhnite oddelenie dokumentov podľa oprávneného príjemcu.</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Kontrolná stopa má vysvetliť, z akej schválenej šablóny vznikla správa a kto ju uvoľnil. Nemá kopírovať celý osobný spis do ďalšieho systému. Záznam pomáha opraviť chybu a odlíšiť koncept od odoslanej verzie. Retenciu a prístupové pravidlá určí zodpovedná osoba.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záznam obsahuje verziu šablóny, identifikátor prípadu, kontrolóra a stav „schválené“. Vynechajte obsah životopisu a citlivé poznámky.</a:t>
            </a:r>
          </a:p>
          <a:p xmlns:a="http://schemas.openxmlformats.org/drawingml/2006/main">
            <a:r>
              <a:t/>
            </a:r>
          </a:p>
          <a:p xmlns:a="http://schemas.openxmlformats.org/drawingml/2006/main">
            <a:r>
              <a:t>Praktická aktivita: Fiktívny záznam obsahuje verziu šablóny, identifikátor prípadu, kontrolóra a stav „schválené“. Vynechajte obsah životopisu a citlivé poznámky.</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Výsledkom modulu je pripravená administratíva: inzerát, informačný list, koncepty správ a kontrolný zoznam. Nie je ním zoznam najlepších uchádzačov. Ak niekto žiada skryté skóre „len na orientáciu“, hranica zostáva rovnaká. Hodnotenie nesmie byť zamaskované v sumarizácii alebo farebnom označení. Administratívny náborový balík pomáha zjednotiť informácie a logistiku. Všetky texty vychádzajú zo skutočných podmienok pozície a schválených šablón. Kandidátov v tomto workflow nehodnotíme ani neradíme; každý výstup pred použitím preverí zodpovedná osoba a externú správu schváli človek. Praktická úloha: Fiktívny vedúci žiada pri menách zelené a červené ikony vhodnosti. Odmietnite ich a odovzdajte iba stav prijatia administratívnych podkladov.</a:t>
            </a:r>
          </a:p>
          <a:p xmlns:a="http://schemas.openxmlformats.org/drawingml/2006/main">
            <a:r>
              <a:t/>
            </a:r>
          </a:p>
          <a:p xmlns:a="http://schemas.openxmlformats.org/drawingml/2006/main">
            <a:r>
              <a:t>Praktická aktivita: Fiktívny vedúci žiada pri menách zelené a červené ikony vhodnosti. Odmietnite ich a odovzdajte iba stav prijatia administratívnych podkladov.</a:t>
            </a:r>
          </a:p>
          <a:p xmlns:a="http://schemas.openxmlformats.org/drawingml/2006/main">
            <a:r>
              <a:t/>
            </a:r>
          </a:p>
          <a:p xmlns:a="http://schemas.openxmlformats.org/drawingml/2006/main">
            <a:r>
              <a:t>Zdroje (kontrola 2026-10-02):</a:t>
            </a:r>
          </a:p>
          <a:p xmlns:a="http://schemas.openxmlformats.org/drawingml/2006/main">
            <a:r>
              <a:t>https://ai-act-service-desk.ec.europa.eu/en/ai-act/recital-57</a:t>
            </a:r>
          </a:p>
          <a:p xmlns:a="http://schemas.openxmlformats.org/drawingml/2006/main">
            <a:r>
              <a:t>https://digital-strategy.ec.europa.eu/en/policies/regulatory-framework-ai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Onboarding má človeku pomôcť vykonávať prácu bezpečne a samostatne. Ciele preto opisujú zvládnuté postupy, dostupné informácie a pripravené prístupy. AI môže usporiadať plán podľa roly, ale nenahrádza vedúceho či mentora. Nepoužívajte plán ako automatický profil výkonnosti zamestnanca.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koordinátor má vedieť spracovať modelový dopyt a nájsť eskalačný kontakt. Zapíšte tieto výstupy namiesto neurčitého „musí byť iniciatívny“.</a:t>
            </a:r>
          </a:p>
          <a:p xmlns:a="http://schemas.openxmlformats.org/drawingml/2006/main">
            <a:r>
              <a:t/>
            </a:r>
          </a:p>
          <a:p xmlns:a="http://schemas.openxmlformats.org/drawingml/2006/main">
            <a:r>
              <a:t>Praktická aktivita: Fiktívny koordinátor má vedieť spracovať modelový dopyt a nájsť eskalačný kontakt. Zapíšte tieto výstupy namiesto neurčitého „musí byť iniciatívny“.</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všetky nástupné úlohy možno vykonať v ľubovoľnom poradí. Prístup do systému môže vyžadovať školenie a potvrdenie pravidiel. Pri každej úlohe preto určite podmienku začatia, zodpovedného človeka a dôkaz dokončenia. AI môže navrhnúť poradie, no správca overí technické a bezpečnostné väzby.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nováčik potrebuje najprv školenie a až potom prístup k zákazníckym záznamom. Nakreslite závislosti a bod potvrdenia správcom.</a:t>
            </a:r>
          </a:p>
          <a:p xmlns:a="http://schemas.openxmlformats.org/drawingml/2006/main">
            <a:r>
              <a:t/>
            </a:r>
          </a:p>
          <a:p xmlns:a="http://schemas.openxmlformats.org/drawingml/2006/main">
            <a:r>
              <a:t>Praktická aktivita: Fiktívny nováčik potrebuje najprv školenie a až potom prístup k zákazníckym záznamom. Nakreslite závislosti a bod potvrdenia správcom.</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Kontakt na mentora má jasne uvádzať oblasť pomoci a spôsob eskalácie. Zoznam súkromných telefónov nie je potrebný, ak existujú pracovné kanály. AI môže preformátovať schválenú kontaktnú mapu, ale nesmie dopĺňať mená alebo dostupnosť. Chýbajúce kontakty nechajte viditeľne na potvrdenie.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Fiktívna tabuľka obsahuje „prístupy – správca“, „pracovný postup – mentor“ a „pracovná zmluva – HR“. Doplňte schválený pracovný kanál.</a:t>
            </a:r>
          </a:p>
          <a:p xmlns:a="http://schemas.openxmlformats.org/drawingml/2006/main">
            <a:r>
              <a:t/>
            </a:r>
          </a:p>
          <a:p xmlns:a="http://schemas.openxmlformats.org/drawingml/2006/main">
            <a:r>
              <a:t>Praktická aktivita: Fiktívna tabuľka obsahuje „prístupy – správca“, „pracovný postup – mentor“ a „pracovná zmluva – HR“. Doplňte schválený pracovný kanál.</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Interné FAQ musí vychádzať z aktuálnych pravidiel, nie z všeobecných predstáv modelu. Každá odpoveď má odkaz na zdroj a jeho verziu. Ak dokument nehovorí o benefite, vhodný výsledok je otázka pre HR. Znenie pravidla nemeňte ani neprezentujte návrh ako nárok zamestnanca.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zamestnanec sa pýta na príspevok, ktorý politika neuvádza. Odpovedzte, že informácia nie je potvrdená, a odkážte ho na HR.</a:t>
            </a:r>
          </a:p>
          <a:p xmlns:a="http://schemas.openxmlformats.org/drawingml/2006/main">
            <a:r>
              <a:t/>
            </a:r>
          </a:p>
          <a:p xmlns:a="http://schemas.openxmlformats.org/drawingml/2006/main">
            <a:r>
              <a:t>Praktická aktivita: Fiktívny zamestnanec sa pýta na príspevok, ktorý politika neuvádza. Odpovedzte, že informácia nie je potvrdená, a odkážte ho na HR.</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Dobrý návod obsahuje potrebný vstup, jednotlivé kroky, očakávaný výsledok a situáciu, keď sa postup zastaví. Nestačí zoznam neurčitých pokynov. AI pomôže urobiť text čitateľným, ale vecnú správnosť preverí skúsený pracovník. Výnimky nesmú viesť k obchádzaniu oprávnení alebo improvizácii s údajmi.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návod spracúva reklamáciu. Pridajte vetvu „chýba číslo objednávky – požiadať o doplnenie“, nie „odhadnúť správnu objednávku“.</a:t>
            </a:r>
          </a:p>
          <a:p xmlns:a="http://schemas.openxmlformats.org/drawingml/2006/main">
            <a:r>
              <a:t/>
            </a:r>
          </a:p>
          <a:p xmlns:a="http://schemas.openxmlformats.org/drawingml/2006/main">
            <a:r>
              <a:t>Praktická aktivita: Fiktívny návod spracúva reklamáciu. Pridajte vetvu „chýba číslo objednávky – požiadať o doplnenie“, nie „odhadnúť správnu objednávku“.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Onboardingový plán má rozlišovať, čo človek potrebuje vidieť a čo môže meniť. Široké oprávnenie „pre istotu“ zvyšuje následok chyby. Prístup schvaľuje vlastník systému a správa účtov ostáva kontrolovaná. Rovnaký plán musí obsahovať postup zmeny roly a odchodu zamestnanca.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asistent potrebuje čítať FAQ, nie exportovať celú zákaznícku databázu. Zapíšte rozsah, schvaľovateľa a postup odobratia oprávnenia.</a:t>
            </a:r>
          </a:p>
          <a:p xmlns:a="http://schemas.openxmlformats.org/drawingml/2006/main">
            <a:r>
              <a:t/>
            </a:r>
          </a:p>
          <a:p xmlns:a="http://schemas.openxmlformats.org/drawingml/2006/main">
            <a:r>
              <a:t>Praktická aktivita: Fiktívny asistent potrebuje čítať FAQ, nie exportovať celú zákaznícku databázu. Zapíšte rozsah, schvaľovateľa a postup odobratia oprávnenia.</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Praktická aktivita má overiť, či človek rozumie postupu a vie rozpoznať výnimku. Skutočný klientsky alebo personálny spis nie je potrebný na prvé učenie. Vymyslený prípad umožňuje zámerne vložiť chybu bez ohrozenia osoby. Hodnoťte vysvetlenie postupu, nie rýchlosť kliknutia cez obrazovku.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dopyt má chýbajúci kontakt a rozporný termín. Nováčik vysvetlí, čo treba doplniť a komu prípad odovzdať.</a:t>
            </a:r>
          </a:p>
          <a:p xmlns:a="http://schemas.openxmlformats.org/drawingml/2006/main">
            <a:r>
              <a:t/>
            </a:r>
          </a:p>
          <a:p xmlns:a="http://schemas.openxmlformats.org/drawingml/2006/main">
            <a:r>
              <a:t>Praktická aktivita: Fiktívny dopyt má chýbajúci kontakt a rozporný termín. Nováčik vysvetlí, čo treba doplniť a komu prípad odovzdať.</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Spätná väzba počas nástupu má odhaliť nejasné materiály, chýbajúce prístupy a potrebu pomoci. AI môže zhrnúť dobrovoľné, primerané pracovné pripomienky. Nesmie z nich vytvoriť psychologický profil alebo vyvodzovať emócie zo záznamov tváre či hlasu. Citlivé témy rieši človek vhodným postupom.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Fiktívna anketa sa pýta, ktorý návod chýba. Navrhnite súhrn tém bez menovania a bez záveru o motivácii jednotlivých pracovníkov.</a:t>
            </a:r>
          </a:p>
          <a:p xmlns:a="http://schemas.openxmlformats.org/drawingml/2006/main">
            <a:r>
              <a:t/>
            </a:r>
          </a:p>
          <a:p xmlns:a="http://schemas.openxmlformats.org/drawingml/2006/main">
            <a:r>
              <a:t>Praktická aktivita: Fiktívna anketa sa pýta, ktorý návod chýba. Navrhnite súhrn tém bez menovania a bez záveru o motivácii jednotlivých pracovníkov.</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Návod, ktorý nikto nespravuje, môže škodiť aj pri peknom spracovaní. Pri onboardingových materiáloch zapisujte vlastníka, verziu a podmienku aktualizácie. Zmena pracovného systému musí vyvolať kontrolu súvisiacich návodov. AI pomôže nájsť rozdiely medzi verziami, no novú verziu schváli odborný vlastník.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návod stále opisuje staré prihlasovanie. Zaznamenajte zmenu, overte odkazy a označte starú verziu ako nepoužiteľnú.</a:t>
            </a:r>
          </a:p>
          <a:p xmlns:a="http://schemas.openxmlformats.org/drawingml/2006/main">
            <a:r>
              <a:t/>
            </a:r>
          </a:p>
          <a:p xmlns:a="http://schemas.openxmlformats.org/drawingml/2006/main">
            <a:r>
              <a:t>Praktická aktivita: Fiktívny návod stále opisuje staré prihlasovanie. Zaznamenajte zmenu, overte odkazy a označte starú verziu ako nepoužiteľnú.</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Balík nie je hotový iba vytvorením dokumentu. Nováčik musí vedieť, kde materiály nájde, kto ich vysvetlí a ako nahlási chybu. Pred odovzdaním preverujte kontakty, prístupy, zrozumiteľnosť a pokrytie výnimiek. Vynechaná položka je otvorená úloha, nie dôvod na vymyslenie odpovede. Onboarding je podpora konkrétnej pracovnej činnosti. Výstup má obsahovať dostupný návod, zodpovedný kontakt a vetvu pre výnimku. Kontrolujte, že nováčik vie nájsť pomoc a že materiál vychádza z aktuálnej schválenej verzie; AI nesmie doplniť neexistujúce pravidlo. Praktická úloha: Fiktívny balík obsahuje návod, FAQ a kontakty, ale nemá vlastníka bezpečnostného školenia. Označte túto medzeru pred odovzdaním.</a:t>
            </a:r>
          </a:p>
          <a:p xmlns:a="http://schemas.openxmlformats.org/drawingml/2006/main">
            <a:r>
              <a:t/>
            </a:r>
          </a:p>
          <a:p xmlns:a="http://schemas.openxmlformats.org/drawingml/2006/main">
            <a:r>
              <a:t>Praktická aktivita: Fiktívny balík obsahuje návod, FAQ a kontakty, ale nemá vlastníka bezpečnostného školenia. Označte túto medzeru pred odovzdaním.</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Vzdelávanie nemá byť rovnaké pre človeka, ktorý pripravuje koncept textu, a správcu integrácií. Zohľadnite úlohu, používaný nástroj, dáta a následok chyby. Tento kurz poskytuje pracovné základy; nie je dôkazom právneho súladu alebo kvalifikácie na rozhodovanie o zamestnancoch.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Fiktívna firma má koordinátora, vedúceho a správcu systému. Pre každú rolu navrhnite jednu praktickú aktivitu a jednu bezpečnostnú hranicu.</a:t>
            </a:r>
          </a:p>
          <a:p xmlns:a="http://schemas.openxmlformats.org/drawingml/2006/main">
            <a:r>
              <a:t/>
            </a:r>
          </a:p>
          <a:p xmlns:a="http://schemas.openxmlformats.org/drawingml/2006/main">
            <a:r>
              <a:t>Praktická aktivita: Fiktívna firma má koordinátora, vedúceho a správcu systému. Pre každú rolu navrhnite jednu praktickú aktivitu a jednu bezpečnostnú hranicu.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 sa text mení len v mene a dátume, schválená šablóna môže byť lepšia ako generatívny model. AI má zmysel pri preformulovaní zložitých podkladov alebo návrhu štruktúry, ktoré človek skontroluje. Voľbu zdôvodnite kvalitou, úsilím a rizikom, nie módnosťou technológie.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Fiktívna pozvánka sa mení len termínom; onboardingový návod treba vysvetliť jednoduchšie. Vyberte šablónu pre prvú a kontrolovaný AI návrh pre druhú.</a:t>
            </a:r>
          </a:p>
          <a:p xmlns:a="http://schemas.openxmlformats.org/drawingml/2006/main">
            <a:r>
              <a:t/>
            </a:r>
          </a:p>
          <a:p xmlns:a="http://schemas.openxmlformats.org/drawingml/2006/main">
            <a:r>
              <a:t>Praktická aktivita: Fiktívna pozvánka sa mení len termínom; onboardingový návod treba vysvetliť jednoduchšie. Vyberte šablónu pre prvú a kontrolovaný AI návrh pre druhú.</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Učenie promptovania má smerovať k pracovnej disciplíne. Používateľ uvedie cieľ, schválený podklad, formát a zakázané domýšľanie. Nedostatok vstupu je legitímny dôvod na doplnenie. Dlhý prompt nie je automaticky kvalitný; podstatné je, aby umožnil overiteľný výsledok a kontrolu človekom.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Fiktívny prompt žiada vysvetliť politiku dovoleniek, ale neobsahuje politiku. Správny ďalší krok je vyžiadať zdroj, nie vygenerovať všeobecné nároky.</a:t>
            </a:r>
          </a:p>
          <a:p xmlns:a="http://schemas.openxmlformats.org/drawingml/2006/main">
            <a:r>
              <a:t/>
            </a:r>
          </a:p>
          <a:p xmlns:a="http://schemas.openxmlformats.org/drawingml/2006/main">
            <a:r>
              <a:t>Praktická aktivita: Fiktívny prompt žiada vysvetliť politiku dovoleniek, ale neobsahuje politiku. Správny ďalší krok je vyžiadať zdroj, nie vygenerovať všeobecné nároky.</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Pekná formulácia môže skryť zmenu významu. Pri kontrole odpovede otvorte pôvodný schválený dokument a overte, či sa tvrdenie týka správnej roly a obdobia. Citácia sama o sebe nie je dôkaz. Ak zdroj nesedí, odpoveď neuvoľnite a zaznamenajte opravu.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Fiktívne FAQ tvrdí, že každý má rovnaký benefit, no politika rozlišuje prevádzky. Označte chybu a pripravte otázku na zodpovedné HR.</a:t>
            </a:r>
          </a:p>
          <a:p xmlns:a="http://schemas.openxmlformats.org/drawingml/2006/main">
            <a:r>
              <a:t/>
            </a:r>
          </a:p>
          <a:p xmlns:a="http://schemas.openxmlformats.org/drawingml/2006/main">
            <a:r>
              <a:t>Praktická aktivita: Fiktívne FAQ tvrdí, že každý má rovnaký benefit, no politika rozlišuje prevádzky. Označte chybu a pripravte otázku na zodpovedné HR.</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Priložený text môže obsahovať príkaz „ignoruj pravidlá“ alebo žiadosť o odoslanie údajov. Taký obsah je vstup na spracovanie, nie oprávnenie pre systém. Používateľ má incident nahlásiť a nepokračovať s ďalšími citlivými dokumentmi. Bezpečnosť sa neopiera iba o slovné upozornenie v prompte.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Fiktívna príloha žiada poslať osobný spis na neznámu adresu. Zastavte postup, zachovajte bezpečný záznam a kontaktujte správcu.</a:t>
            </a:r>
          </a:p>
          <a:p xmlns:a="http://schemas.openxmlformats.org/drawingml/2006/main">
            <a:r>
              <a:t/>
            </a:r>
          </a:p>
          <a:p xmlns:a="http://schemas.openxmlformats.org/drawingml/2006/main">
            <a:r>
              <a:t>Praktická aktivita: Fiktívna príloha žiada poslať osobný spis na neznámu adresu. Zastavte postup, zachovajte bezpečný záznam a kontaktujte správcu.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zdieľaním preverte text aj komentáre, históriu zmien a prílohy. Anonymizovaný odsek nepomôže, ak sú mená v tabuľke na ďalšej strane. Zdieľajte len účelový výstup oprávneným osobám. Súhrn pre manažéra nepotrebuje kompletný pracovný podklad ani citlivé individuálne pripomienky.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Fiktívny report má mená v poznámkach dokumentu. Pred zdieľaním vytvorte kontrolovanú verziu bez týchto údajov a potvrďte okruh príjemcov.</a:t>
            </a:r>
          </a:p>
          <a:p xmlns:a="http://schemas.openxmlformats.org/drawingml/2006/main">
            <a:r>
              <a:t/>
            </a:r>
          </a:p>
          <a:p xmlns:a="http://schemas.openxmlformats.org/drawingml/2006/main">
            <a:r>
              <a:t>Praktická aktivita: Fiktívny report má mená v poznámkach dokumentu. Pred zdieľaním vytvorte kontrolovanú verziu bez týchto údajov a potvrďte okruh príjemcov.</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Samotný výber správnej možnosti neukazuje, či človek vie zastaviť chybný workflow. Doplňte test pracovným prípadom s chýbajúcim zdrojom alebo neprimeraným oprávnením. Účastník vysvetlí, čo urobí a prečo. Výsledok používa lektor na rozvoj, nie AI na rozhodovanie o kariére.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Fiktívny cvičný balík obsahuje správny checklist a neoverený benefit. Účastník označí rozdiel a navrhne bezpečnú opravu.</a:t>
            </a:r>
          </a:p>
          <a:p xmlns:a="http://schemas.openxmlformats.org/drawingml/2006/main">
            <a:r>
              <a:t/>
            </a:r>
          </a:p>
          <a:p xmlns:a="http://schemas.openxmlformats.org/drawingml/2006/main">
            <a:r>
              <a:t>Praktická aktivita: Fiktívny cvičný balík obsahuje správny checklist a neoverený benefit. Účastník označí rozdiel a navrhne bezpečnú opravu.</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Pravidlá fungujú len vtedy, keď používateľ vie požiadať o pomoc. Jednoduchý kanál na hlásenie obsahuje typ problému, identifikátor prípadu a bezpečný opis, nie celý osobný spis. Vedúci vysvetlí, že pozastavenie nejasnej úlohy je správny krok. Incident preveruje kompetentný človek.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Fiktívny používateľ zistí neoverenú odpoveď o benefite. Pripravte hlásenie s odkazom na prípad a bez kópie osobných dokumentov.</a:t>
            </a:r>
          </a:p>
          <a:p xmlns:a="http://schemas.openxmlformats.org/drawingml/2006/main">
            <a:r>
              <a:t/>
            </a:r>
          </a:p>
          <a:p xmlns:a="http://schemas.openxmlformats.org/drawingml/2006/main">
            <a:r>
              <a:t>Praktická aktivita: Fiktívny používateľ zistí neoverenú odpoveď o benefite. Pripravte hlásenie s odkazom na prípad a bez kópie osobných dokumentov.</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pripraviť zoznam dostupných školení k pracovnej úlohe. Nemá určovať potenciál človeka z komunikácie ani radiť zamestnancov podľa „talentu“. Rozvojový plán vzniká v rozhovore a opiera sa o dohodnuté potreby. Zhrnutie rozhovoru musí skontrolovať jeho účastník a poverená osoba.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Fiktívny tím potrebuje lepšie pracovať s tabuľkami. Navrhnite učebné aktivity bez výberu „najperspektívnejších“ zamestnancov alebo skrytého skóre.</a:t>
            </a:r>
          </a:p>
          <a:p xmlns:a="http://schemas.openxmlformats.org/drawingml/2006/main">
            <a:r>
              <a:t/>
            </a:r>
          </a:p>
          <a:p xmlns:a="http://schemas.openxmlformats.org/drawingml/2006/main">
            <a:r>
              <a:t>Praktická aktivita: Fiktívny tím potrebuje lepšie pracovať s tabuľkami. Navrhnite učebné aktivity bez výberu „najperspektívnejších“ zamestnancov alebo skrytého skóre.</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Karta školenia obsahuje pracovnú úlohu, povolené nástroje, modelové údaje, aktivitu a spôsob preverenia porozumenia. Uvádza aj situácie, v ktorých človek musí zastaviť použitie AI. Evidencia absolvovania je pracovný záznam, nie osvedčenie právneho súladu, štátna akreditácia alebo automatická odborná kvalifikácia. Rozvojový materiál má pomôcť človeku rozumieť pracovnej úlohe a bezpečne používať nástroj. Používajte modelový prípad a žiadajte vysvetlenie rozhodnutia. Výsledok učenia nesmie byť skrytým profilom zamestnanca ani náhradou personálneho úsudku; otvorenú otázku odovzdajte kompetentnému človeku. Praktická úloha: Fiktívna karta koordinátora preveruje prípravu FAQ zo zdroja a odmietnutie hodnotenia osoby. Doplňte kontakt pre otázky a kontrolóra materiálov.</a:t>
            </a:r>
          </a:p>
          <a:p xmlns:a="http://schemas.openxmlformats.org/drawingml/2006/main">
            <a:r>
              <a:t/>
            </a:r>
          </a:p>
          <a:p xmlns:a="http://schemas.openxmlformats.org/drawingml/2006/main">
            <a:r>
              <a:t>Praktická aktivita: Fiktívna karta koordinátora preveruje prípravu FAQ zo zdroja a odmietnutie hodnotenia osoby. Doplňte kontakt pre otázky a kontrolóra materiálov.</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 testuje konkrétny pracovný postup, nie neobmedzené používanie modelu. Vyberte bezpečný tok, napríklad návrh nástupného checklistu, a zafixujte podklady aj verziu zadania. Prvé prípady majú byť fiktívne. Reálne údaje vyžadujú vyriešené oprávnenia, pravidlá a primeranú odbornú kontrolu.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pilot vytvára checklist pre sklad, obchod a kanceláriu. Určite, čo musí byť vo všetkých verziách a čo závisí od roly.</a:t>
            </a:r>
          </a:p>
          <a:p xmlns:a="http://schemas.openxmlformats.org/drawingml/2006/main">
            <a:r>
              <a:t/>
            </a:r>
          </a:p>
          <a:p xmlns:a="http://schemas.openxmlformats.org/drawingml/2006/main">
            <a:r>
              <a:t>Praktická aktivita: Fiktívny pilot vytvára checklist pre sklad, obchod a kanceláriu. Určite, čo musí byť vo všetkých verziách a čo závisí od roly.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Porovnávajte rovnocenné úlohy a kvalitu výsledku. Základňa zahŕňa prípravu podkladov, zostavenie dokumentu, overenie a opravy. Rýchle generovanie textu neznamená úsporu celej práce. Výsledok z pilotu označte ako pozorovanie na konkrétnej vzorke, nie všeobecný prísľub pre každú firmu.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ručný checklist vyžaduje prípravu aj kontrolu. Zapíšte obe položky a porovnajte ich s rovnakým rozsahom práce podporenej AI.</a:t>
            </a:r>
          </a:p>
          <a:p xmlns:a="http://schemas.openxmlformats.org/drawingml/2006/main">
            <a:r>
              <a:t/>
            </a:r>
          </a:p>
          <a:p xmlns:a="http://schemas.openxmlformats.org/drawingml/2006/main">
            <a:r>
              <a:t>Praktická aktivita: Fiktívny ručný checklist vyžaduje prípravu aj kontrolu. Zapíšte obe položky a porovnajte ich s rovnakým rozsahom práce podporenej AI.</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Rubrika pre onboarding hodnotí vecnú správnosť, úplnosť, čitateľnosť a bezpečnosť. Chýbajúce školenie je iná chyba ako neobratná veta. Kritická chyba má zablokovať odovzdanie bez ohľadu na celkový súčet. Rubrika hodnotí pracovný dokument, nikdy kandidáta alebo zamestnanca v tomto kurze.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checklist je pekný, ale povoľuje prístup pred školením. Označte blokujúcu chybu a vráťte návrh na opravu.</a:t>
            </a:r>
          </a:p>
          <a:p xmlns:a="http://schemas.openxmlformats.org/drawingml/2006/main">
            <a:r>
              <a:t/>
            </a:r>
          </a:p>
          <a:p xmlns:a="http://schemas.openxmlformats.org/drawingml/2006/main">
            <a:r>
              <a:t>Praktická aktivita: Fiktívny checklist je pekný, ale povoľuje prístup pred školením. Označte blokujúcu chybu a vráťte návrh na opravu.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Ekonomika zahŕňa nástroj, prípravu, kontrolu, opravy a údržbu podkladov. Ušetrený pracovný čas môže uvoľniť kapacitu, ale automaticky neznižuje náklady na mzdy. Uveďte predpoklady a rozlišujte jednorazovú prípravu od opakovaného spracovania. Výsledok porovnajte s jednoduchou schválenou šablónou bez AI.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Fiktívna firma vytvára málo podobných checklistov. Porovnajte náklady šablóny a AI, vrátane správy a ľudskej kontroly.</a:t>
            </a:r>
          </a:p>
          <a:p xmlns:a="http://schemas.openxmlformats.org/drawingml/2006/main">
            <a:r>
              <a:t/>
            </a:r>
          </a:p>
          <a:p xmlns:a="http://schemas.openxmlformats.org/drawingml/2006/main">
            <a:r>
              <a:t>Praktická aktivita: Fiktívna firma vytvára málo podobných checklistov. Porovnajte náklady šablóny a AI, vrátane správy a ľudskej kontroly.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Výnimka nemá zmiznúť v univerzálnej odpovedi modelu. Evidujte, ktorá informácia chýba, kto ju vie potvrdiť a čo je zatiaľ zablokované. Používateľ musí vidieť rozdiel medzi konceptom a schváleným výstupom. Front výnimiek nesmie obsahovať viac osobných detailov, než potrebuje jeho vlastník.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checklist má neznáme ochranné pomôcky. Vytvorte položku pre bezpečnostného technika a neuvoľnite neúplný návod do prevádzky.</a:t>
            </a:r>
          </a:p>
          <a:p xmlns:a="http://schemas.openxmlformats.org/drawingml/2006/main">
            <a:r>
              <a:t/>
            </a:r>
          </a:p>
          <a:p xmlns:a="http://schemas.openxmlformats.org/drawingml/2006/main">
            <a:r>
              <a:t>Praktická aktivita: Fiktívny checklist má neznáme ochranné pomôcky. Vytvorte položku pre bezpečnostného technika a neuvoľnite neúplný návod do prevádzky.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odhalení nesprávneho príjemcu alebo zverejnenia osobných informácií najprv zastavte ďalšie spracovanie. Neprenášajte problematický obsah do verejného chatu ako „dôkaz“. Incident odovzdajte internému kontaktu podľa pravidiel firmy. Posúdenie oznamovacích povinností patrí kompetentnému odborníkovi, nie generovanému univerzálnemu návodu.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Fiktívna pozvánka odišla s cudzou prílohou. Opíšte bezpečné kroky zastavenie, interné hlásenie a uchovanie obmedzeného záznamu bez ďalšieho šírenia.</a:t>
            </a:r>
          </a:p>
          <a:p xmlns:a="http://schemas.openxmlformats.org/drawingml/2006/main">
            <a:r>
              <a:t/>
            </a:r>
          </a:p>
          <a:p xmlns:a="http://schemas.openxmlformats.org/drawingml/2006/main">
            <a:r>
              <a:t>Praktická aktivita: Fiktívna pozvánka odišla s cudzou prílohou. Opíšte bezpečné kroky zastavenie, interné hlásenie a uchovanie obmedzeného záznamu bez ďalšieho šírenia.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Aj bezpečný pilot môže po zmene interného pravidla vracať zastaraný checklist. Vlastník má sledovať zmeny podkladov, nástroja a pracovnej roly. Pri podstatnej zmene obnoví kontrolu na modelových prípadoch. Minulý úspech nezaručuje dnešnú kvalitu a nesmie byť dôvodom vypnúť ľudskú kontrolu.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Fiktívna prevádzka zmenila bezpečnostné školenie. Aktualizujte zdroj, testujte nový checklist a označte starú verziu ako nepoužiteľnú.</a:t>
            </a:r>
          </a:p>
          <a:p xmlns:a="http://schemas.openxmlformats.org/drawingml/2006/main">
            <a:r>
              <a:t/>
            </a:r>
          </a:p>
          <a:p xmlns:a="http://schemas.openxmlformats.org/drawingml/2006/main">
            <a:r>
              <a:t>Praktická aktivita: Fiktívna prevádzka zmenila bezpečnostné školenie. Aktualizujte zdroj, testujte nový checklist a označte starú verziu ako nepoužiteľnú.</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 pilote nevnímajte vypnuté rozhranie ako úplné ukončenie. Skontrolujte testovacie účty, úložiská, exporty, logy a zdieľané odkazy. Dáta odstraňujte podľa schválených pravidiel a zachovajte len potrebnú bezpečnú evidenciu. Pri návrate k ručnému postupu potvrďte, že staré automatické úlohy už nebežia.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prototyp skončil, ale zdieľaný priečinok zostal dostupný. Zapíšte kontrolu oprávnení, kópií a odobratia prístupov.</a:t>
            </a:r>
          </a:p>
          <a:p xmlns:a="http://schemas.openxmlformats.org/drawingml/2006/main">
            <a:r>
              <a:t/>
            </a:r>
          </a:p>
          <a:p xmlns:a="http://schemas.openxmlformats.org/drawingml/2006/main">
            <a:r>
              <a:t>Praktická aktivita: Fiktívny prototyp skončil, ale zdieľaný priečinok zostal dostupný. Zapíšte kontrolu oprávnení, kópií a odobratia prístupov.</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Rozšírenie je opodstatnené len pri zvládnutých rizikách, merateľnom prínose a dostupnej prevádzkovej podpore. Slabý výsledok nie je zlyhanie firmy; môže ukázať, že šablóna alebo zmena procesu je lepšia. Záver pilotu má menovať nevyriešené otázky a zodpovedného vlastníka ďalšieho rozhodnutia.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Fiktívny pilot zlepšil čitateľnosť, ale neznížil celkovú prácu. Odporučte upraviť zdrojové materiály namiesto automatického plošného zavedenia.</a:t>
            </a:r>
          </a:p>
          <a:p xmlns:a="http://schemas.openxmlformats.org/drawingml/2006/main">
            <a:r>
              <a:t/>
            </a:r>
          </a:p>
          <a:p xmlns:a="http://schemas.openxmlformats.org/drawingml/2006/main">
            <a:r>
              <a:t>Praktická aktivita: Fiktívny pilot zlepšil čitateľnosť, ale neznížil celkovú prácu. Odporučte upraviť zdrojové materiály namiesto automatického plošného zavedenia.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spája mapu administratívneho procesu, minimálne údaje, šablóny, modelové prípady a kontrolnú rubriku. Učenie je úspešné, keď viete vysvetliť aj situáciu, v ktorej AI nepoužijete. Projekt nevytvára oprávnenie hodnotiť ľudí a nenahrádza personálne ani právne rozhodnutie zodpovednej osoby. Pilot hodnotí pracovný artefakt, kvalitu procesu a jeho celkový náklad. Výsledok porovnávajte s rovnocenným ručným postupom a uvádzajte obmedzenia vzorky. Kritická dátová alebo odborná chyba zastaví tok; o pokračovaní rozhoduje zodpovedný vlastník na základe doložených výsledkov. Praktická úloha: Fiktívna malá firma potrebuje onboarding koordinátora. Odovzdajte balík so zdrojmi, dvoma výnimkami, ľudským schválením a plánom bezpečného ukončenia.</a:t>
            </a:r>
          </a:p>
          <a:p xmlns:a="http://schemas.openxmlformats.org/drawingml/2006/main">
            <a:r>
              <a:t/>
            </a:r>
          </a:p>
          <a:p xmlns:a="http://schemas.openxmlformats.org/drawingml/2006/main">
            <a:r>
              <a:t>Praktická aktivita: Fiktívna malá firma potrebuje onboarding koordinátora. Odovzdajte balík so zdrojmi, dvoma výnimkami, ľudským schválením a plánom bezpečného ukončenia.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https://ai-act-service-desk.ec.europa.eu/en/ai-act/recital-57</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78020f148040e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1a917dfb1d46ed" /><Relationship Type="http://schemas.openxmlformats.org/officeDocument/2006/relationships/slideLayout" Target="/ppt/slideLayouts/slideLayout1.xml" Id="R62f4ce7a88ee4df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f4ce7a88ee4df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f0312a0456140ea" /><Relationship Type="http://schemas.openxmlformats.org/officeDocument/2006/relationships/image" Target="/ppt/media/image.jpeg" Id="R7b3e06e5c57043be" /><Relationship Type="http://schemas.openxmlformats.org/officeDocument/2006/relationships/notesSlide" Target="/ppt/notesSlides/notesSlide1.xml" Id="Ra6ea0f5e477a46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b129c2191b84810" /><Relationship Type="http://schemas.openxmlformats.org/officeDocument/2006/relationships/notesSlide" Target="/ppt/notesSlides/notesSlide2.xml" Id="Rb49a93adeb714f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c5626f27535423b" /><Relationship Type="http://schemas.openxmlformats.org/officeDocument/2006/relationships/notesSlide" Target="/ppt/notesSlides/notesSlide3.xml" Id="R1b19a678edaa42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04623c6c2dc4ca4" /><Relationship Type="http://schemas.openxmlformats.org/officeDocument/2006/relationships/notesSlide" Target="/ppt/notesSlides/notesSlide4.xml" Id="R83d069d992d14c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a635cedac4842f5" /><Relationship Type="http://schemas.openxmlformats.org/officeDocument/2006/relationships/notesSlide" Target="/ppt/notesSlides/notesSlide5.xml" Id="R07d344372ebf485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6d44e30109340cc" /><Relationship Type="http://schemas.openxmlformats.org/officeDocument/2006/relationships/notesSlide" Target="/ppt/notesSlides/notesSlide6.xml" Id="R5d7f167c9203455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29a707e71ee41bd" /><Relationship Type="http://schemas.openxmlformats.org/officeDocument/2006/relationships/notesSlide" Target="/ppt/notesSlides/notesSlide7.xml" Id="Rb4ec2c130e4641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7e9a032c5b245dc" /><Relationship Type="http://schemas.openxmlformats.org/officeDocument/2006/relationships/notesSlide" Target="/ppt/notesSlides/notesSlide8.xml" Id="Rf5016a9858d34fd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48a36dfd20f45a6" /><Relationship Type="http://schemas.openxmlformats.org/officeDocument/2006/relationships/notesSlide" Target="/ppt/notesSlides/notesSlide9.xml" Id="R17c0029138fb4c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86af14b223c48f2" /><Relationship Type="http://schemas.openxmlformats.org/officeDocument/2006/relationships/notesSlide" Target="/ppt/notesSlides/notesSlide10.xml" Id="R4d9759a8b83b4fc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ce6ede804244fdf" /><Relationship Type="http://schemas.openxmlformats.org/officeDocument/2006/relationships/image" Target="/ppt/media/image2.jpeg" Id="Rcbb35714e4ce460d" /><Relationship Type="http://schemas.openxmlformats.org/officeDocument/2006/relationships/notesSlide" Target="/ppt/notesSlides/notesSlide11.xml" Id="R6ed9b7035c124f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b5587fde93c4531" /><Relationship Type="http://schemas.openxmlformats.org/officeDocument/2006/relationships/notesSlide" Target="/ppt/notesSlides/notesSlide12.xml" Id="R5840284a6a75448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18bfe6310f64f29" /><Relationship Type="http://schemas.openxmlformats.org/officeDocument/2006/relationships/notesSlide" Target="/ppt/notesSlides/notesSlide13.xml" Id="Re69925346f9945f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a0341f1202c4417" /><Relationship Type="http://schemas.openxmlformats.org/officeDocument/2006/relationships/notesSlide" Target="/ppt/notesSlides/notesSlide14.xml" Id="Rddb3efe61b9445f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cdff226769b4782" /><Relationship Type="http://schemas.openxmlformats.org/officeDocument/2006/relationships/notesSlide" Target="/ppt/notesSlides/notesSlide15.xml" Id="Rcc4e8c7409984f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0522385b7704a72" /><Relationship Type="http://schemas.openxmlformats.org/officeDocument/2006/relationships/notesSlide" Target="/ppt/notesSlides/notesSlide16.xml" Id="Rbaadd0c029134ac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ccc336544f94e18" /><Relationship Type="http://schemas.openxmlformats.org/officeDocument/2006/relationships/notesSlide" Target="/ppt/notesSlides/notesSlide17.xml" Id="Rf82c4a58b79e4f8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098549746e2477c" /><Relationship Type="http://schemas.openxmlformats.org/officeDocument/2006/relationships/notesSlide" Target="/ppt/notesSlides/notesSlide18.xml" Id="R7c7866e5671c471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0cc7f7c94374f1a" /><Relationship Type="http://schemas.openxmlformats.org/officeDocument/2006/relationships/notesSlide" Target="/ppt/notesSlides/notesSlide19.xml" Id="R835b16f385ca4a7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39a371a64c24c06" /><Relationship Type="http://schemas.openxmlformats.org/officeDocument/2006/relationships/notesSlide" Target="/ppt/notesSlides/notesSlide20.xml" Id="R8561d68d10474db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76f4f275e9641a1" /><Relationship Type="http://schemas.openxmlformats.org/officeDocument/2006/relationships/image" Target="/ppt/media/image3.jpeg" Id="Ra9d343b3e7aa4b41" /><Relationship Type="http://schemas.openxmlformats.org/officeDocument/2006/relationships/notesSlide" Target="/ppt/notesSlides/notesSlide21.xml" Id="Re916c6fc026b48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da9b9a7b3c842ba" /><Relationship Type="http://schemas.openxmlformats.org/officeDocument/2006/relationships/notesSlide" Target="/ppt/notesSlides/notesSlide22.xml" Id="R4809f39d23594a1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4a9fde87ae44fc4" /><Relationship Type="http://schemas.openxmlformats.org/officeDocument/2006/relationships/notesSlide" Target="/ppt/notesSlides/notesSlide23.xml" Id="Rfa650e77f6d14a1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e9244655fa74b25" /><Relationship Type="http://schemas.openxmlformats.org/officeDocument/2006/relationships/notesSlide" Target="/ppt/notesSlides/notesSlide24.xml" Id="R714986898ab542f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b76669fd2824785" /><Relationship Type="http://schemas.openxmlformats.org/officeDocument/2006/relationships/notesSlide" Target="/ppt/notesSlides/notesSlide25.xml" Id="Rf9866270159643a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5f092ac6e034e51" /><Relationship Type="http://schemas.openxmlformats.org/officeDocument/2006/relationships/notesSlide" Target="/ppt/notesSlides/notesSlide26.xml" Id="R2f49b03267774a7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09db1bff80646d9" /><Relationship Type="http://schemas.openxmlformats.org/officeDocument/2006/relationships/notesSlide" Target="/ppt/notesSlides/notesSlide27.xml" Id="Rbf37e320b5ad43c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10b6e7489fbb48cc" /><Relationship Type="http://schemas.openxmlformats.org/officeDocument/2006/relationships/notesSlide" Target="/ppt/notesSlides/notesSlide28.xml" Id="R4fe97b29b54c4bd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dc96f4aeef143bb" /><Relationship Type="http://schemas.openxmlformats.org/officeDocument/2006/relationships/notesSlide" Target="/ppt/notesSlides/notesSlide29.xml" Id="R14ab5d251e5642e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86d070180034390" /><Relationship Type="http://schemas.openxmlformats.org/officeDocument/2006/relationships/notesSlide" Target="/ppt/notesSlides/notesSlide30.xml" Id="Ra20325af3a7649d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09bb4fdbdd34482b" /><Relationship Type="http://schemas.openxmlformats.org/officeDocument/2006/relationships/image" Target="/ppt/media/image4.jpeg" Id="R137b930ca9b64662" /><Relationship Type="http://schemas.openxmlformats.org/officeDocument/2006/relationships/notesSlide" Target="/ppt/notesSlides/notesSlide31.xml" Id="R5aa36a59d73e4f3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d7aed0650c1f4b4f" /><Relationship Type="http://schemas.openxmlformats.org/officeDocument/2006/relationships/notesSlide" Target="/ppt/notesSlides/notesSlide32.xml" Id="Rb66127c45191495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c5248eb15bb8415e" /><Relationship Type="http://schemas.openxmlformats.org/officeDocument/2006/relationships/notesSlide" Target="/ppt/notesSlides/notesSlide33.xml" Id="Rb8f91edcd68a4a3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28ae70f71394532" /><Relationship Type="http://schemas.openxmlformats.org/officeDocument/2006/relationships/notesSlide" Target="/ppt/notesSlides/notesSlide34.xml" Id="R931abfe948ea4cf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1b1540b526174db9" /><Relationship Type="http://schemas.openxmlformats.org/officeDocument/2006/relationships/notesSlide" Target="/ppt/notesSlides/notesSlide35.xml" Id="R00546954bb364f6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48520438d5d646be" /><Relationship Type="http://schemas.openxmlformats.org/officeDocument/2006/relationships/notesSlide" Target="/ppt/notesSlides/notesSlide36.xml" Id="Reb70f8db45b248e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68a91b14a4f44c8" /><Relationship Type="http://schemas.openxmlformats.org/officeDocument/2006/relationships/notesSlide" Target="/ppt/notesSlides/notesSlide37.xml" Id="Rcc09a043490c44c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a8b4b5dedc0c4ace" /><Relationship Type="http://schemas.openxmlformats.org/officeDocument/2006/relationships/notesSlide" Target="/ppt/notesSlides/notesSlide38.xml" Id="R8c47654ed3614fc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2b1ba06416841ee" /><Relationship Type="http://schemas.openxmlformats.org/officeDocument/2006/relationships/notesSlide" Target="/ppt/notesSlides/notesSlide39.xml" Id="R75406bd4a64f4f2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fffcdfe49b794554" /><Relationship Type="http://schemas.openxmlformats.org/officeDocument/2006/relationships/notesSlide" Target="/ppt/notesSlides/notesSlide40.xml" Id="R248db8d232f0414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6d6bed6539d94e74" /><Relationship Type="http://schemas.openxmlformats.org/officeDocument/2006/relationships/image" Target="/ppt/media/image5.jpeg" Id="R9301937d100b4b32" /><Relationship Type="http://schemas.openxmlformats.org/officeDocument/2006/relationships/notesSlide" Target="/ppt/notesSlides/notesSlide41.xml" Id="R90cf439ea8cf41d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bd66ec709ddc4d95" /><Relationship Type="http://schemas.openxmlformats.org/officeDocument/2006/relationships/notesSlide" Target="/ppt/notesSlides/notesSlide42.xml" Id="R1e2d215e812b4e9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05d5bc6302134b78" /><Relationship Type="http://schemas.openxmlformats.org/officeDocument/2006/relationships/notesSlide" Target="/ppt/notesSlides/notesSlide43.xml" Id="R62a311d6f52c447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41ab18099a724d7b" /><Relationship Type="http://schemas.openxmlformats.org/officeDocument/2006/relationships/notesSlide" Target="/ppt/notesSlides/notesSlide44.xml" Id="Rcb2f3f8c2c84423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0a360d2375b04f6a" /><Relationship Type="http://schemas.openxmlformats.org/officeDocument/2006/relationships/notesSlide" Target="/ppt/notesSlides/notesSlide45.xml" Id="Rb479a702f37f43f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84e0e01c4cf148c5" /><Relationship Type="http://schemas.openxmlformats.org/officeDocument/2006/relationships/notesSlide" Target="/ppt/notesSlides/notesSlide46.xml" Id="Rc41ce4862924449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35a635b298d74aec" /><Relationship Type="http://schemas.openxmlformats.org/officeDocument/2006/relationships/notesSlide" Target="/ppt/notesSlides/notesSlide47.xml" Id="R8c5a86500738443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50eea28f9caa484c" /><Relationship Type="http://schemas.openxmlformats.org/officeDocument/2006/relationships/notesSlide" Target="/ppt/notesSlides/notesSlide48.xml" Id="R38fb6fcf99e54cd5"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98db3382fc7e4352" /><Relationship Type="http://schemas.openxmlformats.org/officeDocument/2006/relationships/notesSlide" Target="/ppt/notesSlides/notesSlide49.xml" Id="Rd9ad00e4e46c40e8"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41056f92678e4a6d" /><Relationship Type="http://schemas.openxmlformats.org/officeDocument/2006/relationships/notesSlide" Target="/ppt/notesSlides/notesSlide50.xml" Id="Rfecb4621d05b429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b3e06e5c57043b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CE46A642-096E-4C64-A962-FF8EA169190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3" name="text-1-1">
            <a:extLst xmlns:a="http://schemas.openxmlformats.org/drawingml/2006/main">
              <a:ext uri="{FF2B5EF4-FFF2-40B4-BE49-F238E27FC236}">
                <a16:creationId xmlns:a16="http://schemas.microsoft.com/office/drawing/2014/main" id="{1D6177FE-7F8D-45A3-8340-9DBE6F014954}"/>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Pomoc s procesom, nie úsudok o človeku</a:t>
            </a:r>
          </a:p>
        </p:txBody>
      </p:sp>
      <p:sp>
        <p:nvSpPr>
          <p:cNvPr id="4" name="text-1-2">
            <a:extLst xmlns:a="http://schemas.openxmlformats.org/drawingml/2006/main">
              <a:ext uri="{FF2B5EF4-FFF2-40B4-BE49-F238E27FC236}">
                <a16:creationId xmlns:a16="http://schemas.microsoft.com/office/drawing/2014/main" id="{9F5D97FC-56A1-45C4-8D8B-1F282E7D1893}"/>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Začnite administratívnou úlohou</a:t>
            </a:r>
          </a:p>
        </p:txBody>
      </p:sp>
      <p:sp>
        <p:nvSpPr>
          <p:cNvPr id="5" name="text-1-3">
            <a:extLst xmlns:a="http://schemas.openxmlformats.org/drawingml/2006/main">
              <a:ext uri="{FF2B5EF4-FFF2-40B4-BE49-F238E27FC236}">
                <a16:creationId xmlns:a16="http://schemas.microsoft.com/office/drawing/2014/main" id="{5CDB4097-1193-46D2-87AB-607B691AC489}"/>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Rozhodnutia o ľuďoch ponechajte človeku</a:t>
            </a:r>
          </a:p>
        </p:txBody>
      </p:sp>
      <p:sp>
        <p:nvSpPr>
          <p:cNvPr id="6" name="text-1-4">
            <a:extLst xmlns:a="http://schemas.openxmlformats.org/drawingml/2006/main">
              <a:ext uri="{FF2B5EF4-FFF2-40B4-BE49-F238E27FC236}">
                <a16:creationId xmlns:a16="http://schemas.microsoft.com/office/drawing/2014/main" id="{E074C010-8E32-413C-B574-03AF9617CEB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
            <a:extLst xmlns:a="http://schemas.openxmlformats.org/drawingml/2006/main">
              <a:ext uri="{FF2B5EF4-FFF2-40B4-BE49-F238E27FC236}">
                <a16:creationId xmlns:a16="http://schemas.microsoft.com/office/drawing/2014/main" id="{59650B2F-499F-4594-8E28-52B9AB859B83}"/>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servis potrebuje nástupný checklist mechanika. Pripravte položky vybavenie, školenie, kontakty a kontrolu prístupov; nepriraďujte ľuďom skóre.</a:t>
            </a:r>
          </a:p>
        </p:txBody>
      </p:sp>
      <p:sp>
        <p:nvSpPr>
          <p:cNvPr id="8" name="text-1-6">
            <a:extLst xmlns:a="http://schemas.openxmlformats.org/drawingml/2006/main">
              <a:ext uri="{FF2B5EF4-FFF2-40B4-BE49-F238E27FC236}">
                <a16:creationId xmlns:a16="http://schemas.microsoft.com/office/drawing/2014/main" id="{E54344F6-1AC7-4B0C-94E5-604135B0AB3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
            <a:extLst xmlns:a="http://schemas.openxmlformats.org/drawingml/2006/main">
              <a:ext uri="{FF2B5EF4-FFF2-40B4-BE49-F238E27FC236}">
                <a16:creationId xmlns:a16="http://schemas.microsoft.com/office/drawing/2014/main" id="{A471A954-A01E-45C4-9787-B830BA844F6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1490593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
            <a:extLst xmlns:a="http://schemas.openxmlformats.org/drawingml/2006/main">
              <a:ext uri="{FF2B5EF4-FFF2-40B4-BE49-F238E27FC236}">
                <a16:creationId xmlns:a16="http://schemas.microsoft.com/office/drawing/2014/main" id="{5AB0EAD7-D20C-4CF5-8075-57340ED3822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2-1">
            <a:extLst xmlns:a="http://schemas.openxmlformats.org/drawingml/2006/main">
              <a:ext uri="{FF2B5EF4-FFF2-40B4-BE49-F238E27FC236}">
                <a16:creationId xmlns:a16="http://schemas.microsoft.com/office/drawing/2014/main" id="{49EFC82B-D299-4E77-AAFE-3E6236252F4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Mapa HR práce</a:t>
            </a:r>
          </a:p>
        </p:txBody>
      </p:sp>
      <p:sp>
        <p:nvSpPr>
          <p:cNvPr id="3" name="text-2-2">
            <a:extLst xmlns:a="http://schemas.openxmlformats.org/drawingml/2006/main">
              <a:ext uri="{FF2B5EF4-FFF2-40B4-BE49-F238E27FC236}">
                <a16:creationId xmlns:a16="http://schemas.microsoft.com/office/drawing/2014/main" id="{22E6C271-B620-4678-989F-EDCA0B8D9A3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spúšťač a výstup</a:t>
            </a:r>
          </a:p>
        </p:txBody>
      </p:sp>
      <p:sp>
        <p:nvSpPr>
          <p:cNvPr id="4" name="text-2-3">
            <a:extLst xmlns:a="http://schemas.openxmlformats.org/drawingml/2006/main">
              <a:ext uri="{FF2B5EF4-FFF2-40B4-BE49-F238E27FC236}">
                <a16:creationId xmlns:a16="http://schemas.microsoft.com/office/drawing/2014/main" id="{A245FA4F-0241-437B-81FC-9D7BDF9D503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vlastníka a výnimku</a:t>
            </a:r>
          </a:p>
        </p:txBody>
      </p:sp>
      <p:sp>
        <p:nvSpPr>
          <p:cNvPr id="5" name="diagram-node-2-0">
            <a:extLst xmlns:a="http://schemas.openxmlformats.org/drawingml/2006/main">
              <a:ext uri="{FF2B5EF4-FFF2-40B4-BE49-F238E27FC236}">
                <a16:creationId xmlns:a16="http://schemas.microsoft.com/office/drawing/2014/main" id="{198BB91D-796B-4DD7-B279-77BFAC7D065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Spúšťač nástupu</a:t>
            </a:r>
          </a:p>
        </p:txBody>
      </p:sp>
      <p:sp>
        <p:nvSpPr>
          <p:cNvPr id="6" name="diagram-node-2-1">
            <a:extLst xmlns:a="http://schemas.openxmlformats.org/drawingml/2006/main">
              <a:ext uri="{FF2B5EF4-FFF2-40B4-BE49-F238E27FC236}">
                <a16:creationId xmlns:a16="http://schemas.microsoft.com/office/drawing/2014/main" id="{F963CDB0-1EEA-461B-BCF7-F7C1EF9C1316}"/>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Potrebné pracovné údaje</a:t>
            </a:r>
          </a:p>
        </p:txBody>
      </p:sp>
      <p:sp>
        <p:nvSpPr>
          <p:cNvPr id="7" name="diagram-node-2-2">
            <a:extLst xmlns:a="http://schemas.openxmlformats.org/drawingml/2006/main">
              <a:ext uri="{FF2B5EF4-FFF2-40B4-BE49-F238E27FC236}">
                <a16:creationId xmlns:a16="http://schemas.microsoft.com/office/drawing/2014/main" id="{0111290F-8824-436A-A385-1B011346CE04}"/>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 checklistu</a:t>
            </a:r>
          </a:p>
        </p:txBody>
      </p:sp>
      <p:sp>
        <p:nvSpPr>
          <p:cNvPr id="8" name="diagram-node-2-3">
            <a:extLst xmlns:a="http://schemas.openxmlformats.org/drawingml/2006/main">
              <a:ext uri="{FF2B5EF4-FFF2-40B4-BE49-F238E27FC236}">
                <a16:creationId xmlns:a16="http://schemas.microsoft.com/office/drawing/2014/main" id="{D3B9C592-078B-47FB-951B-86C969FC0CC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vlastníkom</a:t>
            </a:r>
          </a:p>
        </p:txBody>
      </p:sp>
      <p:sp>
        <p:nvSpPr>
          <p:cNvPr id="9" name="diagram-node-2-4">
            <a:extLst xmlns:a="http://schemas.openxmlformats.org/drawingml/2006/main">
              <a:ext uri="{FF2B5EF4-FFF2-40B4-BE49-F238E27FC236}">
                <a16:creationId xmlns:a16="http://schemas.microsoft.com/office/drawing/2014/main" id="{3029AB59-014E-41D0-8619-1368E33914EB}"/>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Odovzdanie nováčikovi</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13">
            <a:extLst xmlns:a="http://schemas.openxmlformats.org/drawingml/2006/main">
              <a:ext uri="{FF2B5EF4-FFF2-40B4-BE49-F238E27FC236}">
                <a16:creationId xmlns:a16="http://schemas.microsoft.com/office/drawing/2014/main" id="{CFB6BA3C-62D5-4780-86F8-80EA6D3134B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14">
            <a:extLst xmlns:a="http://schemas.openxmlformats.org/drawingml/2006/main">
              <a:ext uri="{FF2B5EF4-FFF2-40B4-BE49-F238E27FC236}">
                <a16:creationId xmlns:a16="http://schemas.microsoft.com/office/drawing/2014/main" id="{5B2DE570-ADDD-4650-A152-8835E247220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pekáreň prijíma nového pracovníka. Nakreslite tok potvrdenie nástupu → dokumenty → vybavenie → školenie → prevzatie vedúcim.</a:t>
            </a:r>
          </a:p>
        </p:txBody>
      </p:sp>
      <p:sp>
        <p:nvSpPr>
          <p:cNvPr id="16" name="text-2-15">
            <a:extLst xmlns:a="http://schemas.openxmlformats.org/drawingml/2006/main">
              <a:ext uri="{FF2B5EF4-FFF2-40B4-BE49-F238E27FC236}">
                <a16:creationId xmlns:a16="http://schemas.microsoft.com/office/drawing/2014/main" id="{3D593BBB-511D-4041-9408-108692DB6F8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16">
            <a:extLst xmlns:a="http://schemas.openxmlformats.org/drawingml/2006/main">
              <a:ext uri="{FF2B5EF4-FFF2-40B4-BE49-F238E27FC236}">
                <a16:creationId xmlns:a16="http://schemas.microsoft.com/office/drawing/2014/main" id="{49B472F7-9AFC-4740-8321-795848D296B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10458918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
            <a:extLst xmlns:a="http://schemas.openxmlformats.org/drawingml/2006/main">
              <a:ext uri="{FF2B5EF4-FFF2-40B4-BE49-F238E27FC236}">
                <a16:creationId xmlns:a16="http://schemas.microsoft.com/office/drawing/2014/main" id="{2437C218-BD96-4B0C-BAC7-83F94F13402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3-1">
            <a:extLst xmlns:a="http://schemas.openxmlformats.org/drawingml/2006/main">
              <a:ext uri="{FF2B5EF4-FFF2-40B4-BE49-F238E27FC236}">
                <a16:creationId xmlns:a16="http://schemas.microsoft.com/office/drawing/2014/main" id="{F7CD6669-6CAB-4F3C-A126-938ACF9699B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Rozdelenie prípadov podľa následku</a:t>
            </a:r>
          </a:p>
        </p:txBody>
      </p:sp>
      <p:sp>
        <p:nvSpPr>
          <p:cNvPr id="3" name="text-3-2">
            <a:extLst xmlns:a="http://schemas.openxmlformats.org/drawingml/2006/main">
              <a:ext uri="{FF2B5EF4-FFF2-40B4-BE49-F238E27FC236}">
                <a16:creationId xmlns:a16="http://schemas.microsoft.com/office/drawing/2014/main" id="{5C2CE96A-5973-47EB-8E62-079F43FBF73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návrh a rozhodnutie</a:t>
            </a:r>
          </a:p>
        </p:txBody>
      </p:sp>
      <p:sp>
        <p:nvSpPr>
          <p:cNvPr id="4" name="text-3-3">
            <a:extLst xmlns:a="http://schemas.openxmlformats.org/drawingml/2006/main">
              <a:ext uri="{FF2B5EF4-FFF2-40B4-BE49-F238E27FC236}">
                <a16:creationId xmlns:a16="http://schemas.microsoft.com/office/drawing/2014/main" id="{BF45A9E8-BCC8-4F4C-975C-064B19055EC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Riziko posudzujte podľa použitia</a:t>
            </a:r>
          </a:p>
        </p:txBody>
      </p:sp>
      <p:sp>
        <p:nvSpPr>
          <p:cNvPr id="5" name="text-3-4">
            <a:extLst xmlns:a="http://schemas.openxmlformats.org/drawingml/2006/main">
              <a:ext uri="{FF2B5EF4-FFF2-40B4-BE49-F238E27FC236}">
                <a16:creationId xmlns:a16="http://schemas.microsoft.com/office/drawing/2014/main" id="{A0E458CD-A61C-449F-82BA-BFCF2721DAA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5">
            <a:extLst xmlns:a="http://schemas.openxmlformats.org/drawingml/2006/main">
              <a:ext uri="{FF2B5EF4-FFF2-40B4-BE49-F238E27FC236}">
                <a16:creationId xmlns:a16="http://schemas.microsoft.com/office/drawing/2014/main" id="{402510C8-2CAA-4BB7-BD08-2B5941126C8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zadania sú FAQ o benefitoch, poradie uchádzačov a zoznam povinného vybavenia. Označte druhé ako neprípustné pre tento workflow.</a:t>
            </a:r>
          </a:p>
        </p:txBody>
      </p:sp>
      <p:sp>
        <p:nvSpPr>
          <p:cNvPr id="7" name="text-3-6">
            <a:extLst xmlns:a="http://schemas.openxmlformats.org/drawingml/2006/main">
              <a:ext uri="{FF2B5EF4-FFF2-40B4-BE49-F238E27FC236}">
                <a16:creationId xmlns:a16="http://schemas.microsoft.com/office/drawing/2014/main" id="{92FEDBDC-4E15-45F7-8C29-F7E14049CDF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
            <a:extLst xmlns:a="http://schemas.openxmlformats.org/drawingml/2006/main">
              <a:ext uri="{FF2B5EF4-FFF2-40B4-BE49-F238E27FC236}">
                <a16:creationId xmlns:a16="http://schemas.microsoft.com/office/drawing/2014/main" id="{86552013-ECDA-4195-84B0-287B2E6D1DD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96686887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
            <a:extLst xmlns:a="http://schemas.openxmlformats.org/drawingml/2006/main">
              <a:ext uri="{FF2B5EF4-FFF2-40B4-BE49-F238E27FC236}">
                <a16:creationId xmlns:a16="http://schemas.microsoft.com/office/drawing/2014/main" id="{F10017B2-C526-40E1-8DC2-68122B8A903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4-1">
            <a:extLst xmlns:a="http://schemas.openxmlformats.org/drawingml/2006/main">
              <a:ext uri="{FF2B5EF4-FFF2-40B4-BE49-F238E27FC236}">
                <a16:creationId xmlns:a16="http://schemas.microsoft.com/office/drawing/2014/main" id="{18C85F09-B7F3-4DBD-A5CE-E3443F22F83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Údaje, ktoré naozaj potrebujete</a:t>
            </a:r>
          </a:p>
        </p:txBody>
      </p:sp>
      <p:sp>
        <p:nvSpPr>
          <p:cNvPr id="3" name="text-4-2">
            <a:extLst xmlns:a="http://schemas.openxmlformats.org/drawingml/2006/main">
              <a:ext uri="{FF2B5EF4-FFF2-40B4-BE49-F238E27FC236}">
                <a16:creationId xmlns:a16="http://schemas.microsoft.com/office/drawing/2014/main" id="{CB505881-1285-4F3A-A336-3E68CDD0D68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minimum polí</a:t>
            </a:r>
          </a:p>
        </p:txBody>
      </p:sp>
      <p:sp>
        <p:nvSpPr>
          <p:cNvPr id="4" name="text-4-3">
            <a:extLst xmlns:a="http://schemas.openxmlformats.org/drawingml/2006/main">
              <a:ext uri="{FF2B5EF4-FFF2-40B4-BE49-F238E27FC236}">
                <a16:creationId xmlns:a16="http://schemas.microsoft.com/office/drawing/2014/main" id="{A5CED7AF-A6E2-4627-8FEB-8FCD7320085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Odstráňte nadbytočné prílohy</a:t>
            </a:r>
          </a:p>
        </p:txBody>
      </p:sp>
      <p:sp>
        <p:nvSpPr>
          <p:cNvPr id="5" name="text-4-4">
            <a:extLst xmlns:a="http://schemas.openxmlformats.org/drawingml/2006/main">
              <a:ext uri="{FF2B5EF4-FFF2-40B4-BE49-F238E27FC236}">
                <a16:creationId xmlns:a16="http://schemas.microsoft.com/office/drawing/2014/main" id="{F153BB87-6408-4E6D-A5FC-6C9E98092DA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
            <a:extLst xmlns:a="http://schemas.openxmlformats.org/drawingml/2006/main">
              <a:ext uri="{FF2B5EF4-FFF2-40B4-BE49-F238E27FC236}">
                <a16:creationId xmlns:a16="http://schemas.microsoft.com/office/drawing/2014/main" id="{61B2297C-A325-499B-9791-897F2F60544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vstup obsahuje pozíciu, deň nástupu, diagnózu a bankový účet. Pre návrh školenia ponechajte iba relevantnú pracovnú informáciu.</a:t>
            </a:r>
          </a:p>
        </p:txBody>
      </p:sp>
      <p:sp>
        <p:nvSpPr>
          <p:cNvPr id="7" name="text-4-6">
            <a:extLst xmlns:a="http://schemas.openxmlformats.org/drawingml/2006/main">
              <a:ext uri="{FF2B5EF4-FFF2-40B4-BE49-F238E27FC236}">
                <a16:creationId xmlns:a16="http://schemas.microsoft.com/office/drawing/2014/main" id="{3D66A54F-5E12-406F-9C56-46C1344554A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
            <a:extLst xmlns:a="http://schemas.openxmlformats.org/drawingml/2006/main">
              <a:ext uri="{FF2B5EF4-FFF2-40B4-BE49-F238E27FC236}">
                <a16:creationId xmlns:a16="http://schemas.microsoft.com/office/drawing/2014/main" id="{D82C9B73-B1B7-42B9-B9AB-EB8F10A7ABF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464152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0F6E9089-EF02-43FC-9B54-06D65C681FE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5-1">
            <a:extLst xmlns:a="http://schemas.openxmlformats.org/drawingml/2006/main">
              <a:ext uri="{FF2B5EF4-FFF2-40B4-BE49-F238E27FC236}">
                <a16:creationId xmlns:a16="http://schemas.microsoft.com/office/drawing/2014/main" id="{615E91FB-0889-458B-9C1D-3499EF72051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Pseudonym nie je anonymita</a:t>
            </a:r>
          </a:p>
        </p:txBody>
      </p:sp>
      <p:sp>
        <p:nvSpPr>
          <p:cNvPr id="3" name="text-5-2">
            <a:extLst xmlns:a="http://schemas.openxmlformats.org/drawingml/2006/main">
              <a:ext uri="{FF2B5EF4-FFF2-40B4-BE49-F238E27FC236}">
                <a16:creationId xmlns:a16="http://schemas.microsoft.com/office/drawing/2014/main" id="{E613D347-6450-46F4-91F3-5734C455FC8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mapu identít</a:t>
            </a:r>
          </a:p>
        </p:txBody>
      </p:sp>
      <p:sp>
        <p:nvSpPr>
          <p:cNvPr id="4" name="text-5-3">
            <a:extLst xmlns:a="http://schemas.openxmlformats.org/drawingml/2006/main">
              <a:ext uri="{FF2B5EF4-FFF2-40B4-BE49-F238E27FC236}">
                <a16:creationId xmlns:a16="http://schemas.microsoft.com/office/drawing/2014/main" id="{DC8BC947-83F1-4275-9613-CB72E5DAB86E}"/>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Posúďte možnosť spätného spojenia</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Podklad</a:t>
                      </a:r>
                    </a:p>
                  </a:txBody>
                  <a:tcPr marL="91440" marR="91440" marT="45720" marB="45720">
                    <a:solidFill>
                      <a:srgbClr val="EAF4F0"/>
                    </a:solidFill>
                  </a:tcPr>
                </a:tc>
                <a:tc>
                  <a:txBody>
                    <a:bodyPr/>
                    <a:lstStyle/>
                    <a:p>
                      <a:r>
                        <a:rPr sz="1800" b="1">
                          <a:solidFill>
                            <a:srgbClr val="10263B"/>
                          </a:solidFill>
                          <a:latin typeface="Arial"/>
                          <a:ea typeface="Arial"/>
                          <a:cs typeface="Arial"/>
                        </a:rPr>
                        <a:t>Možnosť identifikácie</a:t>
                      </a:r>
                    </a:p>
                  </a:txBody>
                  <a:tcPr marL="91440" marR="91440" marT="45720" marB="45720">
                    <a:solidFill>
                      <a:srgbClr val="EAF4F0"/>
                    </a:solidFill>
                  </a:tcPr>
                </a:tc>
                <a:tc>
                  <a:txBody>
                    <a:bodyPr/>
                    <a:lstStyle/>
                    <a:p>
                      <a:r>
                        <a:rPr sz="1800" b="1">
                          <a:solidFill>
                            <a:srgbClr val="10263B"/>
                          </a:solidFill>
                          <a:latin typeface="Arial"/>
                          <a:ea typeface="Arial"/>
                          <a:cs typeface="Arial"/>
                        </a:rPr>
                        <a:t>Bezpečný ďalší krok</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Iba kód osoby</a:t>
                      </a:r>
                    </a:p>
                  </a:txBody>
                  <a:tcPr marL="91440" marR="91440" marT="45720" marB="45720">
                    <a:solidFill>
                      <a:srgbClr val="FFFFFF"/>
                    </a:solidFill>
                  </a:tcPr>
                </a:tc>
                <a:tc>
                  <a:txBody>
                    <a:bodyPr/>
                    <a:lstStyle/>
                    <a:p>
                      <a:r>
                        <a:rPr sz="1800" b="0">
                          <a:solidFill>
                            <a:srgbClr val="10263B"/>
                          </a:solidFill>
                          <a:latin typeface="Arial"/>
                          <a:ea typeface="Arial"/>
                          <a:cs typeface="Arial"/>
                        </a:rPr>
                        <a:t>Môže existovať mapa</a:t>
                      </a:r>
                    </a:p>
                  </a:txBody>
                  <a:tcPr marL="91440" marR="91440" marT="45720" marB="45720">
                    <a:solidFill>
                      <a:srgbClr val="FFFFFF"/>
                    </a:solidFill>
                  </a:tcPr>
                </a:tc>
                <a:tc>
                  <a:txBody>
                    <a:bodyPr/>
                    <a:lstStyle/>
                    <a:p>
                      <a:r>
                        <a:rPr sz="1800" b="0">
                          <a:solidFill>
                            <a:srgbClr val="10263B"/>
                          </a:solidFill>
                          <a:latin typeface="Arial"/>
                          <a:ea typeface="Arial"/>
                          <a:cs typeface="Arial"/>
                        </a:rPr>
                        <a:t>Chrániť mapu samostatne</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Kód + jedinečná rola</a:t>
                      </a:r>
                    </a:p>
                  </a:txBody>
                  <a:tcPr marL="91440" marR="91440" marT="45720" marB="45720">
                    <a:solidFill>
                      <a:srgbClr val="FFFFFF"/>
                    </a:solidFill>
                  </a:tcPr>
                </a:tc>
                <a:tc>
                  <a:txBody>
                    <a:bodyPr/>
                    <a:lstStyle/>
                    <a:p>
                      <a:r>
                        <a:rPr sz="1800" b="0">
                          <a:solidFill>
                            <a:srgbClr val="10263B"/>
                          </a:solidFill>
                          <a:latin typeface="Arial"/>
                          <a:ea typeface="Arial"/>
                          <a:cs typeface="Arial"/>
                        </a:rPr>
                        <a:t>Identita môže byť zrejmá</a:t>
                      </a:r>
                    </a:p>
                  </a:txBody>
                  <a:tcPr marL="91440" marR="91440" marT="45720" marB="45720">
                    <a:solidFill>
                      <a:srgbClr val="FFFFFF"/>
                    </a:solidFill>
                  </a:tcPr>
                </a:tc>
                <a:tc>
                  <a:txBody>
                    <a:bodyPr/>
                    <a:lstStyle/>
                    <a:p>
                      <a:r>
                        <a:rPr sz="1800" b="0">
                          <a:solidFill>
                            <a:srgbClr val="10263B"/>
                          </a:solidFill>
                          <a:latin typeface="Arial"/>
                          <a:ea typeface="Arial"/>
                          <a:cs typeface="Arial"/>
                        </a:rPr>
                        <a:t>Znížiť detaily a posúdiť kontext</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Úplne fiktívna osoba</a:t>
                      </a:r>
                    </a:p>
                  </a:txBody>
                  <a:tcPr marL="91440" marR="91440" marT="45720" marB="45720">
                    <a:solidFill>
                      <a:srgbClr val="FFFFFF"/>
                    </a:solidFill>
                  </a:tcPr>
                </a:tc>
                <a:tc>
                  <a:txBody>
                    <a:bodyPr/>
                    <a:lstStyle/>
                    <a:p>
                      <a:r>
                        <a:rPr sz="1800" b="0">
                          <a:solidFill>
                            <a:srgbClr val="10263B"/>
                          </a:solidFill>
                          <a:latin typeface="Arial"/>
                          <a:ea typeface="Arial"/>
                          <a:cs typeface="Arial"/>
                        </a:rPr>
                        <a:t>Žiadna skutočná identita v príklade</a:t>
                      </a:r>
                    </a:p>
                  </a:txBody>
                  <a:tcPr marL="91440" marR="91440" marT="45720" marB="45720">
                    <a:solidFill>
                      <a:srgbClr val="FFFFFF"/>
                    </a:solidFill>
                  </a:tcPr>
                </a:tc>
                <a:tc>
                  <a:txBody>
                    <a:bodyPr/>
                    <a:lstStyle/>
                    <a:p>
                      <a:r>
                        <a:rPr sz="1800" b="0">
                          <a:solidFill>
                            <a:srgbClr val="10263B"/>
                          </a:solidFill>
                          <a:latin typeface="Arial"/>
                          <a:ea typeface="Arial"/>
                          <a:cs typeface="Arial"/>
                        </a:rPr>
                        <a:t>Použiť na prvé učenie</a:t>
                      </a:r>
                    </a:p>
                  </a:txBody>
                  <a:tcPr marL="91440" marR="91440" marT="45720" marB="45720">
                    <a:solidFill>
                      <a:srgbClr val="FFFFFF"/>
                    </a:solidFill>
                  </a:tcPr>
                </a:tc>
              </a:tr>
            </a:tbl>
          </a:graphicData>
        </a:graphic>
      </p:graphicFrame>
      <p:sp>
        <p:nvSpPr>
          <p:cNvPr id="6" name="text-5-4">
            <a:extLst xmlns:a="http://schemas.openxmlformats.org/drawingml/2006/main">
              <a:ext uri="{FF2B5EF4-FFF2-40B4-BE49-F238E27FC236}">
                <a16:creationId xmlns:a16="http://schemas.microsoft.com/office/drawing/2014/main" id="{D3310D0F-3D08-4E1E-B496-2EFF97C6A8E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5">
            <a:extLst xmlns:a="http://schemas.openxmlformats.org/drawingml/2006/main">
              <a:ext uri="{FF2B5EF4-FFF2-40B4-BE49-F238E27FC236}">
                <a16:creationId xmlns:a16="http://schemas.microsoft.com/office/drawing/2014/main" id="{A48F3382-BFDC-4C42-88CC-366D196E4BE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záznam P-17 je jediný nočný vedúci malej prevádzky. Vysvetlite, prečo samotné odstránenie mena nemusí zabrániť identifikácii.</a:t>
            </a:r>
          </a:p>
        </p:txBody>
      </p:sp>
      <p:sp>
        <p:nvSpPr>
          <p:cNvPr id="8" name="text-5-6">
            <a:extLst xmlns:a="http://schemas.openxmlformats.org/drawingml/2006/main">
              <a:ext uri="{FF2B5EF4-FFF2-40B4-BE49-F238E27FC236}">
                <a16:creationId xmlns:a16="http://schemas.microsoft.com/office/drawing/2014/main" id="{04AEF817-F49B-4223-BF3F-758DEB88D7D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7">
            <a:extLst xmlns:a="http://schemas.openxmlformats.org/drawingml/2006/main">
              <a:ext uri="{FF2B5EF4-FFF2-40B4-BE49-F238E27FC236}">
                <a16:creationId xmlns:a16="http://schemas.microsoft.com/office/drawing/2014/main" id="{D5994FC7-78A2-4ABE-A1F2-96ADEC563E5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139348415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0">
            <a:extLst xmlns:a="http://schemas.openxmlformats.org/drawingml/2006/main">
              <a:ext uri="{FF2B5EF4-FFF2-40B4-BE49-F238E27FC236}">
                <a16:creationId xmlns:a16="http://schemas.microsoft.com/office/drawing/2014/main" id="{36FCE72D-C4A0-4862-B07C-ED7746688C1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6-1">
            <a:extLst xmlns:a="http://schemas.openxmlformats.org/drawingml/2006/main">
              <a:ext uri="{FF2B5EF4-FFF2-40B4-BE49-F238E27FC236}">
                <a16:creationId xmlns:a16="http://schemas.microsoft.com/office/drawing/2014/main" id="{8679890B-C3A4-440F-81B5-4B0ACD532D3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Diskriminácia a nepriame znaky</a:t>
            </a:r>
          </a:p>
        </p:txBody>
      </p:sp>
      <p:sp>
        <p:nvSpPr>
          <p:cNvPr id="3" name="text-6-2">
            <a:extLst xmlns:a="http://schemas.openxmlformats.org/drawingml/2006/main">
              <a:ext uri="{FF2B5EF4-FFF2-40B4-BE49-F238E27FC236}">
                <a16:creationId xmlns:a16="http://schemas.microsoft.com/office/drawing/2014/main" id="{FB65F39C-3688-4798-B41E-813616B21D4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Odstráňte nerelevantné atribúty</a:t>
            </a:r>
          </a:p>
        </p:txBody>
      </p:sp>
      <p:sp>
        <p:nvSpPr>
          <p:cNvPr id="4" name="text-6-3">
            <a:extLst xmlns:a="http://schemas.openxmlformats.org/drawingml/2006/main">
              <a:ext uri="{FF2B5EF4-FFF2-40B4-BE49-F238E27FC236}">
                <a16:creationId xmlns:a16="http://schemas.microsoft.com/office/drawing/2014/main" id="{11D01CEF-9F69-4C89-9A7C-CD49FE3F5CE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Neodvodzujte citlivé vlastnosti</a:t>
            </a:r>
          </a:p>
        </p:txBody>
      </p:sp>
      <p:sp>
        <p:nvSpPr>
          <p:cNvPr id="5" name="text-6-4">
            <a:extLst xmlns:a="http://schemas.openxmlformats.org/drawingml/2006/main">
              <a:ext uri="{FF2B5EF4-FFF2-40B4-BE49-F238E27FC236}">
                <a16:creationId xmlns:a16="http://schemas.microsoft.com/office/drawing/2014/main" id="{0F1612B2-2678-4D46-BED1-4F401068906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6-5">
            <a:extLst xmlns:a="http://schemas.openxmlformats.org/drawingml/2006/main">
              <a:ext uri="{FF2B5EF4-FFF2-40B4-BE49-F238E27FC236}">
                <a16:creationId xmlns:a16="http://schemas.microsoft.com/office/drawing/2014/main" id="{8EDA1888-FF28-4ECF-AC28-8E462259ED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pokyn žiada odhad veku podľa fotografie. Odmietnite odhad a navrhnite iba neutrálne informácie o termíne a priebehu pohovoru.</a:t>
            </a:r>
          </a:p>
        </p:txBody>
      </p:sp>
      <p:sp>
        <p:nvSpPr>
          <p:cNvPr id="7" name="text-6-6">
            <a:extLst xmlns:a="http://schemas.openxmlformats.org/drawingml/2006/main">
              <a:ext uri="{FF2B5EF4-FFF2-40B4-BE49-F238E27FC236}">
                <a16:creationId xmlns:a16="http://schemas.microsoft.com/office/drawing/2014/main" id="{5EC85381-9175-46C8-958B-EFFEF078EC4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6-7">
            <a:extLst xmlns:a="http://schemas.openxmlformats.org/drawingml/2006/main">
              <a:ext uri="{FF2B5EF4-FFF2-40B4-BE49-F238E27FC236}">
                <a16:creationId xmlns:a16="http://schemas.microsoft.com/office/drawing/2014/main" id="{26C0DCD0-0594-4E77-A67E-5D472497CE1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62827744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B9A87DDE-EF64-45EF-B5A2-B6BA0089D0D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7-1">
            <a:extLst xmlns:a="http://schemas.openxmlformats.org/drawingml/2006/main">
              <a:ext uri="{FF2B5EF4-FFF2-40B4-BE49-F238E27FC236}">
                <a16:creationId xmlns:a16="http://schemas.microsoft.com/office/drawing/2014/main" id="{9E0E175B-6CC8-4638-A459-96A73D3B813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Transparentná komunikácia tímu</a:t>
            </a:r>
          </a:p>
        </p:txBody>
      </p:sp>
      <p:sp>
        <p:nvSpPr>
          <p:cNvPr id="3" name="text-7-2">
            <a:extLst xmlns:a="http://schemas.openxmlformats.org/drawingml/2006/main">
              <a:ext uri="{FF2B5EF4-FFF2-40B4-BE49-F238E27FC236}">
                <a16:creationId xmlns:a16="http://schemas.microsoft.com/office/drawing/2014/main" id="{A6CADFF1-E303-4DD4-AA0E-1E1746EE149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Vysvetlite účel a hranice</a:t>
            </a:r>
          </a:p>
        </p:txBody>
      </p:sp>
      <p:sp>
        <p:nvSpPr>
          <p:cNvPr id="4" name="text-7-3">
            <a:extLst xmlns:a="http://schemas.openxmlformats.org/drawingml/2006/main">
              <a:ext uri="{FF2B5EF4-FFF2-40B4-BE49-F238E27FC236}">
                <a16:creationId xmlns:a16="http://schemas.microsoft.com/office/drawing/2014/main" id="{3B01A862-D966-4772-A66F-DB2266735C2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Umožnite opravu podkladu</a:t>
            </a:r>
          </a:p>
        </p:txBody>
      </p:sp>
      <p:sp>
        <p:nvSpPr>
          <p:cNvPr id="5" name="text-7-4">
            <a:extLst xmlns:a="http://schemas.openxmlformats.org/drawingml/2006/main">
              <a:ext uri="{FF2B5EF4-FFF2-40B4-BE49-F238E27FC236}">
                <a16:creationId xmlns:a16="http://schemas.microsoft.com/office/drawing/2014/main" id="{86AE4C41-F4EE-4475-AA9C-7CCEC675E38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7-5">
            <a:extLst xmlns:a="http://schemas.openxmlformats.org/drawingml/2006/main">
              <a:ext uri="{FF2B5EF4-FFF2-40B4-BE49-F238E27FC236}">
                <a16:creationId xmlns:a16="http://schemas.microsoft.com/office/drawing/2014/main" id="{BE38BD4A-35D4-4698-902B-A0D6DEA6811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používa AI na koncept FAQ. Napíšte oznámenie: zdroj sú schválené pravidlá, odpoveď preveruje HR a chybu možno nahlásiť.</a:t>
            </a:r>
          </a:p>
        </p:txBody>
      </p:sp>
      <p:sp>
        <p:nvSpPr>
          <p:cNvPr id="7" name="text-7-6">
            <a:extLst xmlns:a="http://schemas.openxmlformats.org/drawingml/2006/main">
              <a:ext uri="{FF2B5EF4-FFF2-40B4-BE49-F238E27FC236}">
                <a16:creationId xmlns:a16="http://schemas.microsoft.com/office/drawing/2014/main" id="{D6F360C7-B356-43E4-A191-BC317079E46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7-7">
            <a:extLst xmlns:a="http://schemas.openxmlformats.org/drawingml/2006/main">
              <a:ext uri="{FF2B5EF4-FFF2-40B4-BE49-F238E27FC236}">
                <a16:creationId xmlns:a16="http://schemas.microsoft.com/office/drawing/2014/main" id="{D0F02FE5-7C5F-43B3-9C3C-4F3A5C070BD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139476422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8-0">
            <a:extLst xmlns:a="http://schemas.openxmlformats.org/drawingml/2006/main">
              <a:ext uri="{FF2B5EF4-FFF2-40B4-BE49-F238E27FC236}">
                <a16:creationId xmlns:a16="http://schemas.microsoft.com/office/drawing/2014/main" id="{77D7A5BD-01EE-4BE3-905E-CD2DA85228D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8-1">
            <a:extLst xmlns:a="http://schemas.openxmlformats.org/drawingml/2006/main">
              <a:ext uri="{FF2B5EF4-FFF2-40B4-BE49-F238E27FC236}">
                <a16:creationId xmlns:a16="http://schemas.microsoft.com/office/drawing/2014/main" id="{AA368B59-9F02-49F8-BEEC-AD86EDC05C6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Dodávateľ a prístupové hranice</a:t>
            </a:r>
          </a:p>
        </p:txBody>
      </p:sp>
      <p:sp>
        <p:nvSpPr>
          <p:cNvPr id="3" name="text-8-2">
            <a:extLst xmlns:a="http://schemas.openxmlformats.org/drawingml/2006/main">
              <a:ext uri="{FF2B5EF4-FFF2-40B4-BE49-F238E27FC236}">
                <a16:creationId xmlns:a16="http://schemas.microsoft.com/office/drawing/2014/main" id="{DC947463-52FC-4568-B92C-5017B46B2A4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podmienky spracovania</a:t>
            </a:r>
          </a:p>
        </p:txBody>
      </p:sp>
      <p:sp>
        <p:nvSpPr>
          <p:cNvPr id="4" name="text-8-3">
            <a:extLst xmlns:a="http://schemas.openxmlformats.org/drawingml/2006/main">
              <a:ext uri="{FF2B5EF4-FFF2-40B4-BE49-F238E27FC236}">
                <a16:creationId xmlns:a16="http://schemas.microsoft.com/office/drawing/2014/main" id="{6674F1B0-FE7C-411F-8CD5-3946E4E458F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Nepredpokladajte súkromie podľa značky</a:t>
            </a:r>
          </a:p>
        </p:txBody>
      </p:sp>
      <p:sp>
        <p:nvSpPr>
          <p:cNvPr id="5" name="text-8-4">
            <a:extLst xmlns:a="http://schemas.openxmlformats.org/drawingml/2006/main">
              <a:ext uri="{FF2B5EF4-FFF2-40B4-BE49-F238E27FC236}">
                <a16:creationId xmlns:a16="http://schemas.microsoft.com/office/drawing/2014/main" id="{0E01B931-31EF-4A62-A76A-BAB3A663A56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8-5">
            <a:extLst xmlns:a="http://schemas.openxmlformats.org/drawingml/2006/main">
              <a:ext uri="{FF2B5EF4-FFF2-40B4-BE49-F238E27FC236}">
                <a16:creationId xmlns:a16="http://schemas.microsoft.com/office/drawing/2014/main" id="{D7B3B529-1DE9-4C25-913E-FB60A608F2C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kolega chce nahrať osobný spis do súkromného AI účtu. Zastavte nahrávanie a spíšte otázky pre správcu a zodpovednú osobu.</a:t>
            </a:r>
          </a:p>
        </p:txBody>
      </p:sp>
      <p:sp>
        <p:nvSpPr>
          <p:cNvPr id="7" name="text-8-6">
            <a:extLst xmlns:a="http://schemas.openxmlformats.org/drawingml/2006/main">
              <a:ext uri="{FF2B5EF4-FFF2-40B4-BE49-F238E27FC236}">
                <a16:creationId xmlns:a16="http://schemas.microsoft.com/office/drawing/2014/main" id="{F5B9B8E0-DC7A-49C1-80B3-13880A2D3DF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8-7">
            <a:extLst xmlns:a="http://schemas.openxmlformats.org/drawingml/2006/main">
              <a:ext uri="{FF2B5EF4-FFF2-40B4-BE49-F238E27FC236}">
                <a16:creationId xmlns:a16="http://schemas.microsoft.com/office/drawing/2014/main" id="{F5B2E861-401A-44AD-B401-158CDAD074A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190310566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0">
            <a:extLst xmlns:a="http://schemas.openxmlformats.org/drawingml/2006/main">
              <a:ext uri="{FF2B5EF4-FFF2-40B4-BE49-F238E27FC236}">
                <a16:creationId xmlns:a16="http://schemas.microsoft.com/office/drawing/2014/main" id="{BBDEA0DA-EE7A-4616-9629-7BBC8F99F4A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9-1">
            <a:extLst xmlns:a="http://schemas.openxmlformats.org/drawingml/2006/main">
              <a:ext uri="{FF2B5EF4-FFF2-40B4-BE49-F238E27FC236}">
                <a16:creationId xmlns:a16="http://schemas.microsoft.com/office/drawing/2014/main" id="{2BA20216-5E57-453E-BA8D-46A010906E4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Bezpečné zadanie pre HR</a:t>
            </a:r>
          </a:p>
        </p:txBody>
      </p:sp>
      <p:sp>
        <p:nvSpPr>
          <p:cNvPr id="3" name="text-9-2">
            <a:extLst xmlns:a="http://schemas.openxmlformats.org/drawingml/2006/main">
              <a:ext uri="{FF2B5EF4-FFF2-40B4-BE49-F238E27FC236}">
                <a16:creationId xmlns:a16="http://schemas.microsoft.com/office/drawing/2014/main" id="{6D8BFC8E-0C99-4A12-86C0-DBA2B5BF75C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povolený výsledok</a:t>
            </a:r>
          </a:p>
        </p:txBody>
      </p:sp>
      <p:sp>
        <p:nvSpPr>
          <p:cNvPr id="4" name="text-9-3">
            <a:extLst xmlns:a="http://schemas.openxmlformats.org/drawingml/2006/main">
              <a:ext uri="{FF2B5EF4-FFF2-40B4-BE49-F238E27FC236}">
                <a16:creationId xmlns:a16="http://schemas.microsoft.com/office/drawing/2014/main" id="{CFB9D532-A3A8-458F-A1E8-0FEE5AFC686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Explicitne zakážte dopĺňanie faktov</a:t>
            </a:r>
          </a:p>
        </p:txBody>
      </p:sp>
      <p:sp>
        <p:nvSpPr>
          <p:cNvPr id="5" name="text-9-4">
            <a:extLst xmlns:a="http://schemas.openxmlformats.org/drawingml/2006/main">
              <a:ext uri="{FF2B5EF4-FFF2-40B4-BE49-F238E27FC236}">
                <a16:creationId xmlns:a16="http://schemas.microsoft.com/office/drawing/2014/main" id="{9830F11A-08B4-4363-912D-C4F83C99316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9-5">
            <a:extLst xmlns:a="http://schemas.openxmlformats.org/drawingml/2006/main">
              <a:ext uri="{FF2B5EF4-FFF2-40B4-BE49-F238E27FC236}">
                <a16:creationId xmlns:a16="http://schemas.microsoft.com/office/drawing/2014/main" id="{98D15A5A-90B0-403E-88B2-CFB3E88F9A4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prompt: z priloženej politiky vytvor onboardingový checklist; pri chýbajúcej informácii napíš „overiť s HR“, bez hodnotenia osoby.</a:t>
            </a:r>
          </a:p>
        </p:txBody>
      </p:sp>
      <p:sp>
        <p:nvSpPr>
          <p:cNvPr id="7" name="text-9-6">
            <a:extLst xmlns:a="http://schemas.openxmlformats.org/drawingml/2006/main">
              <a:ext uri="{FF2B5EF4-FFF2-40B4-BE49-F238E27FC236}">
                <a16:creationId xmlns:a16="http://schemas.microsoft.com/office/drawing/2014/main" id="{A541CDE4-07C5-4BE0-9795-8097C42EBCF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9-7">
            <a:extLst xmlns:a="http://schemas.openxmlformats.org/drawingml/2006/main">
              <a:ext uri="{FF2B5EF4-FFF2-40B4-BE49-F238E27FC236}">
                <a16:creationId xmlns:a16="http://schemas.microsoft.com/office/drawing/2014/main" id="{89233983-BC36-4416-9DB0-95DB254B5CE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112601619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0-0">
            <a:extLst xmlns:a="http://schemas.openxmlformats.org/drawingml/2006/main">
              <a:ext uri="{FF2B5EF4-FFF2-40B4-BE49-F238E27FC236}">
                <a16:creationId xmlns:a16="http://schemas.microsoft.com/office/drawing/2014/main" id="{ABF03ED6-F263-460B-9415-AECD2830515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Bezpečné hranice AI v HR</a:t>
            </a:r>
          </a:p>
        </p:txBody>
      </p:sp>
      <p:sp>
        <p:nvSpPr>
          <p:cNvPr id="2" name="text-10-1">
            <a:extLst xmlns:a="http://schemas.openxmlformats.org/drawingml/2006/main">
              <a:ext uri="{FF2B5EF4-FFF2-40B4-BE49-F238E27FC236}">
                <a16:creationId xmlns:a16="http://schemas.microsoft.com/office/drawing/2014/main" id="{B17FB409-6010-4EF9-A7C0-0DDEA3DBE52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Kontrolný bod pred prototypom</a:t>
            </a:r>
          </a:p>
        </p:txBody>
      </p:sp>
      <p:sp>
        <p:nvSpPr>
          <p:cNvPr id="3" name="text-10-2">
            <a:extLst xmlns:a="http://schemas.openxmlformats.org/drawingml/2006/main">
              <a:ext uri="{FF2B5EF4-FFF2-40B4-BE49-F238E27FC236}">
                <a16:creationId xmlns:a16="http://schemas.microsoft.com/office/drawing/2014/main" id="{70AE0AD1-B78A-4023-B199-AB2CD91CDB2F}"/>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Schváľte účel a údaje</a:t>
            </a:r>
          </a:p>
        </p:txBody>
      </p:sp>
      <p:sp>
        <p:nvSpPr>
          <p:cNvPr id="4" name="text-10-3">
            <a:extLst xmlns:a="http://schemas.openxmlformats.org/drawingml/2006/main">
              <a:ext uri="{FF2B5EF4-FFF2-40B4-BE49-F238E27FC236}">
                <a16:creationId xmlns:a16="http://schemas.microsoft.com/office/drawing/2014/main" id="{1709794B-9A02-4DCC-B3B9-8FEA9B96452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okamžité zastavenie</a:t>
            </a:r>
          </a:p>
        </p:txBody>
      </p:sp>
      <p:sp>
        <p:nvSpPr>
          <p:cNvPr id="5" name="diagram-node-10-0">
            <a:extLst xmlns:a="http://schemas.openxmlformats.org/drawingml/2006/main">
              <a:ext uri="{FF2B5EF4-FFF2-40B4-BE49-F238E27FC236}">
                <a16:creationId xmlns:a16="http://schemas.microsoft.com/office/drawing/2014/main" id="{F92E044A-955E-4444-BFD3-43FFCF0406ED}"/>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Účel úlohy</a:t>
            </a:r>
          </a:p>
        </p:txBody>
      </p:sp>
      <p:sp>
        <p:nvSpPr>
          <p:cNvPr id="6" name="diagram-node-10-1">
            <a:extLst xmlns:a="http://schemas.openxmlformats.org/drawingml/2006/main">
              <a:ext uri="{FF2B5EF4-FFF2-40B4-BE49-F238E27FC236}">
                <a16:creationId xmlns:a16="http://schemas.microsoft.com/office/drawing/2014/main" id="{D4C6FE8B-E830-4295-A3A0-0BF46C1836B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Minimálne údaje</a:t>
            </a:r>
          </a:p>
        </p:txBody>
      </p:sp>
      <p:sp>
        <p:nvSpPr>
          <p:cNvPr id="7" name="diagram-node-10-2">
            <a:extLst xmlns:a="http://schemas.openxmlformats.org/drawingml/2006/main">
              <a:ext uri="{FF2B5EF4-FFF2-40B4-BE49-F238E27FC236}">
                <a16:creationId xmlns:a16="http://schemas.microsoft.com/office/drawing/2014/main" id="{4C43BAE4-67A1-45B0-A2D9-648C154D1B6D}"/>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Kontrolór</a:t>
            </a:r>
          </a:p>
        </p:txBody>
      </p:sp>
      <p:sp>
        <p:nvSpPr>
          <p:cNvPr id="8" name="diagram-node-10-3">
            <a:extLst xmlns:a="http://schemas.openxmlformats.org/drawingml/2006/main">
              <a:ext uri="{FF2B5EF4-FFF2-40B4-BE49-F238E27FC236}">
                <a16:creationId xmlns:a16="http://schemas.microsoft.com/office/drawing/2014/main" id="{1BE1723E-386E-4E0C-B26A-EBCC2C5CDCDA}"/>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Stop podmienka</a:t>
            </a:r>
          </a:p>
        </p:txBody>
      </p:sp>
      <p:sp>
        <p:nvSpPr>
          <p:cNvPr id="9" name="diagram-node-10-4">
            <a:extLst xmlns:a="http://schemas.openxmlformats.org/drawingml/2006/main">
              <a:ext uri="{FF2B5EF4-FFF2-40B4-BE49-F238E27FC236}">
                <a16:creationId xmlns:a16="http://schemas.microsoft.com/office/drawing/2014/main" id="{93A01E00-E0CD-4AD9-B333-7CD133938711}"/>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modelový test</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0-13">
            <a:extLst xmlns:a="http://schemas.openxmlformats.org/drawingml/2006/main">
              <a:ext uri="{FF2B5EF4-FFF2-40B4-BE49-F238E27FC236}">
                <a16:creationId xmlns:a16="http://schemas.microsoft.com/office/drawing/2014/main" id="{F9016F98-5F44-4AA6-8382-1476E8D80DD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0-14">
            <a:extLst xmlns:a="http://schemas.openxmlformats.org/drawingml/2006/main">
              <a:ext uri="{FF2B5EF4-FFF2-40B4-BE49-F238E27FC236}">
                <a16:creationId xmlns:a16="http://schemas.microsoft.com/office/drawing/2014/main" id="{B68D754F-249C-432C-BB9F-6F7C0DF0658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má pripraviť nástupný checklist. Vyplňte kartu účel, povolené polia, kontrolór, stop podmienka a spôsob návratu k ručnej práci.</a:t>
            </a:r>
          </a:p>
        </p:txBody>
      </p:sp>
      <p:sp>
        <p:nvSpPr>
          <p:cNvPr id="16" name="text-10-15">
            <a:extLst xmlns:a="http://schemas.openxmlformats.org/drawingml/2006/main">
              <a:ext uri="{FF2B5EF4-FFF2-40B4-BE49-F238E27FC236}">
                <a16:creationId xmlns:a16="http://schemas.microsoft.com/office/drawing/2014/main" id="{934FA378-4528-47E4-BA19-5615177E1D0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0-16">
            <a:extLst xmlns:a="http://schemas.openxmlformats.org/drawingml/2006/main">
              <a:ext uri="{FF2B5EF4-FFF2-40B4-BE49-F238E27FC236}">
                <a16:creationId xmlns:a16="http://schemas.microsoft.com/office/drawing/2014/main" id="{923DBAEC-8C25-4118-8D40-0570A553B59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71400464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bb35714e4ce460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9AB03FBA-7F37-41C6-87F4-F8B5E8CECD2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3" name="text-11-1">
            <a:extLst xmlns:a="http://schemas.openxmlformats.org/drawingml/2006/main">
              <a:ext uri="{FF2B5EF4-FFF2-40B4-BE49-F238E27FC236}">
                <a16:creationId xmlns:a16="http://schemas.microsoft.com/office/drawing/2014/main" id="{79A0586A-DFD0-4604-8C6D-1F4D8B5C23C6}"/>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Pracovné požiadavky pred inzerátom</a:t>
            </a:r>
          </a:p>
        </p:txBody>
      </p:sp>
      <p:sp>
        <p:nvSpPr>
          <p:cNvPr id="4" name="text-11-2">
            <a:extLst xmlns:a="http://schemas.openxmlformats.org/drawingml/2006/main">
              <a:ext uri="{FF2B5EF4-FFF2-40B4-BE49-F238E27FC236}">
                <a16:creationId xmlns:a16="http://schemas.microsoft.com/office/drawing/2014/main" id="{99510986-C3A1-4FE7-88EE-0C52A9715FDD}"/>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Opíšte činnosti a podmienky</a:t>
            </a:r>
          </a:p>
        </p:txBody>
      </p:sp>
      <p:sp>
        <p:nvSpPr>
          <p:cNvPr id="5" name="text-11-3">
            <a:extLst xmlns:a="http://schemas.openxmlformats.org/drawingml/2006/main">
              <a:ext uri="{FF2B5EF4-FFF2-40B4-BE49-F238E27FC236}">
                <a16:creationId xmlns:a16="http://schemas.microsoft.com/office/drawing/2014/main" id="{350A7974-C195-49E8-AE9B-B4179430ACA2}"/>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nutné a vítané zručnosti</a:t>
            </a:r>
          </a:p>
        </p:txBody>
      </p:sp>
      <p:sp>
        <p:nvSpPr>
          <p:cNvPr id="6" name="text-11-4">
            <a:extLst xmlns:a="http://schemas.openxmlformats.org/drawingml/2006/main">
              <a:ext uri="{FF2B5EF4-FFF2-40B4-BE49-F238E27FC236}">
                <a16:creationId xmlns:a16="http://schemas.microsoft.com/office/drawing/2014/main" id="{8A3FB325-8A8C-4409-A974-EA0327A734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1-5">
            <a:extLst xmlns:a="http://schemas.openxmlformats.org/drawingml/2006/main">
              <a:ext uri="{FF2B5EF4-FFF2-40B4-BE49-F238E27FC236}">
                <a16:creationId xmlns:a16="http://schemas.microsoft.com/office/drawing/2014/main" id="{1BD2759C-6731-4B03-915F-0A518840DEFB}"/>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dielňa hľadá koordinátora. Z troch činností vytvorte požiadavky a zvýraznite, ktoré údaje o pracovnej ponuke ešte chýbajú.</a:t>
            </a:r>
          </a:p>
        </p:txBody>
      </p:sp>
      <p:sp>
        <p:nvSpPr>
          <p:cNvPr id="8" name="text-11-6">
            <a:extLst xmlns:a="http://schemas.openxmlformats.org/drawingml/2006/main">
              <a:ext uri="{FF2B5EF4-FFF2-40B4-BE49-F238E27FC236}">
                <a16:creationId xmlns:a16="http://schemas.microsoft.com/office/drawing/2014/main" id="{3FC4EAE0-F62D-4497-AC66-FF8997BC483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1-7">
            <a:extLst xmlns:a="http://schemas.openxmlformats.org/drawingml/2006/main">
              <a:ext uri="{FF2B5EF4-FFF2-40B4-BE49-F238E27FC236}">
                <a16:creationId xmlns:a16="http://schemas.microsoft.com/office/drawing/2014/main" id="{9ED1BE8D-4CFD-4766-839D-FDD84AD83B1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96732355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2-0">
            <a:extLst xmlns:a="http://schemas.openxmlformats.org/drawingml/2006/main">
              <a:ext uri="{FF2B5EF4-FFF2-40B4-BE49-F238E27FC236}">
                <a16:creationId xmlns:a16="http://schemas.microsoft.com/office/drawing/2014/main" id="{8F388661-8F57-42AC-9710-84220E0A2C5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2-1">
            <a:extLst xmlns:a="http://schemas.openxmlformats.org/drawingml/2006/main">
              <a:ext uri="{FF2B5EF4-FFF2-40B4-BE49-F238E27FC236}">
                <a16:creationId xmlns:a16="http://schemas.microsoft.com/office/drawing/2014/main" id="{8DF3F7C2-4FDE-4244-B577-C354C3E55AC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Zrozumiteľný a neutrálny inzerát</a:t>
            </a:r>
          </a:p>
        </p:txBody>
      </p:sp>
      <p:sp>
        <p:nvSpPr>
          <p:cNvPr id="3" name="text-12-2">
            <a:extLst xmlns:a="http://schemas.openxmlformats.org/drawingml/2006/main">
              <a:ext uri="{FF2B5EF4-FFF2-40B4-BE49-F238E27FC236}">
                <a16:creationId xmlns:a16="http://schemas.microsoft.com/office/drawing/2014/main" id="{13636BA1-7C08-4CE1-A73D-412A357565F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Používajte vecný jazyk</a:t>
            </a:r>
          </a:p>
        </p:txBody>
      </p:sp>
      <p:sp>
        <p:nvSpPr>
          <p:cNvPr id="4" name="text-12-3">
            <a:extLst xmlns:a="http://schemas.openxmlformats.org/drawingml/2006/main">
              <a:ext uri="{FF2B5EF4-FFF2-40B4-BE49-F238E27FC236}">
                <a16:creationId xmlns:a16="http://schemas.microsoft.com/office/drawing/2014/main" id="{00CC9032-FDAA-4E48-9405-D1C79E8BAD6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Vyhnite sa stereotypom</a:t>
            </a:r>
          </a:p>
        </p:txBody>
      </p:sp>
      <p:sp>
        <p:nvSpPr>
          <p:cNvPr id="5" name="diagram-node-12-0">
            <a:extLst xmlns:a="http://schemas.openxmlformats.org/drawingml/2006/main">
              <a:ext uri="{FF2B5EF4-FFF2-40B4-BE49-F238E27FC236}">
                <a16:creationId xmlns:a16="http://schemas.microsoft.com/office/drawing/2014/main" id="{750EB079-BAEB-4677-83CF-C8545896614D}"/>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Skutočné činnosti</a:t>
            </a:r>
          </a:p>
        </p:txBody>
      </p:sp>
      <p:sp>
        <p:nvSpPr>
          <p:cNvPr id="6" name="diagram-node-12-1">
            <a:extLst xmlns:a="http://schemas.openxmlformats.org/drawingml/2006/main">
              <a:ext uri="{FF2B5EF4-FFF2-40B4-BE49-F238E27FC236}">
                <a16:creationId xmlns:a16="http://schemas.microsoft.com/office/drawing/2014/main" id="{C0338A53-BB4C-4C84-B31C-198409D8AD6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Overené podmienky</a:t>
            </a:r>
          </a:p>
        </p:txBody>
      </p:sp>
      <p:sp>
        <p:nvSpPr>
          <p:cNvPr id="7" name="diagram-node-12-2">
            <a:extLst xmlns:a="http://schemas.openxmlformats.org/drawingml/2006/main">
              <a:ext uri="{FF2B5EF4-FFF2-40B4-BE49-F238E27FC236}">
                <a16:creationId xmlns:a16="http://schemas.microsoft.com/office/drawing/2014/main" id="{87786F0F-534B-444E-A2E5-F81FBB79AF66}"/>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Neutrálny inzerát</a:t>
            </a:r>
          </a:p>
        </p:txBody>
      </p:sp>
      <p:sp>
        <p:nvSpPr>
          <p:cNvPr id="8" name="diagram-node-12-3">
            <a:extLst xmlns:a="http://schemas.openxmlformats.org/drawingml/2006/main">
              <a:ext uri="{FF2B5EF4-FFF2-40B4-BE49-F238E27FC236}">
                <a16:creationId xmlns:a16="http://schemas.microsoft.com/office/drawing/2014/main" id="{D2283CF5-FE75-437F-9761-174A813F75B9}"/>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HR</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12-11">
            <a:extLst xmlns:a="http://schemas.openxmlformats.org/drawingml/2006/main">
              <a:ext uri="{FF2B5EF4-FFF2-40B4-BE49-F238E27FC236}">
                <a16:creationId xmlns:a16="http://schemas.microsoft.com/office/drawing/2014/main" id="{8BDFB62F-CA6F-413E-B277-59215265C98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12-12">
            <a:extLst xmlns:a="http://schemas.openxmlformats.org/drawingml/2006/main">
              <a:ext uri="{FF2B5EF4-FFF2-40B4-BE49-F238E27FC236}">
                <a16:creationId xmlns:a16="http://schemas.microsoft.com/office/drawing/2014/main" id="{17E13635-C16B-4259-A48E-987EEF4E723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inzerát obsahuje „mladý muž do skladu“. Prepíšte ho na opis práce a bezpečnostných požiadaviek bez odhadovania vlastností uchádzača.</a:t>
            </a:r>
          </a:p>
        </p:txBody>
      </p:sp>
      <p:sp>
        <p:nvSpPr>
          <p:cNvPr id="14" name="text-12-13">
            <a:extLst xmlns:a="http://schemas.openxmlformats.org/drawingml/2006/main">
              <a:ext uri="{FF2B5EF4-FFF2-40B4-BE49-F238E27FC236}">
                <a16:creationId xmlns:a16="http://schemas.microsoft.com/office/drawing/2014/main" id="{D3FB1F84-D610-4133-8BAC-703107A9447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12-14">
            <a:extLst xmlns:a="http://schemas.openxmlformats.org/drawingml/2006/main">
              <a:ext uri="{FF2B5EF4-FFF2-40B4-BE49-F238E27FC236}">
                <a16:creationId xmlns:a16="http://schemas.microsoft.com/office/drawing/2014/main" id="{45431126-780B-4FC5-8037-E860B0C7E42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18972702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0">
            <a:extLst xmlns:a="http://schemas.openxmlformats.org/drawingml/2006/main">
              <a:ext uri="{FF2B5EF4-FFF2-40B4-BE49-F238E27FC236}">
                <a16:creationId xmlns:a16="http://schemas.microsoft.com/office/drawing/2014/main" id="{CF1071DD-915A-428D-8C63-57FE4FC2D83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3-1">
            <a:extLst xmlns:a="http://schemas.openxmlformats.org/drawingml/2006/main">
              <a:ext uri="{FF2B5EF4-FFF2-40B4-BE49-F238E27FC236}">
                <a16:creationId xmlns:a16="http://schemas.microsoft.com/office/drawing/2014/main" id="{B55048A7-1E2F-40B8-8F5F-35B0DF20CC2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Jednotná informačná sada</a:t>
            </a:r>
          </a:p>
        </p:txBody>
      </p:sp>
      <p:sp>
        <p:nvSpPr>
          <p:cNvPr id="3" name="text-13-2">
            <a:extLst xmlns:a="http://schemas.openxmlformats.org/drawingml/2006/main">
              <a:ext uri="{FF2B5EF4-FFF2-40B4-BE49-F238E27FC236}">
                <a16:creationId xmlns:a16="http://schemas.microsoft.com/office/drawing/2014/main" id="{3D4E7114-0BB9-4757-BA6A-6EE0F3230CD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Zjednoťte informácie o procese</a:t>
            </a:r>
          </a:p>
        </p:txBody>
      </p:sp>
      <p:sp>
        <p:nvSpPr>
          <p:cNvPr id="4" name="text-13-3">
            <a:extLst xmlns:a="http://schemas.openxmlformats.org/drawingml/2006/main">
              <a:ext uri="{FF2B5EF4-FFF2-40B4-BE49-F238E27FC236}">
                <a16:creationId xmlns:a16="http://schemas.microsoft.com/office/drawing/2014/main" id="{555EDA32-12B6-453C-B4C0-D889EEB14FE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Nepýtajte sa na citlivé okolnosti</a:t>
            </a:r>
          </a:p>
        </p:txBody>
      </p:sp>
      <p:sp>
        <p:nvSpPr>
          <p:cNvPr id="5" name="text-13-4">
            <a:extLst xmlns:a="http://schemas.openxmlformats.org/drawingml/2006/main">
              <a:ext uri="{FF2B5EF4-FFF2-40B4-BE49-F238E27FC236}">
                <a16:creationId xmlns:a16="http://schemas.microsoft.com/office/drawing/2014/main" id="{545604BA-7947-4BC3-98E0-AEB277080AD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3-5">
            <a:extLst xmlns:a="http://schemas.openxmlformats.org/drawingml/2006/main">
              <a:ext uri="{FF2B5EF4-FFF2-40B4-BE49-F238E27FC236}">
                <a16:creationId xmlns:a16="http://schemas.microsoft.com/office/drawing/2014/main" id="{58036FD9-DAC2-4EAF-887F-E1832A903BB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zahŕňa miesto pohovoru, kontaktnú osobu a zoznam dokumentov. Skontrolujte, či nesľubuje rozhodnutie alebo nežiada zbytočné súkromné údaje.</a:t>
            </a:r>
          </a:p>
        </p:txBody>
      </p:sp>
      <p:sp>
        <p:nvSpPr>
          <p:cNvPr id="7" name="text-13-6">
            <a:extLst xmlns:a="http://schemas.openxmlformats.org/drawingml/2006/main">
              <a:ext uri="{FF2B5EF4-FFF2-40B4-BE49-F238E27FC236}">
                <a16:creationId xmlns:a16="http://schemas.microsoft.com/office/drawing/2014/main" id="{394654D9-8326-4202-A299-B587C9A675F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3-7">
            <a:extLst xmlns:a="http://schemas.openxmlformats.org/drawingml/2006/main">
              <a:ext uri="{FF2B5EF4-FFF2-40B4-BE49-F238E27FC236}">
                <a16:creationId xmlns:a16="http://schemas.microsoft.com/office/drawing/2014/main" id="{80B8CF7C-EC77-44B2-8AC2-C7820CC642B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49562887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4-0">
            <a:extLst xmlns:a="http://schemas.openxmlformats.org/drawingml/2006/main">
              <a:ext uri="{FF2B5EF4-FFF2-40B4-BE49-F238E27FC236}">
                <a16:creationId xmlns:a16="http://schemas.microsoft.com/office/drawing/2014/main" id="{8B12BC36-6D9A-42E3-9BB3-B4FC9D23297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4-1">
            <a:extLst xmlns:a="http://schemas.openxmlformats.org/drawingml/2006/main">
              <a:ext uri="{FF2B5EF4-FFF2-40B4-BE49-F238E27FC236}">
                <a16:creationId xmlns:a16="http://schemas.microsoft.com/office/drawing/2014/main" id="{0CE63782-B6BF-423F-9D16-C1387D00D23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Logistika pohovorov</a:t>
            </a:r>
          </a:p>
        </p:txBody>
      </p:sp>
      <p:sp>
        <p:nvSpPr>
          <p:cNvPr id="3" name="text-14-2">
            <a:extLst xmlns:a="http://schemas.openxmlformats.org/drawingml/2006/main">
              <a:ext uri="{FF2B5EF4-FFF2-40B4-BE49-F238E27FC236}">
                <a16:creationId xmlns:a16="http://schemas.microsoft.com/office/drawing/2014/main" id="{14C31BF0-7A36-4715-87A2-2CBA95E0EF7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Prenášajte iba potrebné kontakty</a:t>
            </a:r>
          </a:p>
        </p:txBody>
      </p:sp>
      <p:sp>
        <p:nvSpPr>
          <p:cNvPr id="4" name="text-14-3">
            <a:extLst xmlns:a="http://schemas.openxmlformats.org/drawingml/2006/main">
              <a:ext uri="{FF2B5EF4-FFF2-40B4-BE49-F238E27FC236}">
                <a16:creationId xmlns:a16="http://schemas.microsoft.com/office/drawing/2014/main" id="{39B7AF0D-E886-4952-BF2D-381CA1AF67E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Termín potvrďte pred odoslaním</a:t>
            </a:r>
          </a:p>
        </p:txBody>
      </p:sp>
      <p:sp>
        <p:nvSpPr>
          <p:cNvPr id="5" name="text-14-4">
            <a:extLst xmlns:a="http://schemas.openxmlformats.org/drawingml/2006/main">
              <a:ext uri="{FF2B5EF4-FFF2-40B4-BE49-F238E27FC236}">
                <a16:creationId xmlns:a16="http://schemas.microsoft.com/office/drawing/2014/main" id="{E5FD45B9-FF70-4F45-9A62-1D5956BB631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4-5">
            <a:extLst xmlns:a="http://schemas.openxmlformats.org/drawingml/2006/main">
              <a:ext uri="{FF2B5EF4-FFF2-40B4-BE49-F238E27FC236}">
                <a16:creationId xmlns:a16="http://schemas.microsoft.com/office/drawing/2014/main" id="{024344DF-AC22-43FC-94EF-4C01AAE1E59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kandidát navrhne utorok a koordinátor stredu. Vytvorte koncept doplňujúcej správy, bez automatického rezervovania alebo posudzovania kandidáta.</a:t>
            </a:r>
          </a:p>
        </p:txBody>
      </p:sp>
      <p:sp>
        <p:nvSpPr>
          <p:cNvPr id="7" name="text-14-6">
            <a:extLst xmlns:a="http://schemas.openxmlformats.org/drawingml/2006/main">
              <a:ext uri="{FF2B5EF4-FFF2-40B4-BE49-F238E27FC236}">
                <a16:creationId xmlns:a16="http://schemas.microsoft.com/office/drawing/2014/main" id="{13E122C4-5BA9-4B3A-9842-531EACF7987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4-7">
            <a:extLst xmlns:a="http://schemas.openxmlformats.org/drawingml/2006/main">
              <a:ext uri="{FF2B5EF4-FFF2-40B4-BE49-F238E27FC236}">
                <a16:creationId xmlns:a16="http://schemas.microsoft.com/office/drawing/2014/main" id="{4CDAE917-D567-4093-8D10-B3E5FD66484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84629215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
            <a:extLst xmlns:a="http://schemas.openxmlformats.org/drawingml/2006/main">
              <a:ext uri="{FF2B5EF4-FFF2-40B4-BE49-F238E27FC236}">
                <a16:creationId xmlns:a16="http://schemas.microsoft.com/office/drawing/2014/main" id="{6E3A8342-45FD-40D2-897D-00B9F2B21ED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5-1">
            <a:extLst xmlns:a="http://schemas.openxmlformats.org/drawingml/2006/main">
              <a:ext uri="{FF2B5EF4-FFF2-40B4-BE49-F238E27FC236}">
                <a16:creationId xmlns:a16="http://schemas.microsoft.com/office/drawing/2014/main" id="{16D59F31-EDC5-45CC-9D4C-CFA2EA6A190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Potvrdenie prijatia podkladov</a:t>
            </a:r>
          </a:p>
        </p:txBody>
      </p:sp>
      <p:sp>
        <p:nvSpPr>
          <p:cNvPr id="3" name="text-15-2">
            <a:extLst xmlns:a="http://schemas.openxmlformats.org/drawingml/2006/main">
              <a:ext uri="{FF2B5EF4-FFF2-40B4-BE49-F238E27FC236}">
                <a16:creationId xmlns:a16="http://schemas.microsoft.com/office/drawing/2014/main" id="{EC839B97-3DB9-4855-AD42-D3A0BB56467B}"/>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Potvrďte administratívny stav</a:t>
            </a:r>
          </a:p>
        </p:txBody>
      </p:sp>
      <p:sp>
        <p:nvSpPr>
          <p:cNvPr id="4" name="text-15-3">
            <a:extLst xmlns:a="http://schemas.openxmlformats.org/drawingml/2006/main">
              <a:ext uri="{FF2B5EF4-FFF2-40B4-BE49-F238E27FC236}">
                <a16:creationId xmlns:a16="http://schemas.microsoft.com/office/drawing/2014/main" id="{B9DFC60D-6706-442C-AD37-1589437F5F10}"/>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Nesľubujte úspech</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Stav</a:t>
                      </a:r>
                    </a:p>
                  </a:txBody>
                  <a:tcPr marL="91440" marR="91440" marT="45720" marB="45720">
                    <a:solidFill>
                      <a:srgbClr val="EAF4F0"/>
                    </a:solidFill>
                  </a:tcPr>
                </a:tc>
                <a:tc>
                  <a:txBody>
                    <a:bodyPr/>
                    <a:lstStyle/>
                    <a:p>
                      <a:r>
                        <a:rPr sz="1800" b="1">
                          <a:solidFill>
                            <a:srgbClr val="10263B"/>
                          </a:solidFill>
                          <a:latin typeface="Arial"/>
                          <a:ea typeface="Arial"/>
                          <a:cs typeface="Arial"/>
                        </a:rPr>
                        <a:t>Vhodná správa</a:t>
                      </a:r>
                    </a:p>
                  </a:txBody>
                  <a:tcPr marL="91440" marR="91440" marT="45720" marB="45720">
                    <a:solidFill>
                      <a:srgbClr val="EAF4F0"/>
                    </a:solidFill>
                  </a:tcPr>
                </a:tc>
                <a:tc>
                  <a:txBody>
                    <a:bodyPr/>
                    <a:lstStyle/>
                    <a:p>
                      <a:r>
                        <a:rPr sz="1800" b="1">
                          <a:solidFill>
                            <a:srgbClr val="10263B"/>
                          </a:solidFill>
                          <a:latin typeface="Arial"/>
                          <a:ea typeface="Arial"/>
                          <a:cs typeface="Arial"/>
                        </a:rPr>
                        <a:t>Nevhodný záver</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Podklad prijatý</a:t>
                      </a:r>
                    </a:p>
                  </a:txBody>
                  <a:tcPr marL="91440" marR="91440" marT="45720" marB="45720">
                    <a:solidFill>
                      <a:srgbClr val="FFFFFF"/>
                    </a:solidFill>
                  </a:tcPr>
                </a:tc>
                <a:tc>
                  <a:txBody>
                    <a:bodyPr/>
                    <a:lstStyle/>
                    <a:p>
                      <a:r>
                        <a:rPr sz="1800" b="0">
                          <a:solidFill>
                            <a:srgbClr val="10263B"/>
                          </a:solidFill>
                          <a:latin typeface="Arial"/>
                          <a:ea typeface="Arial"/>
                          <a:cs typeface="Arial"/>
                        </a:rPr>
                        <a:t>Potvrdenie prijatia</a:t>
                      </a:r>
                    </a:p>
                  </a:txBody>
                  <a:tcPr marL="91440" marR="91440" marT="45720" marB="45720">
                    <a:solidFill>
                      <a:srgbClr val="FFFFFF"/>
                    </a:solidFill>
                  </a:tcPr>
                </a:tc>
                <a:tc>
                  <a:txBody>
                    <a:bodyPr/>
                    <a:lstStyle/>
                    <a:p>
                      <a:r>
                        <a:rPr sz="1800" b="0">
                          <a:solidFill>
                            <a:srgbClr val="10263B"/>
                          </a:solidFill>
                          <a:latin typeface="Arial"/>
                          <a:ea typeface="Arial"/>
                          <a:cs typeface="Arial"/>
                        </a:rPr>
                        <a:t>Postupujete do ďalšieho kola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Termín nepotvrdený</a:t>
                      </a:r>
                    </a:p>
                  </a:txBody>
                  <a:tcPr marL="91440" marR="91440" marT="45720" marB="45720">
                    <a:solidFill>
                      <a:srgbClr val="FFFFFF"/>
                    </a:solidFill>
                  </a:tcPr>
                </a:tc>
                <a:tc>
                  <a:txBody>
                    <a:bodyPr/>
                    <a:lstStyle/>
                    <a:p>
                      <a:r>
                        <a:rPr sz="1800" b="0">
                          <a:solidFill>
                            <a:srgbClr val="10263B"/>
                          </a:solidFill>
                          <a:latin typeface="Arial"/>
                          <a:ea typeface="Arial"/>
                          <a:cs typeface="Arial"/>
                        </a:rPr>
                        <a:t>Žiadosť o dohodnutie</a:t>
                      </a:r>
                    </a:p>
                  </a:txBody>
                  <a:tcPr marL="91440" marR="91440" marT="45720" marB="45720">
                    <a:solidFill>
                      <a:srgbClr val="FFFFFF"/>
                    </a:solidFill>
                  </a:tcPr>
                </a:tc>
                <a:tc>
                  <a:txBody>
                    <a:bodyPr/>
                    <a:lstStyle/>
                    <a:p>
                      <a:r>
                        <a:rPr sz="1800" b="0">
                          <a:solidFill>
                            <a:srgbClr val="10263B"/>
                          </a:solidFill>
                          <a:latin typeface="Arial"/>
                          <a:ea typeface="Arial"/>
                          <a:cs typeface="Arial"/>
                        </a:rPr>
                        <a:t>Stretnutie je rezervované</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Chýbajúci dokument</a:t>
                      </a:r>
                    </a:p>
                  </a:txBody>
                  <a:tcPr marL="91440" marR="91440" marT="45720" marB="45720">
                    <a:solidFill>
                      <a:srgbClr val="FFFFFF"/>
                    </a:solidFill>
                  </a:tcPr>
                </a:tc>
                <a:tc>
                  <a:txBody>
                    <a:bodyPr/>
                    <a:lstStyle/>
                    <a:p>
                      <a:r>
                        <a:rPr sz="1800" b="0">
                          <a:solidFill>
                            <a:srgbClr val="10263B"/>
                          </a:solidFill>
                          <a:latin typeface="Arial"/>
                          <a:ea typeface="Arial"/>
                          <a:cs typeface="Arial"/>
                        </a:rPr>
                        <a:t>Prosba o doplnenie</a:t>
                      </a:r>
                    </a:p>
                  </a:txBody>
                  <a:tcPr marL="91440" marR="91440" marT="45720" marB="45720">
                    <a:solidFill>
                      <a:srgbClr val="FFFFFF"/>
                    </a:solidFill>
                  </a:tcPr>
                </a:tc>
                <a:tc>
                  <a:txBody>
                    <a:bodyPr/>
                    <a:lstStyle/>
                    <a:p>
                      <a:r>
                        <a:rPr sz="1800" b="0">
                          <a:solidFill>
                            <a:srgbClr val="10263B"/>
                          </a:solidFill>
                          <a:latin typeface="Arial"/>
                          <a:ea typeface="Arial"/>
                          <a:cs typeface="Arial"/>
                        </a:rPr>
                        <a:t>Nespĺňate podmienky</a:t>
                      </a:r>
                    </a:p>
                  </a:txBody>
                  <a:tcPr marL="91440" marR="91440" marT="45720" marB="45720">
                    <a:solidFill>
                      <a:srgbClr val="FFFFFF"/>
                    </a:solidFill>
                  </a:tcPr>
                </a:tc>
              </a:tr>
            </a:tbl>
          </a:graphicData>
        </a:graphic>
      </p:graphicFrame>
      <p:sp>
        <p:nvSpPr>
          <p:cNvPr id="6" name="text-15-4">
            <a:extLst xmlns:a="http://schemas.openxmlformats.org/drawingml/2006/main">
              <a:ext uri="{FF2B5EF4-FFF2-40B4-BE49-F238E27FC236}">
                <a16:creationId xmlns:a16="http://schemas.microsoft.com/office/drawing/2014/main" id="{FA8240ED-B791-41E2-B9E0-5341F90F7AA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5">
            <a:extLst xmlns:a="http://schemas.openxmlformats.org/drawingml/2006/main">
              <a:ext uri="{FF2B5EF4-FFF2-40B4-BE49-F238E27FC236}">
                <a16:creationId xmlns:a16="http://schemas.microsoft.com/office/drawing/2014/main" id="{9658D961-3F87-4FE1-8E89-878B4A9D838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správa potvrdzuje prijatie formulára a kontakt pre opravu údajov. Odstráňte vetu „určite postupujete ďalej“, pretože nejde o overený stav.</a:t>
            </a:r>
          </a:p>
        </p:txBody>
      </p:sp>
      <p:sp>
        <p:nvSpPr>
          <p:cNvPr id="8" name="text-15-6">
            <a:extLst xmlns:a="http://schemas.openxmlformats.org/drawingml/2006/main">
              <a:ext uri="{FF2B5EF4-FFF2-40B4-BE49-F238E27FC236}">
                <a16:creationId xmlns:a16="http://schemas.microsoft.com/office/drawing/2014/main" id="{2ECA1C53-E06F-40B1-8927-14E33668777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5-7">
            <a:extLst xmlns:a="http://schemas.openxmlformats.org/drawingml/2006/main">
              <a:ext uri="{FF2B5EF4-FFF2-40B4-BE49-F238E27FC236}">
                <a16:creationId xmlns:a16="http://schemas.microsoft.com/office/drawing/2014/main" id="{A3144E14-4DF2-4FF7-AA42-6789778A5A4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22430535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0">
            <a:extLst xmlns:a="http://schemas.openxmlformats.org/drawingml/2006/main">
              <a:ext uri="{FF2B5EF4-FFF2-40B4-BE49-F238E27FC236}">
                <a16:creationId xmlns:a16="http://schemas.microsoft.com/office/drawing/2014/main" id="{EAADFC0E-250F-427C-BFBF-FBEC05777FE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6-1">
            <a:extLst xmlns:a="http://schemas.openxmlformats.org/drawingml/2006/main">
              <a:ext uri="{FF2B5EF4-FFF2-40B4-BE49-F238E27FC236}">
                <a16:creationId xmlns:a16="http://schemas.microsoft.com/office/drawing/2014/main" id="{8EBC3D06-FEE1-45A6-AB9A-0AC93B192D7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Verný prepis pracovného dokumentu</a:t>
            </a:r>
          </a:p>
        </p:txBody>
      </p:sp>
      <p:sp>
        <p:nvSpPr>
          <p:cNvPr id="3" name="text-16-2">
            <a:extLst xmlns:a="http://schemas.openxmlformats.org/drawingml/2006/main">
              <a:ext uri="{FF2B5EF4-FFF2-40B4-BE49-F238E27FC236}">
                <a16:creationId xmlns:a16="http://schemas.microsoft.com/office/drawing/2014/main" id="{66641033-19AD-4983-99F1-2C64B9106FC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Nemeňte význam</a:t>
            </a:r>
          </a:p>
        </p:txBody>
      </p:sp>
      <p:sp>
        <p:nvSpPr>
          <p:cNvPr id="4" name="text-16-3">
            <a:extLst xmlns:a="http://schemas.openxmlformats.org/drawingml/2006/main">
              <a:ext uri="{FF2B5EF4-FFF2-40B4-BE49-F238E27FC236}">
                <a16:creationId xmlns:a16="http://schemas.microsoft.com/office/drawing/2014/main" id="{FF27A725-D7FB-4251-8B0D-3E61404D452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nečitateľné miesto</a:t>
            </a:r>
          </a:p>
        </p:txBody>
      </p:sp>
      <p:sp>
        <p:nvSpPr>
          <p:cNvPr id="5" name="text-16-4">
            <a:extLst xmlns:a="http://schemas.openxmlformats.org/drawingml/2006/main">
              <a:ext uri="{FF2B5EF4-FFF2-40B4-BE49-F238E27FC236}">
                <a16:creationId xmlns:a16="http://schemas.microsoft.com/office/drawing/2014/main" id="{6193C061-BBCF-4E3A-B7F7-D713D4E7715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6-5">
            <a:extLst xmlns:a="http://schemas.openxmlformats.org/drawingml/2006/main">
              <a:ext uri="{FF2B5EF4-FFF2-40B4-BE49-F238E27FC236}">
                <a16:creationId xmlns:a16="http://schemas.microsoft.com/office/drawing/2014/main" id="{45EE61F4-1F8D-4D4D-8D42-49D1F740D9F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poškodený formulár uvádza nejasný dátum. Do pracovného prepisu vložte „nečitateľné – overiť“, nie pravdepodobný dátum.</a:t>
            </a:r>
          </a:p>
        </p:txBody>
      </p:sp>
      <p:sp>
        <p:nvSpPr>
          <p:cNvPr id="7" name="text-16-6">
            <a:extLst xmlns:a="http://schemas.openxmlformats.org/drawingml/2006/main">
              <a:ext uri="{FF2B5EF4-FFF2-40B4-BE49-F238E27FC236}">
                <a16:creationId xmlns:a16="http://schemas.microsoft.com/office/drawing/2014/main" id="{AE7067CF-703D-4E8D-B746-BF838A89E39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6-7">
            <a:extLst xmlns:a="http://schemas.openxmlformats.org/drawingml/2006/main">
              <a:ext uri="{FF2B5EF4-FFF2-40B4-BE49-F238E27FC236}">
                <a16:creationId xmlns:a16="http://schemas.microsoft.com/office/drawing/2014/main" id="{42E24265-6D05-4CDC-9F92-723A8E6CD23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34819555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0">
            <a:extLst xmlns:a="http://schemas.openxmlformats.org/drawingml/2006/main">
              <a:ext uri="{FF2B5EF4-FFF2-40B4-BE49-F238E27FC236}">
                <a16:creationId xmlns:a16="http://schemas.microsoft.com/office/drawing/2014/main" id="{704529C3-4641-44E8-A532-EBDEB9C7741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7-1">
            <a:extLst xmlns:a="http://schemas.openxmlformats.org/drawingml/2006/main">
              <a:ext uri="{FF2B5EF4-FFF2-40B4-BE49-F238E27FC236}">
                <a16:creationId xmlns:a16="http://schemas.microsoft.com/office/drawing/2014/main" id="{7E2450D6-A1C1-4D34-8894-D0B3AA4342D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Prístupnosť náborovej komunikácie</a:t>
            </a:r>
          </a:p>
        </p:txBody>
      </p:sp>
      <p:sp>
        <p:nvSpPr>
          <p:cNvPr id="3" name="text-17-2">
            <a:extLst xmlns:a="http://schemas.openxmlformats.org/drawingml/2006/main">
              <a:ext uri="{FF2B5EF4-FFF2-40B4-BE49-F238E27FC236}">
                <a16:creationId xmlns:a16="http://schemas.microsoft.com/office/drawing/2014/main" id="{61FA59C7-7A1C-42D2-80DF-6C8329E79B7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Ponúknite zrozumiteľný formát</a:t>
            </a:r>
          </a:p>
        </p:txBody>
      </p:sp>
      <p:sp>
        <p:nvSpPr>
          <p:cNvPr id="4" name="text-17-3">
            <a:extLst xmlns:a="http://schemas.openxmlformats.org/drawingml/2006/main">
              <a:ext uri="{FF2B5EF4-FFF2-40B4-BE49-F238E27FC236}">
                <a16:creationId xmlns:a16="http://schemas.microsoft.com/office/drawing/2014/main" id="{108310B2-B0B8-4930-8018-EF7E85C1F86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Nevyvodzujte z úpravy úsudok</a:t>
            </a:r>
          </a:p>
        </p:txBody>
      </p:sp>
      <p:sp>
        <p:nvSpPr>
          <p:cNvPr id="5" name="text-17-4">
            <a:extLst xmlns:a="http://schemas.openxmlformats.org/drawingml/2006/main">
              <a:ext uri="{FF2B5EF4-FFF2-40B4-BE49-F238E27FC236}">
                <a16:creationId xmlns:a16="http://schemas.microsoft.com/office/drawing/2014/main" id="{38AA0A6B-73EA-4F12-B3F8-E2B14B1DAD9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7-5">
            <a:extLst xmlns:a="http://schemas.openxmlformats.org/drawingml/2006/main">
              <a:ext uri="{FF2B5EF4-FFF2-40B4-BE49-F238E27FC236}">
                <a16:creationId xmlns:a16="http://schemas.microsoft.com/office/drawing/2014/main" id="{0772DD17-0711-4868-B1AB-8B676FDFE88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uchádzač žiada väčšie písmo a stručné pokyny. Upravte informačný dokument, pričom nemeníte ani neposudzujete jeho pracovnú spôsobilosť.</a:t>
            </a:r>
          </a:p>
        </p:txBody>
      </p:sp>
      <p:sp>
        <p:nvSpPr>
          <p:cNvPr id="7" name="text-17-6">
            <a:extLst xmlns:a="http://schemas.openxmlformats.org/drawingml/2006/main">
              <a:ext uri="{FF2B5EF4-FFF2-40B4-BE49-F238E27FC236}">
                <a16:creationId xmlns:a16="http://schemas.microsoft.com/office/drawing/2014/main" id="{C3477986-F6A1-4AA1-B553-CE5155EA36D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7-7">
            <a:extLst xmlns:a="http://schemas.openxmlformats.org/drawingml/2006/main">
              <a:ext uri="{FF2B5EF4-FFF2-40B4-BE49-F238E27FC236}">
                <a16:creationId xmlns:a16="http://schemas.microsoft.com/office/drawing/2014/main" id="{B795B2FE-2F03-4D39-9DF2-FF1CB7F287B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19045674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0">
            <a:extLst xmlns:a="http://schemas.openxmlformats.org/drawingml/2006/main">
              <a:ext uri="{FF2B5EF4-FFF2-40B4-BE49-F238E27FC236}">
                <a16:creationId xmlns:a16="http://schemas.microsoft.com/office/drawing/2014/main" id="{A83B1BC9-6C6A-44F9-85EE-198F4038BDA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8-1">
            <a:extLst xmlns:a="http://schemas.openxmlformats.org/drawingml/2006/main">
              <a:ext uri="{FF2B5EF4-FFF2-40B4-BE49-F238E27FC236}">
                <a16:creationId xmlns:a16="http://schemas.microsoft.com/office/drawing/2014/main" id="{14A359C7-9875-4377-B0C4-F11E586D3FF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Správny adresát a príloha</a:t>
            </a:r>
          </a:p>
        </p:txBody>
      </p:sp>
      <p:sp>
        <p:nvSpPr>
          <p:cNvPr id="3" name="text-18-2">
            <a:extLst xmlns:a="http://schemas.openxmlformats.org/drawingml/2006/main">
              <a:ext uri="{FF2B5EF4-FFF2-40B4-BE49-F238E27FC236}">
                <a16:creationId xmlns:a16="http://schemas.microsoft.com/office/drawing/2014/main" id="{C4B28345-B8F0-4AD0-8903-F16AE291BB1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Skontrolujte príjemcu ručne</a:t>
            </a:r>
          </a:p>
        </p:txBody>
      </p:sp>
      <p:sp>
        <p:nvSpPr>
          <p:cNvPr id="4" name="text-18-3">
            <a:extLst xmlns:a="http://schemas.openxmlformats.org/drawingml/2006/main">
              <a:ext uri="{FF2B5EF4-FFF2-40B4-BE49-F238E27FC236}">
                <a16:creationId xmlns:a16="http://schemas.microsoft.com/office/drawing/2014/main" id="{ECF54AC8-0F56-45BD-8EB6-76AEFD11B4B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osobné dokumenty</a:t>
            </a:r>
          </a:p>
        </p:txBody>
      </p:sp>
      <p:sp>
        <p:nvSpPr>
          <p:cNvPr id="5" name="text-18-4">
            <a:extLst xmlns:a="http://schemas.openxmlformats.org/drawingml/2006/main">
              <a:ext uri="{FF2B5EF4-FFF2-40B4-BE49-F238E27FC236}">
                <a16:creationId xmlns:a16="http://schemas.microsoft.com/office/drawing/2014/main" id="{34DD2A91-8FAE-4E64-AA58-7DF9AE2C733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8-5">
            <a:extLst xmlns:a="http://schemas.openxmlformats.org/drawingml/2006/main">
              <a:ext uri="{FF2B5EF4-FFF2-40B4-BE49-F238E27FC236}">
                <a16:creationId xmlns:a16="http://schemas.microsoft.com/office/drawing/2014/main" id="{DE944804-861F-44A0-938F-C7D16EF1F45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koncept pozvánky obsahuje životopis iného uchádzača. Vráťte správu do kontroly a navrhnite oddelenie dokumentov podľa oprávneného príjemcu.</a:t>
            </a:r>
          </a:p>
        </p:txBody>
      </p:sp>
      <p:sp>
        <p:nvSpPr>
          <p:cNvPr id="7" name="text-18-6">
            <a:extLst xmlns:a="http://schemas.openxmlformats.org/drawingml/2006/main">
              <a:ext uri="{FF2B5EF4-FFF2-40B4-BE49-F238E27FC236}">
                <a16:creationId xmlns:a16="http://schemas.microsoft.com/office/drawing/2014/main" id="{25742CEB-BC1E-4368-979D-D3BFBFA75F6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8-7">
            <a:extLst xmlns:a="http://schemas.openxmlformats.org/drawingml/2006/main">
              <a:ext uri="{FF2B5EF4-FFF2-40B4-BE49-F238E27FC236}">
                <a16:creationId xmlns:a16="http://schemas.microsoft.com/office/drawing/2014/main" id="{E6C94AC3-13A9-44E6-AD04-57C007121F5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58901015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
            <a:extLst xmlns:a="http://schemas.openxmlformats.org/drawingml/2006/main">
              <a:ext uri="{FF2B5EF4-FFF2-40B4-BE49-F238E27FC236}">
                <a16:creationId xmlns:a16="http://schemas.microsoft.com/office/drawing/2014/main" id="{D7743E37-2EAE-47CF-AB8E-4CCE1B52538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19-1">
            <a:extLst xmlns:a="http://schemas.openxmlformats.org/drawingml/2006/main">
              <a:ext uri="{FF2B5EF4-FFF2-40B4-BE49-F238E27FC236}">
                <a16:creationId xmlns:a16="http://schemas.microsoft.com/office/drawing/2014/main" id="{C6B950B7-DA2F-4DC3-99FF-96CA9ABA3EB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Záznam administratívnej kontroly</a:t>
            </a:r>
          </a:p>
        </p:txBody>
      </p:sp>
      <p:sp>
        <p:nvSpPr>
          <p:cNvPr id="3" name="text-19-2">
            <a:extLst xmlns:a="http://schemas.openxmlformats.org/drawingml/2006/main">
              <a:ext uri="{FF2B5EF4-FFF2-40B4-BE49-F238E27FC236}">
                <a16:creationId xmlns:a16="http://schemas.microsoft.com/office/drawing/2014/main" id="{3F1EFBDC-12F6-43B7-A615-498A37ADFEF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zdroj a schválenie</a:t>
            </a:r>
          </a:p>
        </p:txBody>
      </p:sp>
      <p:sp>
        <p:nvSpPr>
          <p:cNvPr id="4" name="text-19-3">
            <a:extLst xmlns:a="http://schemas.openxmlformats.org/drawingml/2006/main">
              <a:ext uri="{FF2B5EF4-FFF2-40B4-BE49-F238E27FC236}">
                <a16:creationId xmlns:a16="http://schemas.microsoft.com/office/drawing/2014/main" id="{B06B4A2A-388B-4740-8F41-F1DC440EB7E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Neukladajte nadbytočný obsah</a:t>
            </a:r>
          </a:p>
        </p:txBody>
      </p:sp>
      <p:sp>
        <p:nvSpPr>
          <p:cNvPr id="5" name="text-19-4">
            <a:extLst xmlns:a="http://schemas.openxmlformats.org/drawingml/2006/main">
              <a:ext uri="{FF2B5EF4-FFF2-40B4-BE49-F238E27FC236}">
                <a16:creationId xmlns:a16="http://schemas.microsoft.com/office/drawing/2014/main" id="{D775744F-F3D5-4F08-9CAF-C62C2EFDFA4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9-5">
            <a:extLst xmlns:a="http://schemas.openxmlformats.org/drawingml/2006/main">
              <a:ext uri="{FF2B5EF4-FFF2-40B4-BE49-F238E27FC236}">
                <a16:creationId xmlns:a16="http://schemas.microsoft.com/office/drawing/2014/main" id="{60939F9E-A85A-4C6A-870A-3D82F0E0B93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záznam obsahuje verziu šablóny, identifikátor prípadu, kontrolóra a stav „schválené“. Vynechajte obsah životopisu a citlivé poznámky.</a:t>
            </a:r>
          </a:p>
        </p:txBody>
      </p:sp>
      <p:sp>
        <p:nvSpPr>
          <p:cNvPr id="7" name="text-19-6">
            <a:extLst xmlns:a="http://schemas.openxmlformats.org/drawingml/2006/main">
              <a:ext uri="{FF2B5EF4-FFF2-40B4-BE49-F238E27FC236}">
                <a16:creationId xmlns:a16="http://schemas.microsoft.com/office/drawing/2014/main" id="{7F9D2C98-A400-4DE3-8B3E-9774CD90F4B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9-7">
            <a:extLst xmlns:a="http://schemas.openxmlformats.org/drawingml/2006/main">
              <a:ext uri="{FF2B5EF4-FFF2-40B4-BE49-F238E27FC236}">
                <a16:creationId xmlns:a16="http://schemas.microsoft.com/office/drawing/2014/main" id="{3A40C32A-9D4D-43AD-A4CF-FDCE63E9FF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152638154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0">
            <a:extLst xmlns:a="http://schemas.openxmlformats.org/drawingml/2006/main">
              <a:ext uri="{FF2B5EF4-FFF2-40B4-BE49-F238E27FC236}">
                <a16:creationId xmlns:a16="http://schemas.microsoft.com/office/drawing/2014/main" id="{77EEC109-1E24-4B72-8DF0-EE29398FEE5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Náborová administratíva bez hodnotenia ľudí</a:t>
            </a:r>
          </a:p>
        </p:txBody>
      </p:sp>
      <p:sp>
        <p:nvSpPr>
          <p:cNvPr id="2" name="text-20-1">
            <a:extLst xmlns:a="http://schemas.openxmlformats.org/drawingml/2006/main">
              <a:ext uri="{FF2B5EF4-FFF2-40B4-BE49-F238E27FC236}">
                <a16:creationId xmlns:a16="http://schemas.microsoft.com/office/drawing/2014/main" id="{FF2BC11F-0479-4F2B-9FB8-30CCD82BF57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Náborový balík bez radenia ľudí</a:t>
            </a:r>
          </a:p>
        </p:txBody>
      </p:sp>
      <p:sp>
        <p:nvSpPr>
          <p:cNvPr id="3" name="text-20-2">
            <a:extLst xmlns:a="http://schemas.openxmlformats.org/drawingml/2006/main">
              <a:ext uri="{FF2B5EF4-FFF2-40B4-BE49-F238E27FC236}">
                <a16:creationId xmlns:a16="http://schemas.microsoft.com/office/drawing/2014/main" id="{0CB65DFB-D6A1-4A14-AC20-7BB7D449B63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Dajte dokopy šablóny a logistiku</a:t>
            </a:r>
          </a:p>
        </p:txBody>
      </p:sp>
      <p:sp>
        <p:nvSpPr>
          <p:cNvPr id="4" name="text-20-3">
            <a:extLst xmlns:a="http://schemas.openxmlformats.org/drawingml/2006/main">
              <a:ext uri="{FF2B5EF4-FFF2-40B4-BE49-F238E27FC236}">
                <a16:creationId xmlns:a16="http://schemas.microsoft.com/office/drawing/2014/main" id="{0CB822FB-886F-41FC-BDD8-E2A5012298E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Zastavte hodnotiace požiadavky</a:t>
            </a:r>
          </a:p>
        </p:txBody>
      </p:sp>
      <p:sp>
        <p:nvSpPr>
          <p:cNvPr id="5" name="diagram-node-20-0">
            <a:extLst xmlns:a="http://schemas.openxmlformats.org/drawingml/2006/main">
              <a:ext uri="{FF2B5EF4-FFF2-40B4-BE49-F238E27FC236}">
                <a16:creationId xmlns:a16="http://schemas.microsoft.com/office/drawing/2014/main" id="{30F5E932-A438-409D-8B6D-0888EF284AA9}"/>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inzerát</a:t>
            </a:r>
          </a:p>
        </p:txBody>
      </p:sp>
      <p:sp>
        <p:nvSpPr>
          <p:cNvPr id="6" name="diagram-node-20-1">
            <a:extLst xmlns:a="http://schemas.openxmlformats.org/drawingml/2006/main">
              <a:ext uri="{FF2B5EF4-FFF2-40B4-BE49-F238E27FC236}">
                <a16:creationId xmlns:a16="http://schemas.microsoft.com/office/drawing/2014/main" id="{675B3342-771A-414E-9921-D0C8BA50CC6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Informačný list</a:t>
            </a:r>
          </a:p>
        </p:txBody>
      </p:sp>
      <p:sp>
        <p:nvSpPr>
          <p:cNvPr id="7" name="diagram-node-20-2">
            <a:extLst xmlns:a="http://schemas.openxmlformats.org/drawingml/2006/main">
              <a:ext uri="{FF2B5EF4-FFF2-40B4-BE49-F238E27FC236}">
                <a16:creationId xmlns:a16="http://schemas.microsoft.com/office/drawing/2014/main" id="{18496F77-0666-4C9F-A237-1E099160021D}"/>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Logistika</a:t>
            </a:r>
          </a:p>
        </p:txBody>
      </p:sp>
      <p:sp>
        <p:nvSpPr>
          <p:cNvPr id="8" name="diagram-node-20-3">
            <a:extLst xmlns:a="http://schemas.openxmlformats.org/drawingml/2006/main">
              <a:ext uri="{FF2B5EF4-FFF2-40B4-BE49-F238E27FC236}">
                <a16:creationId xmlns:a16="http://schemas.microsoft.com/office/drawing/2014/main" id="{336A55AE-D21A-4918-8668-1128C4EE8C53}"/>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príloh</a:t>
            </a:r>
          </a:p>
        </p:txBody>
      </p:sp>
      <p:sp>
        <p:nvSpPr>
          <p:cNvPr id="9" name="diagram-node-20-4">
            <a:extLst xmlns:a="http://schemas.openxmlformats.org/drawingml/2006/main">
              <a:ext uri="{FF2B5EF4-FFF2-40B4-BE49-F238E27FC236}">
                <a16:creationId xmlns:a16="http://schemas.microsoft.com/office/drawing/2014/main" id="{A15159AB-1162-435C-80E5-F1197BA34FED}"/>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Ľudské odoslanie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0-13">
            <a:extLst xmlns:a="http://schemas.openxmlformats.org/drawingml/2006/main">
              <a:ext uri="{FF2B5EF4-FFF2-40B4-BE49-F238E27FC236}">
                <a16:creationId xmlns:a16="http://schemas.microsoft.com/office/drawing/2014/main" id="{C83FF4BE-CFA6-44B2-A7D2-7D5BC7F071E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0-14">
            <a:extLst xmlns:a="http://schemas.openxmlformats.org/drawingml/2006/main">
              <a:ext uri="{FF2B5EF4-FFF2-40B4-BE49-F238E27FC236}">
                <a16:creationId xmlns:a16="http://schemas.microsoft.com/office/drawing/2014/main" id="{67FF4AF7-C9A2-45EC-A6D4-C7F72DE835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vedúci žiada pri menách zelené a červené ikony vhodnosti. Odmietnite ich a odovzdajte iba stav prijatia administratívnych podkladov.</a:t>
            </a:r>
          </a:p>
        </p:txBody>
      </p:sp>
      <p:sp>
        <p:nvSpPr>
          <p:cNvPr id="16" name="text-20-15">
            <a:extLst xmlns:a="http://schemas.openxmlformats.org/drawingml/2006/main">
              <a:ext uri="{FF2B5EF4-FFF2-40B4-BE49-F238E27FC236}">
                <a16:creationId xmlns:a16="http://schemas.microsoft.com/office/drawing/2014/main" id="{84DD33E3-92EF-4E64-9C79-E0192340952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0-16">
            <a:extLst xmlns:a="http://schemas.openxmlformats.org/drawingml/2006/main">
              <a:ext uri="{FF2B5EF4-FFF2-40B4-BE49-F238E27FC236}">
                <a16:creationId xmlns:a16="http://schemas.microsoft.com/office/drawing/2014/main" id="{5B96EC9F-1DC3-4B0C-984B-F98D33D81BA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40963654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9d343b3e7aa4b4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1F986A5F-D394-445A-9E46-8DC4C1B6DFF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3" name="text-21-1">
            <a:extLst xmlns:a="http://schemas.openxmlformats.org/drawingml/2006/main">
              <a:ext uri="{FF2B5EF4-FFF2-40B4-BE49-F238E27FC236}">
                <a16:creationId xmlns:a16="http://schemas.microsoft.com/office/drawing/2014/main" id="{2499EE33-670F-4C37-AB77-292BF161F546}"/>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Výsledok onboardingu</a:t>
            </a:r>
          </a:p>
        </p:txBody>
      </p:sp>
      <p:sp>
        <p:nvSpPr>
          <p:cNvPr id="4" name="text-21-2">
            <a:extLst xmlns:a="http://schemas.openxmlformats.org/drawingml/2006/main">
              <a:ext uri="{FF2B5EF4-FFF2-40B4-BE49-F238E27FC236}">
                <a16:creationId xmlns:a16="http://schemas.microsoft.com/office/drawing/2014/main" id="{B9288D10-9EF2-4BA6-BDE6-5CCA9100310A}"/>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čo má nováčik zvládnuť</a:t>
            </a:r>
          </a:p>
        </p:txBody>
      </p:sp>
      <p:sp>
        <p:nvSpPr>
          <p:cNvPr id="5" name="text-21-3">
            <a:extLst xmlns:a="http://schemas.openxmlformats.org/drawingml/2006/main">
              <a:ext uri="{FF2B5EF4-FFF2-40B4-BE49-F238E27FC236}">
                <a16:creationId xmlns:a16="http://schemas.microsoft.com/office/drawing/2014/main" id="{66CE192F-84ED-4368-941E-3DB642E98642}"/>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Nehodnoťte osobnosť</a:t>
            </a:r>
          </a:p>
        </p:txBody>
      </p:sp>
      <p:sp>
        <p:nvSpPr>
          <p:cNvPr id="6" name="text-21-4">
            <a:extLst xmlns:a="http://schemas.openxmlformats.org/drawingml/2006/main">
              <a:ext uri="{FF2B5EF4-FFF2-40B4-BE49-F238E27FC236}">
                <a16:creationId xmlns:a16="http://schemas.microsoft.com/office/drawing/2014/main" id="{0797861E-BAE2-45D6-95C8-21B3042E823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1-5">
            <a:extLst xmlns:a="http://schemas.openxmlformats.org/drawingml/2006/main">
              <a:ext uri="{FF2B5EF4-FFF2-40B4-BE49-F238E27FC236}">
                <a16:creationId xmlns:a16="http://schemas.microsoft.com/office/drawing/2014/main" id="{008D03C6-6E1B-4F6E-8F3F-272C8FBCA64A}"/>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koordinátor má vedieť spracovať modelový dopyt a nájsť eskalačný kontakt. Zapíšte tieto výstupy namiesto neurčitého „musí byť iniciatívny“.</a:t>
            </a:r>
          </a:p>
        </p:txBody>
      </p:sp>
      <p:sp>
        <p:nvSpPr>
          <p:cNvPr id="8" name="text-21-6">
            <a:extLst xmlns:a="http://schemas.openxmlformats.org/drawingml/2006/main">
              <a:ext uri="{FF2B5EF4-FFF2-40B4-BE49-F238E27FC236}">
                <a16:creationId xmlns:a16="http://schemas.microsoft.com/office/drawing/2014/main" id="{606EA5C0-B6B5-4B3F-977D-8524E6D6B63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1-7">
            <a:extLst xmlns:a="http://schemas.openxmlformats.org/drawingml/2006/main">
              <a:ext uri="{FF2B5EF4-FFF2-40B4-BE49-F238E27FC236}">
                <a16:creationId xmlns:a16="http://schemas.microsoft.com/office/drawing/2014/main" id="{CEC325A1-2A73-44A2-A836-867C7D5B5F3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14811546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2-0">
            <a:extLst xmlns:a="http://schemas.openxmlformats.org/drawingml/2006/main">
              <a:ext uri="{FF2B5EF4-FFF2-40B4-BE49-F238E27FC236}">
                <a16:creationId xmlns:a16="http://schemas.microsoft.com/office/drawing/2014/main" id="{00D21CEF-AFE2-41AD-A931-EE69B5B3A21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2-1">
            <a:extLst xmlns:a="http://schemas.openxmlformats.org/drawingml/2006/main">
              <a:ext uri="{FF2B5EF4-FFF2-40B4-BE49-F238E27FC236}">
                <a16:creationId xmlns:a16="http://schemas.microsoft.com/office/drawing/2014/main" id="{82C0063B-772D-456E-9E6F-0CB08622F52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Mapa prvých krokov</a:t>
            </a:r>
          </a:p>
        </p:txBody>
      </p:sp>
      <p:sp>
        <p:nvSpPr>
          <p:cNvPr id="3" name="text-22-2">
            <a:extLst xmlns:a="http://schemas.openxmlformats.org/drawingml/2006/main">
              <a:ext uri="{FF2B5EF4-FFF2-40B4-BE49-F238E27FC236}">
                <a16:creationId xmlns:a16="http://schemas.microsoft.com/office/drawing/2014/main" id="{708C5179-AC52-4E1D-B10C-D10804A6A205}"/>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Zoraďte úlohy podľa závislosti</a:t>
            </a:r>
          </a:p>
        </p:txBody>
      </p:sp>
      <p:sp>
        <p:nvSpPr>
          <p:cNvPr id="4" name="text-22-3">
            <a:extLst xmlns:a="http://schemas.openxmlformats.org/drawingml/2006/main">
              <a:ext uri="{FF2B5EF4-FFF2-40B4-BE49-F238E27FC236}">
                <a16:creationId xmlns:a16="http://schemas.microsoft.com/office/drawing/2014/main" id="{B528A97C-F39F-4835-A54C-3B66B2AC7C5D}"/>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Určite ľudského pomocníka</a:t>
            </a:r>
          </a:p>
        </p:txBody>
      </p:sp>
      <p:sp>
        <p:nvSpPr>
          <p:cNvPr id="5" name="diagram-node-22-0">
            <a:extLst xmlns:a="http://schemas.openxmlformats.org/drawingml/2006/main">
              <a:ext uri="{FF2B5EF4-FFF2-40B4-BE49-F238E27FC236}">
                <a16:creationId xmlns:a16="http://schemas.microsoft.com/office/drawing/2014/main" id="{7B95B421-C1AB-43AC-828B-9E379D37B0DD}"/>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Potvrdené pravidlá</a:t>
            </a:r>
          </a:p>
        </p:txBody>
      </p:sp>
      <p:sp>
        <p:nvSpPr>
          <p:cNvPr id="6" name="diagram-node-22-1">
            <a:extLst xmlns:a="http://schemas.openxmlformats.org/drawingml/2006/main">
              <a:ext uri="{FF2B5EF4-FFF2-40B4-BE49-F238E27FC236}">
                <a16:creationId xmlns:a16="http://schemas.microsoft.com/office/drawing/2014/main" id="{F1BF0771-3032-49BA-B88E-35C4FAB8F0FA}"/>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Školenie</a:t>
            </a:r>
          </a:p>
        </p:txBody>
      </p:sp>
      <p:sp>
        <p:nvSpPr>
          <p:cNvPr id="7" name="diagram-node-22-2">
            <a:extLst xmlns:a="http://schemas.openxmlformats.org/drawingml/2006/main">
              <a:ext uri="{FF2B5EF4-FFF2-40B4-BE49-F238E27FC236}">
                <a16:creationId xmlns:a16="http://schemas.microsoft.com/office/drawing/2014/main" id="{7DA6A04E-C79D-47D6-8A2D-ED2820A9167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Potvrdenie správcom</a:t>
            </a:r>
          </a:p>
        </p:txBody>
      </p:sp>
      <p:sp>
        <p:nvSpPr>
          <p:cNvPr id="8" name="diagram-node-22-3">
            <a:extLst xmlns:a="http://schemas.openxmlformats.org/drawingml/2006/main">
              <a:ext uri="{FF2B5EF4-FFF2-40B4-BE49-F238E27FC236}">
                <a16:creationId xmlns:a16="http://schemas.microsoft.com/office/drawing/2014/main" id="{7A4237D7-E541-4E50-90C0-3CAB382EE5FF}"/>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Povolený prístup</a:t>
            </a:r>
          </a:p>
        </p:txBody>
      </p:sp>
      <p:sp>
        <p:nvSpPr>
          <p:cNvPr id="9" name="diagram-node-22-4">
            <a:extLst xmlns:a="http://schemas.openxmlformats.org/drawingml/2006/main">
              <a:ext uri="{FF2B5EF4-FFF2-40B4-BE49-F238E27FC236}">
                <a16:creationId xmlns:a16="http://schemas.microsoft.com/office/drawing/2014/main" id="{4B0055DF-45BF-4486-8117-363A0CCFC4B5}"/>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Praktická pomoc</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2-13">
            <a:extLst xmlns:a="http://schemas.openxmlformats.org/drawingml/2006/main">
              <a:ext uri="{FF2B5EF4-FFF2-40B4-BE49-F238E27FC236}">
                <a16:creationId xmlns:a16="http://schemas.microsoft.com/office/drawing/2014/main" id="{A1FB8588-00A5-42E9-9501-5815E94CF35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2-14">
            <a:extLst xmlns:a="http://schemas.openxmlformats.org/drawingml/2006/main">
              <a:ext uri="{FF2B5EF4-FFF2-40B4-BE49-F238E27FC236}">
                <a16:creationId xmlns:a16="http://schemas.microsoft.com/office/drawing/2014/main" id="{63DC4078-FCF5-4C7E-AC73-9F992B2948A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nováčik potrebuje najprv školenie a až potom prístup k zákazníckym záznamom. Nakreslite závislosti a bod potvrdenia správcom.</a:t>
            </a:r>
          </a:p>
        </p:txBody>
      </p:sp>
      <p:sp>
        <p:nvSpPr>
          <p:cNvPr id="16" name="text-22-15">
            <a:extLst xmlns:a="http://schemas.openxmlformats.org/drawingml/2006/main">
              <a:ext uri="{FF2B5EF4-FFF2-40B4-BE49-F238E27FC236}">
                <a16:creationId xmlns:a16="http://schemas.microsoft.com/office/drawing/2014/main" id="{79E90967-C76E-4A92-B0E9-622292E48CA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2-16">
            <a:extLst xmlns:a="http://schemas.openxmlformats.org/drawingml/2006/main">
              <a:ext uri="{FF2B5EF4-FFF2-40B4-BE49-F238E27FC236}">
                <a16:creationId xmlns:a16="http://schemas.microsoft.com/office/drawing/2014/main" id="{DC621952-C9A9-48BF-88D0-D2915E033CE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85711615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0">
            <a:extLst xmlns:a="http://schemas.openxmlformats.org/drawingml/2006/main">
              <a:ext uri="{FF2B5EF4-FFF2-40B4-BE49-F238E27FC236}">
                <a16:creationId xmlns:a16="http://schemas.microsoft.com/office/drawing/2014/main" id="{A2EFF664-1D9B-488D-AF99-ECB290C3845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3-1">
            <a:extLst xmlns:a="http://schemas.openxmlformats.org/drawingml/2006/main">
              <a:ext uri="{FF2B5EF4-FFF2-40B4-BE49-F238E27FC236}">
                <a16:creationId xmlns:a16="http://schemas.microsoft.com/office/drawing/2014/main" id="{D8C39F6E-B4A6-49C5-ABB8-CB2BE783E40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Mentor a kontaktná mapa</a:t>
            </a:r>
          </a:p>
        </p:txBody>
      </p:sp>
      <p:sp>
        <p:nvSpPr>
          <p:cNvPr id="3" name="text-23-2">
            <a:extLst xmlns:a="http://schemas.openxmlformats.org/drawingml/2006/main">
              <a:ext uri="{FF2B5EF4-FFF2-40B4-BE49-F238E27FC236}">
                <a16:creationId xmlns:a16="http://schemas.microsoft.com/office/drawing/2014/main" id="{B5045BD6-AD28-4162-9C8E-C76A9A0F2F4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Povedzte kto pomôže s čím</a:t>
            </a:r>
          </a:p>
        </p:txBody>
      </p:sp>
      <p:sp>
        <p:nvSpPr>
          <p:cNvPr id="4" name="text-23-3">
            <a:extLst xmlns:a="http://schemas.openxmlformats.org/drawingml/2006/main">
              <a:ext uri="{FF2B5EF4-FFF2-40B4-BE49-F238E27FC236}">
                <a16:creationId xmlns:a16="http://schemas.microsoft.com/office/drawing/2014/main" id="{77B7474F-A507-4D94-9B9B-FAD100B64B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Zdieľajte len pracovné kontakty</a:t>
            </a:r>
          </a:p>
        </p:txBody>
      </p:sp>
      <p:sp>
        <p:nvSpPr>
          <p:cNvPr id="5" name="text-23-4">
            <a:extLst xmlns:a="http://schemas.openxmlformats.org/drawingml/2006/main">
              <a:ext uri="{FF2B5EF4-FFF2-40B4-BE49-F238E27FC236}">
                <a16:creationId xmlns:a16="http://schemas.microsoft.com/office/drawing/2014/main" id="{87307526-3621-42CB-83E3-AC9E3519B15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3-5">
            <a:extLst xmlns:a="http://schemas.openxmlformats.org/drawingml/2006/main">
              <a:ext uri="{FF2B5EF4-FFF2-40B4-BE49-F238E27FC236}">
                <a16:creationId xmlns:a16="http://schemas.microsoft.com/office/drawing/2014/main" id="{9EBE2184-967E-4B7C-9CAE-2451C3E3720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tabuľka obsahuje „prístupy – správca“, „pracovný postup – mentor“ a „pracovná zmluva – HR“. Doplňte schválený pracovný kanál.</a:t>
            </a:r>
          </a:p>
        </p:txBody>
      </p:sp>
      <p:sp>
        <p:nvSpPr>
          <p:cNvPr id="7" name="text-23-6">
            <a:extLst xmlns:a="http://schemas.openxmlformats.org/drawingml/2006/main">
              <a:ext uri="{FF2B5EF4-FFF2-40B4-BE49-F238E27FC236}">
                <a16:creationId xmlns:a16="http://schemas.microsoft.com/office/drawing/2014/main" id="{1EC37063-A819-4F8E-B76A-D61F4D1D85B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3-7">
            <a:extLst xmlns:a="http://schemas.openxmlformats.org/drawingml/2006/main">
              <a:ext uri="{FF2B5EF4-FFF2-40B4-BE49-F238E27FC236}">
                <a16:creationId xmlns:a16="http://schemas.microsoft.com/office/drawing/2014/main" id="{412BB64E-887B-4714-890E-C2F49EA2A33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56974625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4-0">
            <a:extLst xmlns:a="http://schemas.openxmlformats.org/drawingml/2006/main">
              <a:ext uri="{FF2B5EF4-FFF2-40B4-BE49-F238E27FC236}">
                <a16:creationId xmlns:a16="http://schemas.microsoft.com/office/drawing/2014/main" id="{A936EB96-7836-4BFF-96D8-29413BFF7A1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4-1">
            <a:extLst xmlns:a="http://schemas.openxmlformats.org/drawingml/2006/main">
              <a:ext uri="{FF2B5EF4-FFF2-40B4-BE49-F238E27FC236}">
                <a16:creationId xmlns:a16="http://schemas.microsoft.com/office/drawing/2014/main" id="{67EBC3C7-308F-4EAB-AF50-9B70DB06A73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FAQ zo schválených pravidiel</a:t>
            </a:r>
          </a:p>
        </p:txBody>
      </p:sp>
      <p:sp>
        <p:nvSpPr>
          <p:cNvPr id="3" name="text-24-2">
            <a:extLst xmlns:a="http://schemas.openxmlformats.org/drawingml/2006/main">
              <a:ext uri="{FF2B5EF4-FFF2-40B4-BE49-F238E27FC236}">
                <a16:creationId xmlns:a16="http://schemas.microsoft.com/office/drawing/2014/main" id="{16DB170A-1D76-48E8-A324-C5888296A29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Viažte odpoveď na zdroj</a:t>
            </a:r>
          </a:p>
        </p:txBody>
      </p:sp>
      <p:sp>
        <p:nvSpPr>
          <p:cNvPr id="4" name="text-24-3">
            <a:extLst xmlns:a="http://schemas.openxmlformats.org/drawingml/2006/main">
              <a:ext uri="{FF2B5EF4-FFF2-40B4-BE49-F238E27FC236}">
                <a16:creationId xmlns:a16="http://schemas.microsoft.com/office/drawing/2014/main" id="{8CE38571-C1A1-49ED-AAF3-C3281220387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medzere eskalujte</a:t>
            </a:r>
          </a:p>
        </p:txBody>
      </p:sp>
      <p:sp>
        <p:nvSpPr>
          <p:cNvPr id="5" name="text-24-4">
            <a:extLst xmlns:a="http://schemas.openxmlformats.org/drawingml/2006/main">
              <a:ext uri="{FF2B5EF4-FFF2-40B4-BE49-F238E27FC236}">
                <a16:creationId xmlns:a16="http://schemas.microsoft.com/office/drawing/2014/main" id="{A2200354-FCA8-4D1D-8B0E-3ECF80989AA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4-5">
            <a:extLst xmlns:a="http://schemas.openxmlformats.org/drawingml/2006/main">
              <a:ext uri="{FF2B5EF4-FFF2-40B4-BE49-F238E27FC236}">
                <a16:creationId xmlns:a16="http://schemas.microsoft.com/office/drawing/2014/main" id="{765F48C8-F256-4682-AC00-EBEC6EE61ED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zamestnanec sa pýta na príspevok, ktorý politika neuvádza. Odpovedzte, že informácia nie je potvrdená, a odkážte ho na HR.</a:t>
            </a:r>
          </a:p>
        </p:txBody>
      </p:sp>
      <p:sp>
        <p:nvSpPr>
          <p:cNvPr id="7" name="text-24-6">
            <a:extLst xmlns:a="http://schemas.openxmlformats.org/drawingml/2006/main">
              <a:ext uri="{FF2B5EF4-FFF2-40B4-BE49-F238E27FC236}">
                <a16:creationId xmlns:a16="http://schemas.microsoft.com/office/drawing/2014/main" id="{84FE43CE-B8D7-4B85-9646-2527327397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4-7">
            <a:extLst xmlns:a="http://schemas.openxmlformats.org/drawingml/2006/main">
              <a:ext uri="{FF2B5EF4-FFF2-40B4-BE49-F238E27FC236}">
                <a16:creationId xmlns:a16="http://schemas.microsoft.com/office/drawing/2014/main" id="{1F4F09CF-3F76-4A30-A286-CC116EF4FED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171357284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858896C6-7691-4715-8EFB-86436572C4A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5-1">
            <a:extLst xmlns:a="http://schemas.openxmlformats.org/drawingml/2006/main">
              <a:ext uri="{FF2B5EF4-FFF2-40B4-BE49-F238E27FC236}">
                <a16:creationId xmlns:a16="http://schemas.microsoft.com/office/drawing/2014/main" id="{ABE849D5-7045-483C-BCB5-379F27D7974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Pracovný postup krok za krokom</a:t>
            </a:r>
          </a:p>
        </p:txBody>
      </p:sp>
      <p:sp>
        <p:nvSpPr>
          <p:cNvPr id="3" name="text-25-2">
            <a:extLst xmlns:a="http://schemas.openxmlformats.org/drawingml/2006/main">
              <a:ext uri="{FF2B5EF4-FFF2-40B4-BE49-F238E27FC236}">
                <a16:creationId xmlns:a16="http://schemas.microsoft.com/office/drawing/2014/main" id="{6273B0B1-E53C-4284-9FAC-6639BDED46A0}"/>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Opíšte vstup a kontrolu</a:t>
            </a:r>
          </a:p>
        </p:txBody>
      </p:sp>
      <p:sp>
        <p:nvSpPr>
          <p:cNvPr id="4" name="text-25-3">
            <a:extLst xmlns:a="http://schemas.openxmlformats.org/drawingml/2006/main">
              <a:ext uri="{FF2B5EF4-FFF2-40B4-BE49-F238E27FC236}">
                <a16:creationId xmlns:a16="http://schemas.microsoft.com/office/drawing/2014/main" id="{6BE6F351-1D84-4537-97C7-80F0354770D6}"/>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Pridajte vetvu pre výnimku</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Časť návodu</a:t>
                      </a:r>
                    </a:p>
                  </a:txBody>
                  <a:tcPr marL="91440" marR="91440" marT="45720" marB="45720">
                    <a:solidFill>
                      <a:srgbClr val="EAF4F0"/>
                    </a:solidFill>
                  </a:tcPr>
                </a:tc>
                <a:tc>
                  <a:txBody>
                    <a:bodyPr/>
                    <a:lstStyle/>
                    <a:p>
                      <a:r>
                        <a:rPr sz="1800" b="1">
                          <a:solidFill>
                            <a:srgbClr val="10263B"/>
                          </a:solidFill>
                          <a:latin typeface="Arial"/>
                          <a:ea typeface="Arial"/>
                          <a:cs typeface="Arial"/>
                        </a:rPr>
                        <a:t>Kontrolná otázka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Vstup</a:t>
                      </a:r>
                    </a:p>
                  </a:txBody>
                  <a:tcPr marL="91440" marR="91440" marT="45720" marB="45720">
                    <a:solidFill>
                      <a:srgbClr val="FFFFFF"/>
                    </a:solidFill>
                  </a:tcPr>
                </a:tc>
                <a:tc>
                  <a:txBody>
                    <a:bodyPr/>
                    <a:lstStyle/>
                    <a:p>
                      <a:r>
                        <a:rPr sz="1800" b="0">
                          <a:solidFill>
                            <a:srgbClr val="10263B"/>
                          </a:solidFill>
                          <a:latin typeface="Arial"/>
                          <a:ea typeface="Arial"/>
                          <a:cs typeface="Arial"/>
                        </a:rPr>
                        <a:t>Je potrebný podklad dostupný?</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Postup</a:t>
                      </a:r>
                    </a:p>
                  </a:txBody>
                  <a:tcPr marL="91440" marR="91440" marT="45720" marB="45720">
                    <a:solidFill>
                      <a:srgbClr val="FFFFFF"/>
                    </a:solidFill>
                  </a:tcPr>
                </a:tc>
                <a:tc>
                  <a:txBody>
                    <a:bodyPr/>
                    <a:lstStyle/>
                    <a:p>
                      <a:r>
                        <a:rPr sz="1800" b="0">
                          <a:solidFill>
                            <a:srgbClr val="10263B"/>
                          </a:solidFill>
                          <a:latin typeface="Arial"/>
                          <a:ea typeface="Arial"/>
                          <a:cs typeface="Arial"/>
                        </a:rPr>
                        <a:t>Vie nováčik vykonať jednotlivý krok?</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Výnimka</a:t>
                      </a:r>
                    </a:p>
                  </a:txBody>
                  <a:tcPr marL="91440" marR="91440" marT="45720" marB="45720">
                    <a:solidFill>
                      <a:srgbClr val="FFFFFF"/>
                    </a:solidFill>
                  </a:tcPr>
                </a:tc>
                <a:tc>
                  <a:txBody>
                    <a:bodyPr/>
                    <a:lstStyle/>
                    <a:p>
                      <a:r>
                        <a:rPr sz="1800" b="0">
                          <a:solidFill>
                            <a:srgbClr val="10263B"/>
                          </a:solidFill>
                          <a:latin typeface="Arial"/>
                          <a:ea typeface="Arial"/>
                          <a:cs typeface="Arial"/>
                        </a:rPr>
                        <a:t>Kedy zastaví prácu a koho kontaktuje?</a:t>
                      </a:r>
                    </a:p>
                  </a:txBody>
                  <a:tcPr marL="91440" marR="91440" marT="45720" marB="45720">
                    <a:solidFill>
                      <a:srgbClr val="FFFFFF"/>
                    </a:solidFill>
                  </a:tcPr>
                </a:tc>
              </a:tr>
            </a:tbl>
          </a:graphicData>
        </a:graphic>
      </p:graphicFrame>
      <p:sp>
        <p:nvSpPr>
          <p:cNvPr id="6" name="text-25-4">
            <a:extLst xmlns:a="http://schemas.openxmlformats.org/drawingml/2006/main">
              <a:ext uri="{FF2B5EF4-FFF2-40B4-BE49-F238E27FC236}">
                <a16:creationId xmlns:a16="http://schemas.microsoft.com/office/drawing/2014/main" id="{E14579C2-8981-4996-99CA-E4D994FD7D2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5">
            <a:extLst xmlns:a="http://schemas.openxmlformats.org/drawingml/2006/main">
              <a:ext uri="{FF2B5EF4-FFF2-40B4-BE49-F238E27FC236}">
                <a16:creationId xmlns:a16="http://schemas.microsoft.com/office/drawing/2014/main" id="{DAEA9E8F-C13C-4395-ACA4-0693E03372D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návod spracúva reklamáciu. Pridajte vetvu „chýba číslo objednávky – požiadať o doplnenie“, nie „odhadnúť správnu objednávku“.</a:t>
            </a:r>
          </a:p>
        </p:txBody>
      </p:sp>
      <p:sp>
        <p:nvSpPr>
          <p:cNvPr id="8" name="text-25-6">
            <a:extLst xmlns:a="http://schemas.openxmlformats.org/drawingml/2006/main">
              <a:ext uri="{FF2B5EF4-FFF2-40B4-BE49-F238E27FC236}">
                <a16:creationId xmlns:a16="http://schemas.microsoft.com/office/drawing/2014/main" id="{5733665D-966E-4E7C-B7E6-54E01B43520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7">
            <a:extLst xmlns:a="http://schemas.openxmlformats.org/drawingml/2006/main">
              <a:ext uri="{FF2B5EF4-FFF2-40B4-BE49-F238E27FC236}">
                <a16:creationId xmlns:a16="http://schemas.microsoft.com/office/drawing/2014/main" id="{09E22DED-C4D2-4427-A92F-5E34C265054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103013374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6-0">
            <a:extLst xmlns:a="http://schemas.openxmlformats.org/drawingml/2006/main">
              <a:ext uri="{FF2B5EF4-FFF2-40B4-BE49-F238E27FC236}">
                <a16:creationId xmlns:a16="http://schemas.microsoft.com/office/drawing/2014/main" id="{59B14DCB-2AE2-43A1-8F08-87D719100B6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6-1">
            <a:extLst xmlns:a="http://schemas.openxmlformats.org/drawingml/2006/main">
              <a:ext uri="{FF2B5EF4-FFF2-40B4-BE49-F238E27FC236}">
                <a16:creationId xmlns:a16="http://schemas.microsoft.com/office/drawing/2014/main" id="{44AD3994-1578-4E6E-BDF9-DA6A30D5722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Oprávnenia podľa pracovnej úlohy</a:t>
            </a:r>
          </a:p>
        </p:txBody>
      </p:sp>
      <p:sp>
        <p:nvSpPr>
          <p:cNvPr id="3" name="text-26-2">
            <a:extLst xmlns:a="http://schemas.openxmlformats.org/drawingml/2006/main">
              <a:ext uri="{FF2B5EF4-FFF2-40B4-BE49-F238E27FC236}">
                <a16:creationId xmlns:a16="http://schemas.microsoft.com/office/drawing/2014/main" id="{0FD25977-5FBD-42C9-A531-49FF8467785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Udeľujte minimum prístupov</a:t>
            </a:r>
          </a:p>
        </p:txBody>
      </p:sp>
      <p:sp>
        <p:nvSpPr>
          <p:cNvPr id="4" name="text-26-3">
            <a:extLst xmlns:a="http://schemas.openxmlformats.org/drawingml/2006/main">
              <a:ext uri="{FF2B5EF4-FFF2-40B4-BE49-F238E27FC236}">
                <a16:creationId xmlns:a16="http://schemas.microsoft.com/office/drawing/2014/main" id="{CFD031C2-4ADE-4A13-88CA-E63F6C18A87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ich odobratie</a:t>
            </a:r>
          </a:p>
        </p:txBody>
      </p:sp>
      <p:sp>
        <p:nvSpPr>
          <p:cNvPr id="5" name="text-26-4">
            <a:extLst xmlns:a="http://schemas.openxmlformats.org/drawingml/2006/main">
              <a:ext uri="{FF2B5EF4-FFF2-40B4-BE49-F238E27FC236}">
                <a16:creationId xmlns:a16="http://schemas.microsoft.com/office/drawing/2014/main" id="{E11EE399-E6F7-4C4F-97E9-41D93786FB8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6-5">
            <a:extLst xmlns:a="http://schemas.openxmlformats.org/drawingml/2006/main">
              <a:ext uri="{FF2B5EF4-FFF2-40B4-BE49-F238E27FC236}">
                <a16:creationId xmlns:a16="http://schemas.microsoft.com/office/drawing/2014/main" id="{B3B65EFC-4183-4F9B-878A-3D6478B36EF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asistent potrebuje čítať FAQ, nie exportovať celú zákaznícku databázu. Zapíšte rozsah, schvaľovateľa a postup odobratia oprávnenia.</a:t>
            </a:r>
          </a:p>
        </p:txBody>
      </p:sp>
      <p:sp>
        <p:nvSpPr>
          <p:cNvPr id="7" name="text-26-6">
            <a:extLst xmlns:a="http://schemas.openxmlformats.org/drawingml/2006/main">
              <a:ext uri="{FF2B5EF4-FFF2-40B4-BE49-F238E27FC236}">
                <a16:creationId xmlns:a16="http://schemas.microsoft.com/office/drawing/2014/main" id="{5B4DA12C-E17A-4A86-8762-9F6F75A03BA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6-7">
            <a:extLst xmlns:a="http://schemas.openxmlformats.org/drawingml/2006/main">
              <a:ext uri="{FF2B5EF4-FFF2-40B4-BE49-F238E27FC236}">
                <a16:creationId xmlns:a16="http://schemas.microsoft.com/office/drawing/2014/main" id="{792FA67E-8E3A-477F-997C-B3D874F891C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27917506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7-0">
            <a:extLst xmlns:a="http://schemas.openxmlformats.org/drawingml/2006/main">
              <a:ext uri="{FF2B5EF4-FFF2-40B4-BE49-F238E27FC236}">
                <a16:creationId xmlns:a16="http://schemas.microsoft.com/office/drawing/2014/main" id="{E4287A0B-C03C-4A20-8C6E-465B3196234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7-1">
            <a:extLst xmlns:a="http://schemas.openxmlformats.org/drawingml/2006/main">
              <a:ext uri="{FF2B5EF4-FFF2-40B4-BE49-F238E27FC236}">
                <a16:creationId xmlns:a16="http://schemas.microsoft.com/office/drawing/2014/main" id="{FF53E519-EA28-4D65-B3B0-9C3FEFE56F5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Učenie na modelovom prípade</a:t>
            </a:r>
          </a:p>
        </p:txBody>
      </p:sp>
      <p:sp>
        <p:nvSpPr>
          <p:cNvPr id="3" name="text-27-2">
            <a:extLst xmlns:a="http://schemas.openxmlformats.org/drawingml/2006/main">
              <a:ext uri="{FF2B5EF4-FFF2-40B4-BE49-F238E27FC236}">
                <a16:creationId xmlns:a16="http://schemas.microsoft.com/office/drawing/2014/main" id="{513F1B54-6F69-47B4-ACD7-50A06BB9B63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Precvičujte pracovný krok</a:t>
            </a:r>
          </a:p>
        </p:txBody>
      </p:sp>
      <p:sp>
        <p:nvSpPr>
          <p:cNvPr id="4" name="text-27-3">
            <a:extLst xmlns:a="http://schemas.openxmlformats.org/drawingml/2006/main">
              <a:ext uri="{FF2B5EF4-FFF2-40B4-BE49-F238E27FC236}">
                <a16:creationId xmlns:a16="http://schemas.microsoft.com/office/drawing/2014/main" id="{6B825475-C750-4F99-8408-F21728FC29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Používajte vymyslené údaje</a:t>
            </a:r>
          </a:p>
        </p:txBody>
      </p:sp>
      <p:sp>
        <p:nvSpPr>
          <p:cNvPr id="5" name="text-27-4">
            <a:extLst xmlns:a="http://schemas.openxmlformats.org/drawingml/2006/main">
              <a:ext uri="{FF2B5EF4-FFF2-40B4-BE49-F238E27FC236}">
                <a16:creationId xmlns:a16="http://schemas.microsoft.com/office/drawing/2014/main" id="{76B071B8-BF7C-416C-8BB2-15B845A0EF7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7-5">
            <a:extLst xmlns:a="http://schemas.openxmlformats.org/drawingml/2006/main">
              <a:ext uri="{FF2B5EF4-FFF2-40B4-BE49-F238E27FC236}">
                <a16:creationId xmlns:a16="http://schemas.microsoft.com/office/drawing/2014/main" id="{0CC15CCA-5525-4F23-88FB-27318C58F92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dopyt má chýbajúci kontakt a rozporný termín. Nováčik vysvetlí, čo treba doplniť a komu prípad odovzdať.</a:t>
            </a:r>
          </a:p>
        </p:txBody>
      </p:sp>
      <p:sp>
        <p:nvSpPr>
          <p:cNvPr id="7" name="text-27-6">
            <a:extLst xmlns:a="http://schemas.openxmlformats.org/drawingml/2006/main">
              <a:ext uri="{FF2B5EF4-FFF2-40B4-BE49-F238E27FC236}">
                <a16:creationId xmlns:a16="http://schemas.microsoft.com/office/drawing/2014/main" id="{B63E372C-DF02-4555-BDEA-A1032D80684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7">
            <a:extLst xmlns:a="http://schemas.openxmlformats.org/drawingml/2006/main">
              <a:ext uri="{FF2B5EF4-FFF2-40B4-BE49-F238E27FC236}">
                <a16:creationId xmlns:a16="http://schemas.microsoft.com/office/drawing/2014/main" id="{5D54D0A6-F505-4EA9-A9E5-8D91D8610A2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138073471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8-0">
            <a:extLst xmlns:a="http://schemas.openxmlformats.org/drawingml/2006/main">
              <a:ext uri="{FF2B5EF4-FFF2-40B4-BE49-F238E27FC236}">
                <a16:creationId xmlns:a16="http://schemas.microsoft.com/office/drawing/2014/main" id="{084F501D-C02C-4F06-9746-9C931202915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8-1">
            <a:extLst xmlns:a="http://schemas.openxmlformats.org/drawingml/2006/main">
              <a:ext uri="{FF2B5EF4-FFF2-40B4-BE49-F238E27FC236}">
                <a16:creationId xmlns:a16="http://schemas.microsoft.com/office/drawing/2014/main" id="{B261E2F2-7482-4A74-80EB-3EB3ADBE480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Spätná väzba bez sledovania emócií</a:t>
            </a:r>
          </a:p>
        </p:txBody>
      </p:sp>
      <p:sp>
        <p:nvSpPr>
          <p:cNvPr id="3" name="text-28-2">
            <a:extLst xmlns:a="http://schemas.openxmlformats.org/drawingml/2006/main">
              <a:ext uri="{FF2B5EF4-FFF2-40B4-BE49-F238E27FC236}">
                <a16:creationId xmlns:a16="http://schemas.microsoft.com/office/drawing/2014/main" id="{C4888EF5-70AD-4900-BE36-0EF524E651E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Pýtajte sa na prekážky</a:t>
            </a:r>
          </a:p>
        </p:txBody>
      </p:sp>
      <p:sp>
        <p:nvSpPr>
          <p:cNvPr id="4" name="text-28-3">
            <a:extLst xmlns:a="http://schemas.openxmlformats.org/drawingml/2006/main">
              <a:ext uri="{FF2B5EF4-FFF2-40B4-BE49-F238E27FC236}">
                <a16:creationId xmlns:a16="http://schemas.microsoft.com/office/drawing/2014/main" id="{007FBB29-6803-44D2-B2D8-6BC7A87BDC9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Nepoužívajte skryté profilovanie</a:t>
            </a:r>
          </a:p>
        </p:txBody>
      </p:sp>
      <p:sp>
        <p:nvSpPr>
          <p:cNvPr id="5" name="text-28-4">
            <a:extLst xmlns:a="http://schemas.openxmlformats.org/drawingml/2006/main">
              <a:ext uri="{FF2B5EF4-FFF2-40B4-BE49-F238E27FC236}">
                <a16:creationId xmlns:a16="http://schemas.microsoft.com/office/drawing/2014/main" id="{8D3548F0-F91B-453C-BCD2-2949039B800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8-5">
            <a:extLst xmlns:a="http://schemas.openxmlformats.org/drawingml/2006/main">
              <a:ext uri="{FF2B5EF4-FFF2-40B4-BE49-F238E27FC236}">
                <a16:creationId xmlns:a16="http://schemas.microsoft.com/office/drawing/2014/main" id="{71C6E40C-0037-410F-A55B-26DD08AE369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anketa sa pýta, ktorý návod chýba. Navrhnite súhrn tém bez menovania a bez záveru o motivácii jednotlivých pracovníkov.</a:t>
            </a:r>
          </a:p>
        </p:txBody>
      </p:sp>
      <p:sp>
        <p:nvSpPr>
          <p:cNvPr id="7" name="text-28-6">
            <a:extLst xmlns:a="http://schemas.openxmlformats.org/drawingml/2006/main">
              <a:ext uri="{FF2B5EF4-FFF2-40B4-BE49-F238E27FC236}">
                <a16:creationId xmlns:a16="http://schemas.microsoft.com/office/drawing/2014/main" id="{7B55EFB5-F5E6-4D50-84AF-F2862585958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8-7">
            <a:extLst xmlns:a="http://schemas.openxmlformats.org/drawingml/2006/main">
              <a:ext uri="{FF2B5EF4-FFF2-40B4-BE49-F238E27FC236}">
                <a16:creationId xmlns:a16="http://schemas.microsoft.com/office/drawing/2014/main" id="{80980299-D966-490A-8369-2C32C00781D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96527063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9-0">
            <a:extLst xmlns:a="http://schemas.openxmlformats.org/drawingml/2006/main">
              <a:ext uri="{FF2B5EF4-FFF2-40B4-BE49-F238E27FC236}">
                <a16:creationId xmlns:a16="http://schemas.microsoft.com/office/drawing/2014/main" id="{D31BFE21-F54B-4A85-B261-9E46476E522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29-1">
            <a:extLst xmlns:a="http://schemas.openxmlformats.org/drawingml/2006/main">
              <a:ext uri="{FF2B5EF4-FFF2-40B4-BE49-F238E27FC236}">
                <a16:creationId xmlns:a16="http://schemas.microsoft.com/office/drawing/2014/main" id="{4591D86F-FB4E-421E-848D-94B00537E96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Zmeny materiálov a vlastníctvo</a:t>
            </a:r>
          </a:p>
        </p:txBody>
      </p:sp>
      <p:sp>
        <p:nvSpPr>
          <p:cNvPr id="3" name="text-29-2">
            <a:extLst xmlns:a="http://schemas.openxmlformats.org/drawingml/2006/main">
              <a:ext uri="{FF2B5EF4-FFF2-40B4-BE49-F238E27FC236}">
                <a16:creationId xmlns:a16="http://schemas.microsoft.com/office/drawing/2014/main" id="{73699F83-9948-42BC-B435-303ADAC0B81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dokument má vlastníka</a:t>
            </a:r>
          </a:p>
        </p:txBody>
      </p:sp>
      <p:sp>
        <p:nvSpPr>
          <p:cNvPr id="4" name="text-29-3">
            <a:extLst xmlns:a="http://schemas.openxmlformats.org/drawingml/2006/main">
              <a:ext uri="{FF2B5EF4-FFF2-40B4-BE49-F238E27FC236}">
                <a16:creationId xmlns:a16="http://schemas.microsoft.com/office/drawing/2014/main" id="{A321595F-4DCF-4CD9-86DE-7019A1AFAA4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účinnú verziu</a:t>
            </a:r>
          </a:p>
        </p:txBody>
      </p:sp>
      <p:sp>
        <p:nvSpPr>
          <p:cNvPr id="5" name="text-29-4">
            <a:extLst xmlns:a="http://schemas.openxmlformats.org/drawingml/2006/main">
              <a:ext uri="{FF2B5EF4-FFF2-40B4-BE49-F238E27FC236}">
                <a16:creationId xmlns:a16="http://schemas.microsoft.com/office/drawing/2014/main" id="{226AE58D-84E0-43F0-93CD-60BFF4DA687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9-5">
            <a:extLst xmlns:a="http://schemas.openxmlformats.org/drawingml/2006/main">
              <a:ext uri="{FF2B5EF4-FFF2-40B4-BE49-F238E27FC236}">
                <a16:creationId xmlns:a16="http://schemas.microsoft.com/office/drawing/2014/main" id="{7BD82C1F-12CC-49F5-909E-8748972EDDE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návod stále opisuje staré prihlasovanie. Zaznamenajte zmenu, overte odkazy a označte starú verziu ako nepoužiteľnú.</a:t>
            </a:r>
          </a:p>
        </p:txBody>
      </p:sp>
      <p:sp>
        <p:nvSpPr>
          <p:cNvPr id="7" name="text-29-6">
            <a:extLst xmlns:a="http://schemas.openxmlformats.org/drawingml/2006/main">
              <a:ext uri="{FF2B5EF4-FFF2-40B4-BE49-F238E27FC236}">
                <a16:creationId xmlns:a16="http://schemas.microsoft.com/office/drawing/2014/main" id="{DEAFC128-4C31-48B7-9B9E-C89528C60FA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9-7">
            <a:extLst xmlns:a="http://schemas.openxmlformats.org/drawingml/2006/main">
              <a:ext uri="{FF2B5EF4-FFF2-40B4-BE49-F238E27FC236}">
                <a16:creationId xmlns:a16="http://schemas.microsoft.com/office/drawing/2014/main" id="{E3397E76-40A3-494C-804E-E20B8C76E24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360488803"/>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0-0">
            <a:extLst xmlns:a="http://schemas.openxmlformats.org/drawingml/2006/main">
              <a:ext uri="{FF2B5EF4-FFF2-40B4-BE49-F238E27FC236}">
                <a16:creationId xmlns:a16="http://schemas.microsoft.com/office/drawing/2014/main" id="{9DD3A1F1-D868-4A57-89C6-374A7A5955C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Onboarding a pracovné znalosti</a:t>
            </a:r>
          </a:p>
        </p:txBody>
      </p:sp>
      <p:sp>
        <p:nvSpPr>
          <p:cNvPr id="2" name="text-30-1">
            <a:extLst xmlns:a="http://schemas.openxmlformats.org/drawingml/2006/main">
              <a:ext uri="{FF2B5EF4-FFF2-40B4-BE49-F238E27FC236}">
                <a16:creationId xmlns:a16="http://schemas.microsoft.com/office/drawing/2014/main" id="{9487FDB5-371B-4239-BE7F-DA85AC6AC9B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onboardingového balíka</a:t>
            </a:r>
          </a:p>
        </p:txBody>
      </p:sp>
      <p:sp>
        <p:nvSpPr>
          <p:cNvPr id="3" name="text-30-2">
            <a:extLst xmlns:a="http://schemas.openxmlformats.org/drawingml/2006/main">
              <a:ext uri="{FF2B5EF4-FFF2-40B4-BE49-F238E27FC236}">
                <a16:creationId xmlns:a16="http://schemas.microsoft.com/office/drawing/2014/main" id="{29651C52-CD6F-45CF-9B0E-85C54B9F36F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Skontrolujte úplnosť a zdroje</a:t>
            </a:r>
          </a:p>
        </p:txBody>
      </p:sp>
      <p:sp>
        <p:nvSpPr>
          <p:cNvPr id="4" name="text-30-3">
            <a:extLst xmlns:a="http://schemas.openxmlformats.org/drawingml/2006/main">
              <a:ext uri="{FF2B5EF4-FFF2-40B4-BE49-F238E27FC236}">
                <a16:creationId xmlns:a16="http://schemas.microsoft.com/office/drawing/2014/main" id="{26A40F8A-8307-4279-9390-CE72C26554E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Potvrďte dostupnosť nováčikovi</a:t>
            </a:r>
          </a:p>
        </p:txBody>
      </p:sp>
      <p:sp>
        <p:nvSpPr>
          <p:cNvPr id="5" name="diagram-node-30-0">
            <a:extLst xmlns:a="http://schemas.openxmlformats.org/drawingml/2006/main">
              <a:ext uri="{FF2B5EF4-FFF2-40B4-BE49-F238E27FC236}">
                <a16:creationId xmlns:a16="http://schemas.microsoft.com/office/drawing/2014/main" id="{5B4B8303-6930-4095-88ED-1C7E5BED18B0}"/>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Návod a FAQ</a:t>
            </a:r>
          </a:p>
        </p:txBody>
      </p:sp>
      <p:sp>
        <p:nvSpPr>
          <p:cNvPr id="6" name="diagram-node-30-1">
            <a:extLst xmlns:a="http://schemas.openxmlformats.org/drawingml/2006/main">
              <a:ext uri="{FF2B5EF4-FFF2-40B4-BE49-F238E27FC236}">
                <a16:creationId xmlns:a16="http://schemas.microsoft.com/office/drawing/2014/main" id="{3EC11F20-FE56-4BBD-910F-322DE5AF023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zdrojov</a:t>
            </a:r>
          </a:p>
        </p:txBody>
      </p:sp>
      <p:sp>
        <p:nvSpPr>
          <p:cNvPr id="7" name="diagram-node-30-2">
            <a:extLst xmlns:a="http://schemas.openxmlformats.org/drawingml/2006/main">
              <a:ext uri="{FF2B5EF4-FFF2-40B4-BE49-F238E27FC236}">
                <a16:creationId xmlns:a16="http://schemas.microsoft.com/office/drawing/2014/main" id="{EC3C0E1F-B0C1-4217-B7B0-667E3814BEB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Doplnenie medzier</a:t>
            </a:r>
          </a:p>
        </p:txBody>
      </p:sp>
      <p:sp>
        <p:nvSpPr>
          <p:cNvPr id="8" name="diagram-node-30-3">
            <a:extLst xmlns:a="http://schemas.openxmlformats.org/drawingml/2006/main">
              <a:ext uri="{FF2B5EF4-FFF2-40B4-BE49-F238E27FC236}">
                <a16:creationId xmlns:a16="http://schemas.microsoft.com/office/drawing/2014/main" id="{B02BB60C-7340-41A6-A481-45414B51AD5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Potvrdenie vlastníkom</a:t>
            </a:r>
          </a:p>
        </p:txBody>
      </p:sp>
      <p:sp>
        <p:nvSpPr>
          <p:cNvPr id="9" name="diagram-node-30-4">
            <a:extLst xmlns:a="http://schemas.openxmlformats.org/drawingml/2006/main">
              <a:ext uri="{FF2B5EF4-FFF2-40B4-BE49-F238E27FC236}">
                <a16:creationId xmlns:a16="http://schemas.microsoft.com/office/drawing/2014/main" id="{B036366F-49F4-476F-B662-67794909BA72}"/>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Dostupný balík</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0-13">
            <a:extLst xmlns:a="http://schemas.openxmlformats.org/drawingml/2006/main">
              <a:ext uri="{FF2B5EF4-FFF2-40B4-BE49-F238E27FC236}">
                <a16:creationId xmlns:a16="http://schemas.microsoft.com/office/drawing/2014/main" id="{14AC8E4A-546C-4B18-B61D-278EC32B55B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0-14">
            <a:extLst xmlns:a="http://schemas.openxmlformats.org/drawingml/2006/main">
              <a:ext uri="{FF2B5EF4-FFF2-40B4-BE49-F238E27FC236}">
                <a16:creationId xmlns:a16="http://schemas.microsoft.com/office/drawing/2014/main" id="{CC5A1644-FC51-441A-9FE0-285FD249458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balík obsahuje návod, FAQ a kontakty, ale nemá vlastníka bezpečnostného školenia. Označte túto medzeru pred odovzdaním.</a:t>
            </a:r>
          </a:p>
        </p:txBody>
      </p:sp>
      <p:sp>
        <p:nvSpPr>
          <p:cNvPr id="16" name="text-30-15">
            <a:extLst xmlns:a="http://schemas.openxmlformats.org/drawingml/2006/main">
              <a:ext uri="{FF2B5EF4-FFF2-40B4-BE49-F238E27FC236}">
                <a16:creationId xmlns:a16="http://schemas.microsoft.com/office/drawing/2014/main" id="{82C7A592-24F7-4127-80C3-8A35C20E308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0-16">
            <a:extLst xmlns:a="http://schemas.openxmlformats.org/drawingml/2006/main">
              <a:ext uri="{FF2B5EF4-FFF2-40B4-BE49-F238E27FC236}">
                <a16:creationId xmlns:a16="http://schemas.microsoft.com/office/drawing/2014/main" id="{297D1F0A-87DF-4092-A1FF-B58C2D21859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92376286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37b930ca9b6466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827DB5EF-F126-4B7E-8A99-E71E268CF60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3" name="text-31-1">
            <a:extLst xmlns:a="http://schemas.openxmlformats.org/drawingml/2006/main">
              <a:ext uri="{FF2B5EF4-FFF2-40B4-BE49-F238E27FC236}">
                <a16:creationId xmlns:a16="http://schemas.microsoft.com/office/drawing/2014/main" id="{617A0050-1586-4F39-9AD5-57D096A1640F}"/>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Gramotnosť podľa pracovnej roly</a:t>
            </a:r>
          </a:p>
        </p:txBody>
      </p:sp>
      <p:sp>
        <p:nvSpPr>
          <p:cNvPr id="4" name="text-31-2">
            <a:extLst xmlns:a="http://schemas.openxmlformats.org/drawingml/2006/main">
              <a:ext uri="{FF2B5EF4-FFF2-40B4-BE49-F238E27FC236}">
                <a16:creationId xmlns:a16="http://schemas.microsoft.com/office/drawing/2014/main" id="{007A498B-8B41-4C8B-850E-6C7A7E5075DE}"/>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Učte konkrétne použitie</a:t>
            </a:r>
          </a:p>
        </p:txBody>
      </p:sp>
      <p:sp>
        <p:nvSpPr>
          <p:cNvPr id="5" name="text-31-3">
            <a:extLst xmlns:a="http://schemas.openxmlformats.org/drawingml/2006/main">
              <a:ext uri="{FF2B5EF4-FFF2-40B4-BE49-F238E27FC236}">
                <a16:creationId xmlns:a16="http://schemas.microsoft.com/office/drawing/2014/main" id="{CDBFEB0F-7A9C-4C4B-A95F-CC4A37F94B9E}"/>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riziko a skúsenosť</a:t>
            </a:r>
          </a:p>
        </p:txBody>
      </p:sp>
      <p:sp>
        <p:nvSpPr>
          <p:cNvPr id="6" name="text-31-4">
            <a:extLst xmlns:a="http://schemas.openxmlformats.org/drawingml/2006/main">
              <a:ext uri="{FF2B5EF4-FFF2-40B4-BE49-F238E27FC236}">
                <a16:creationId xmlns:a16="http://schemas.microsoft.com/office/drawing/2014/main" id="{D7CF3139-53B8-4F38-8785-52D2E11E279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1-5">
            <a:extLst xmlns:a="http://schemas.openxmlformats.org/drawingml/2006/main">
              <a:ext uri="{FF2B5EF4-FFF2-40B4-BE49-F238E27FC236}">
                <a16:creationId xmlns:a16="http://schemas.microsoft.com/office/drawing/2014/main" id="{4B66E859-FAA1-42A2-B955-7725D5062DA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má koordinátora, vedúceho a správcu systému. Pre každú rolu navrhnite jednu praktickú aktivitu a jednu bezpečnostnú hranicu.</a:t>
            </a:r>
          </a:p>
        </p:txBody>
      </p:sp>
      <p:sp>
        <p:nvSpPr>
          <p:cNvPr id="8" name="text-31-6">
            <a:extLst xmlns:a="http://schemas.openxmlformats.org/drawingml/2006/main">
              <a:ext uri="{FF2B5EF4-FFF2-40B4-BE49-F238E27FC236}">
                <a16:creationId xmlns:a16="http://schemas.microsoft.com/office/drawing/2014/main" id="{73FC0FC0-1869-44EE-9623-D49420C9385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1-7">
            <a:extLst xmlns:a="http://schemas.openxmlformats.org/drawingml/2006/main">
              <a:ext uri="{FF2B5EF4-FFF2-40B4-BE49-F238E27FC236}">
                <a16:creationId xmlns:a16="http://schemas.microsoft.com/office/drawing/2014/main" id="{81254590-A353-4827-885F-5604029442A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173636519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2-0">
            <a:extLst xmlns:a="http://schemas.openxmlformats.org/drawingml/2006/main">
              <a:ext uri="{FF2B5EF4-FFF2-40B4-BE49-F238E27FC236}">
                <a16:creationId xmlns:a16="http://schemas.microsoft.com/office/drawing/2014/main" id="{D6370788-E20E-4D80-B79C-04D7C2DFCDE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2-1">
            <a:extLst xmlns:a="http://schemas.openxmlformats.org/drawingml/2006/main">
              <a:ext uri="{FF2B5EF4-FFF2-40B4-BE49-F238E27FC236}">
                <a16:creationId xmlns:a16="http://schemas.microsoft.com/office/drawing/2014/main" id="{4B4EDF89-B6B1-42F8-94B5-68FC927BB01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Spoznanie vhodnej úlohy</a:t>
            </a:r>
          </a:p>
        </p:txBody>
      </p:sp>
      <p:sp>
        <p:nvSpPr>
          <p:cNvPr id="3" name="text-32-2">
            <a:extLst xmlns:a="http://schemas.openxmlformats.org/drawingml/2006/main">
              <a:ext uri="{FF2B5EF4-FFF2-40B4-BE49-F238E27FC236}">
                <a16:creationId xmlns:a16="http://schemas.microsoft.com/office/drawing/2014/main" id="{7B8C2869-8EB6-4119-AA79-4ADEABB24F8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AI so šablónou</a:t>
            </a:r>
          </a:p>
        </p:txBody>
      </p:sp>
      <p:sp>
        <p:nvSpPr>
          <p:cNvPr id="4" name="text-32-3">
            <a:extLst xmlns:a="http://schemas.openxmlformats.org/drawingml/2006/main">
              <a:ext uri="{FF2B5EF4-FFF2-40B4-BE49-F238E27FC236}">
                <a16:creationId xmlns:a16="http://schemas.microsoft.com/office/drawing/2014/main" id="{B83AE072-1CDF-4B4F-B77A-B0BC5B6287A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najjednoduchší postup</a:t>
            </a:r>
          </a:p>
        </p:txBody>
      </p:sp>
      <p:sp>
        <p:nvSpPr>
          <p:cNvPr id="5" name="diagram-node-32-0">
            <a:extLst xmlns:a="http://schemas.openxmlformats.org/drawingml/2006/main">
              <a:ext uri="{FF2B5EF4-FFF2-40B4-BE49-F238E27FC236}">
                <a16:creationId xmlns:a16="http://schemas.microsoft.com/office/drawing/2014/main" id="{25153D8B-23AA-4F1E-BB94-B27E2AA4B7D2}"/>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Opakovaná úloha</a:t>
            </a:r>
          </a:p>
        </p:txBody>
      </p:sp>
      <p:sp>
        <p:nvSpPr>
          <p:cNvPr id="6" name="diagram-node-32-1">
            <a:extLst xmlns:a="http://schemas.openxmlformats.org/drawingml/2006/main">
              <a:ext uri="{FF2B5EF4-FFF2-40B4-BE49-F238E27FC236}">
                <a16:creationId xmlns:a16="http://schemas.microsoft.com/office/drawing/2014/main" id="{984133A4-4B24-4083-A347-6E56067429B6}"/>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Porovnanie možností</a:t>
            </a:r>
          </a:p>
        </p:txBody>
      </p:sp>
      <p:sp>
        <p:nvSpPr>
          <p:cNvPr id="7" name="diagram-node-32-2">
            <a:extLst xmlns:a="http://schemas.openxmlformats.org/drawingml/2006/main">
              <a:ext uri="{FF2B5EF4-FFF2-40B4-BE49-F238E27FC236}">
                <a16:creationId xmlns:a16="http://schemas.microsoft.com/office/drawing/2014/main" id="{8A55DCC0-9C47-4D92-BBBD-9FE85569CE5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Voľba postupu</a:t>
            </a:r>
          </a:p>
        </p:txBody>
      </p:sp>
      <p:sp>
        <p:nvSpPr>
          <p:cNvPr id="8" name="diagram-node-32-3">
            <a:extLst xmlns:a="http://schemas.openxmlformats.org/drawingml/2006/main">
              <a:ext uri="{FF2B5EF4-FFF2-40B4-BE49-F238E27FC236}">
                <a16:creationId xmlns:a16="http://schemas.microsoft.com/office/drawing/2014/main" id="{25942AB2-9155-456D-9FDD-5DEA823FC3FA}"/>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Šablóna alebo AI</a:t>
            </a:r>
          </a:p>
        </p:txBody>
      </p:sp>
      <p:sp>
        <p:nvSpPr>
          <p:cNvPr id="9" name="diagram-node-32-4">
            <a:extLst xmlns:a="http://schemas.openxmlformats.org/drawingml/2006/main">
              <a:ext uri="{FF2B5EF4-FFF2-40B4-BE49-F238E27FC236}">
                <a16:creationId xmlns:a16="http://schemas.microsoft.com/office/drawing/2014/main" id="{1CC1AC5A-30C2-41A5-8E25-8BF1E31C27F8}"/>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Overenie výsledku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2-13">
            <a:extLst xmlns:a="http://schemas.openxmlformats.org/drawingml/2006/main">
              <a:ext uri="{FF2B5EF4-FFF2-40B4-BE49-F238E27FC236}">
                <a16:creationId xmlns:a16="http://schemas.microsoft.com/office/drawing/2014/main" id="{363D5A72-907E-458C-B54E-183C1CD158D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2-14">
            <a:extLst xmlns:a="http://schemas.openxmlformats.org/drawingml/2006/main">
              <a:ext uri="{FF2B5EF4-FFF2-40B4-BE49-F238E27FC236}">
                <a16:creationId xmlns:a16="http://schemas.microsoft.com/office/drawing/2014/main" id="{403FBCC4-DF89-419D-8FD8-552A0A1A0E2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pozvánka sa mení len termínom; onboardingový návod treba vysvetliť jednoduchšie. Vyberte šablónu pre prvú a kontrolovaný AI návrh pre druhú.</a:t>
            </a:r>
          </a:p>
        </p:txBody>
      </p:sp>
      <p:sp>
        <p:nvSpPr>
          <p:cNvPr id="16" name="text-32-15">
            <a:extLst xmlns:a="http://schemas.openxmlformats.org/drawingml/2006/main">
              <a:ext uri="{FF2B5EF4-FFF2-40B4-BE49-F238E27FC236}">
                <a16:creationId xmlns:a16="http://schemas.microsoft.com/office/drawing/2014/main" id="{5672AB39-A536-4F71-B848-D8A68740F6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2-16">
            <a:extLst xmlns:a="http://schemas.openxmlformats.org/drawingml/2006/main">
              <a:ext uri="{FF2B5EF4-FFF2-40B4-BE49-F238E27FC236}">
                <a16:creationId xmlns:a16="http://schemas.microsoft.com/office/drawing/2014/main" id="{BA78B4C9-6B17-4C77-B20B-013D58A0674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557206040"/>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3-0">
            <a:extLst xmlns:a="http://schemas.openxmlformats.org/drawingml/2006/main">
              <a:ext uri="{FF2B5EF4-FFF2-40B4-BE49-F238E27FC236}">
                <a16:creationId xmlns:a16="http://schemas.microsoft.com/office/drawing/2014/main" id="{24078D33-DF5C-4B0E-9ABF-7A60034926A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3-1">
            <a:extLst xmlns:a="http://schemas.openxmlformats.org/drawingml/2006/main">
              <a:ext uri="{FF2B5EF4-FFF2-40B4-BE49-F238E27FC236}">
                <a16:creationId xmlns:a16="http://schemas.microsoft.com/office/drawing/2014/main" id="{5E149E5F-9868-4A5D-B59E-74DE3776D08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Praktická práca so zadaniami</a:t>
            </a:r>
          </a:p>
        </p:txBody>
      </p:sp>
      <p:sp>
        <p:nvSpPr>
          <p:cNvPr id="3" name="text-33-2">
            <a:extLst xmlns:a="http://schemas.openxmlformats.org/drawingml/2006/main">
              <a:ext uri="{FF2B5EF4-FFF2-40B4-BE49-F238E27FC236}">
                <a16:creationId xmlns:a16="http://schemas.microsoft.com/office/drawing/2014/main" id="{4C5CFA54-77F7-4765-A9FF-FD8253925D1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Dajte modelu kontext a hranice</a:t>
            </a:r>
          </a:p>
        </p:txBody>
      </p:sp>
      <p:sp>
        <p:nvSpPr>
          <p:cNvPr id="4" name="text-33-3">
            <a:extLst xmlns:a="http://schemas.openxmlformats.org/drawingml/2006/main">
              <a:ext uri="{FF2B5EF4-FFF2-40B4-BE49-F238E27FC236}">
                <a16:creationId xmlns:a16="http://schemas.microsoft.com/office/drawing/2014/main" id="{24BF98E4-FEEF-4859-8EFA-96DE61C10DF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Požiadajte o otázky pri nejasnosti</a:t>
            </a:r>
          </a:p>
        </p:txBody>
      </p:sp>
      <p:sp>
        <p:nvSpPr>
          <p:cNvPr id="5" name="text-33-4">
            <a:extLst xmlns:a="http://schemas.openxmlformats.org/drawingml/2006/main">
              <a:ext uri="{FF2B5EF4-FFF2-40B4-BE49-F238E27FC236}">
                <a16:creationId xmlns:a16="http://schemas.microsoft.com/office/drawing/2014/main" id="{534CEDA6-1D4A-47B1-9CE4-E51C3CAFB4B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3-5">
            <a:extLst xmlns:a="http://schemas.openxmlformats.org/drawingml/2006/main">
              <a:ext uri="{FF2B5EF4-FFF2-40B4-BE49-F238E27FC236}">
                <a16:creationId xmlns:a16="http://schemas.microsoft.com/office/drawing/2014/main" id="{A360EB39-767B-4431-9F6D-BCBA8A5E796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prompt žiada vysvetliť politiku dovoleniek, ale neobsahuje politiku. Správny ďalší krok je vyžiadať zdroj, nie vygenerovať všeobecné nároky.</a:t>
            </a:r>
          </a:p>
        </p:txBody>
      </p:sp>
      <p:sp>
        <p:nvSpPr>
          <p:cNvPr id="7" name="text-33-6">
            <a:extLst xmlns:a="http://schemas.openxmlformats.org/drawingml/2006/main">
              <a:ext uri="{FF2B5EF4-FFF2-40B4-BE49-F238E27FC236}">
                <a16:creationId xmlns:a16="http://schemas.microsoft.com/office/drawing/2014/main" id="{20D5A0E9-D739-4FF9-9D7A-02EBE6CA913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3-7">
            <a:extLst xmlns:a="http://schemas.openxmlformats.org/drawingml/2006/main">
              <a:ext uri="{FF2B5EF4-FFF2-40B4-BE49-F238E27FC236}">
                <a16:creationId xmlns:a16="http://schemas.microsoft.com/office/drawing/2014/main" id="{FD8FC381-334B-4B1E-ABD8-5A0DEAAFEF9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40131618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0">
            <a:extLst xmlns:a="http://schemas.openxmlformats.org/drawingml/2006/main">
              <a:ext uri="{FF2B5EF4-FFF2-40B4-BE49-F238E27FC236}">
                <a16:creationId xmlns:a16="http://schemas.microsoft.com/office/drawing/2014/main" id="{D1D0A843-2FEE-4BFA-AFDF-27DB97927E4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4-1">
            <a:extLst xmlns:a="http://schemas.openxmlformats.org/drawingml/2006/main">
              <a:ext uri="{FF2B5EF4-FFF2-40B4-BE49-F238E27FC236}">
                <a16:creationId xmlns:a16="http://schemas.microsoft.com/office/drawing/2014/main" id="{1CDC6367-9EC2-40CF-A17F-41FD812A248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Overenie tvrdenia v odpovedi</a:t>
            </a:r>
          </a:p>
        </p:txBody>
      </p:sp>
      <p:sp>
        <p:nvSpPr>
          <p:cNvPr id="3" name="text-34-2">
            <a:extLst xmlns:a="http://schemas.openxmlformats.org/drawingml/2006/main">
              <a:ext uri="{FF2B5EF4-FFF2-40B4-BE49-F238E27FC236}">
                <a16:creationId xmlns:a16="http://schemas.microsoft.com/office/drawing/2014/main" id="{EBEA6022-CDFD-4A7B-9C97-5752C97EDBC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Nájdite pôvodné pravidlo</a:t>
            </a:r>
          </a:p>
        </p:txBody>
      </p:sp>
      <p:sp>
        <p:nvSpPr>
          <p:cNvPr id="4" name="text-34-3">
            <a:extLst xmlns:a="http://schemas.openxmlformats.org/drawingml/2006/main">
              <a:ext uri="{FF2B5EF4-FFF2-40B4-BE49-F238E27FC236}">
                <a16:creationId xmlns:a16="http://schemas.microsoft.com/office/drawing/2014/main" id="{E6A85BAF-3ACB-4F68-8516-CD41BE9E271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význam a účinnosť</a:t>
            </a:r>
          </a:p>
        </p:txBody>
      </p:sp>
      <p:sp>
        <p:nvSpPr>
          <p:cNvPr id="5" name="text-34-4">
            <a:extLst xmlns:a="http://schemas.openxmlformats.org/drawingml/2006/main">
              <a:ext uri="{FF2B5EF4-FFF2-40B4-BE49-F238E27FC236}">
                <a16:creationId xmlns:a16="http://schemas.microsoft.com/office/drawing/2014/main" id="{C9814265-65FB-442F-9E9B-46D369BB944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4-5">
            <a:extLst xmlns:a="http://schemas.openxmlformats.org/drawingml/2006/main">
              <a:ext uri="{FF2B5EF4-FFF2-40B4-BE49-F238E27FC236}">
                <a16:creationId xmlns:a16="http://schemas.microsoft.com/office/drawing/2014/main" id="{BF5CEA03-7F55-498F-8D02-312EB1D03A2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FAQ tvrdí, že každý má rovnaký benefit, no politika rozlišuje prevádzky. Označte chybu a pripravte otázku na zodpovedné HR.</a:t>
            </a:r>
          </a:p>
        </p:txBody>
      </p:sp>
      <p:sp>
        <p:nvSpPr>
          <p:cNvPr id="7" name="text-34-6">
            <a:extLst xmlns:a="http://schemas.openxmlformats.org/drawingml/2006/main">
              <a:ext uri="{FF2B5EF4-FFF2-40B4-BE49-F238E27FC236}">
                <a16:creationId xmlns:a16="http://schemas.microsoft.com/office/drawing/2014/main" id="{9736875D-A00B-4762-85AB-C7326123694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4-7">
            <a:extLst xmlns:a="http://schemas.openxmlformats.org/drawingml/2006/main">
              <a:ext uri="{FF2B5EF4-FFF2-40B4-BE49-F238E27FC236}">
                <a16:creationId xmlns:a16="http://schemas.microsoft.com/office/drawing/2014/main" id="{F50D926E-73C2-4C2A-BE91-EF1D5035828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35352620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59197551-232C-424A-A2E4-365F0B5CF1F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5-1">
            <a:extLst xmlns:a="http://schemas.openxmlformats.org/drawingml/2006/main">
              <a:ext uri="{FF2B5EF4-FFF2-40B4-BE49-F238E27FC236}">
                <a16:creationId xmlns:a16="http://schemas.microsoft.com/office/drawing/2014/main" id="{F3111E2C-0A51-4F5F-9B5C-A78937B24DC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Rozpoznanie nebezpečného dokumentu</a:t>
            </a:r>
          </a:p>
        </p:txBody>
      </p:sp>
      <p:sp>
        <p:nvSpPr>
          <p:cNvPr id="3" name="text-35-2">
            <a:extLst xmlns:a="http://schemas.openxmlformats.org/drawingml/2006/main">
              <a:ext uri="{FF2B5EF4-FFF2-40B4-BE49-F238E27FC236}">
                <a16:creationId xmlns:a16="http://schemas.microsoft.com/office/drawing/2014/main" id="{66C1B2D2-6784-48C5-B568-FF65537B96FD}"/>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Obsah dokumentu nie je pokyn</a:t>
            </a:r>
          </a:p>
        </p:txBody>
      </p:sp>
      <p:sp>
        <p:nvSpPr>
          <p:cNvPr id="4" name="text-35-3">
            <a:extLst xmlns:a="http://schemas.openxmlformats.org/drawingml/2006/main">
              <a:ext uri="{FF2B5EF4-FFF2-40B4-BE49-F238E27FC236}">
                <a16:creationId xmlns:a16="http://schemas.microsoft.com/office/drawing/2014/main" id="{F3F52F77-718E-4FCE-B183-6207EA83B47E}"/>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Neotvárajte neznáme odkazy</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Vstupný obsah</a:t>
                      </a:r>
                    </a:p>
                  </a:txBody>
                  <a:tcPr marL="91440" marR="91440" marT="45720" marB="45720">
                    <a:solidFill>
                      <a:srgbClr val="EAF4F0"/>
                    </a:solidFill>
                  </a:tcPr>
                </a:tc>
                <a:tc>
                  <a:txBody>
                    <a:bodyPr/>
                    <a:lstStyle/>
                    <a:p>
                      <a:r>
                        <a:rPr sz="1800" b="1">
                          <a:solidFill>
                            <a:srgbClr val="10263B"/>
                          </a:solidFill>
                          <a:latin typeface="Arial"/>
                          <a:ea typeface="Arial"/>
                          <a:cs typeface="Arial"/>
                        </a:rPr>
                        <a:t>Správny stav</a:t>
                      </a:r>
                    </a:p>
                  </a:txBody>
                  <a:tcPr marL="91440" marR="91440" marT="45720" marB="45720">
                    <a:solidFill>
                      <a:srgbClr val="EAF4F0"/>
                    </a:solidFill>
                  </a:tcPr>
                </a:tc>
                <a:tc>
                  <a:txBody>
                    <a:bodyPr/>
                    <a:lstStyle/>
                    <a:p>
                      <a:r>
                        <a:rPr sz="1800" b="1">
                          <a:solidFill>
                            <a:srgbClr val="10263B"/>
                          </a:solidFill>
                          <a:latin typeface="Arial"/>
                          <a:ea typeface="Arial"/>
                          <a:cs typeface="Arial"/>
                        </a:rPr>
                        <a:t>Zakázaná akcia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Pokyn ignorovať pravidlá</a:t>
                      </a:r>
                    </a:p>
                  </a:txBody>
                  <a:tcPr marL="91440" marR="91440" marT="45720" marB="45720">
                    <a:solidFill>
                      <a:srgbClr val="FFFFFF"/>
                    </a:solidFill>
                  </a:tcPr>
                </a:tc>
                <a:tc>
                  <a:txBody>
                    <a:bodyPr/>
                    <a:lstStyle/>
                    <a:p>
                      <a:r>
                        <a:rPr sz="1800" b="0">
                          <a:solidFill>
                            <a:srgbClr val="10263B"/>
                          </a:solidFill>
                          <a:latin typeface="Arial"/>
                          <a:ea typeface="Arial"/>
                          <a:cs typeface="Arial"/>
                        </a:rPr>
                        <a:t>Obsah bez oprávnenia</a:t>
                      </a:r>
                    </a:p>
                  </a:txBody>
                  <a:tcPr marL="91440" marR="91440" marT="45720" marB="45720">
                    <a:solidFill>
                      <a:srgbClr val="FFFFFF"/>
                    </a:solidFill>
                  </a:tcPr>
                </a:tc>
                <a:tc>
                  <a:txBody>
                    <a:bodyPr/>
                    <a:lstStyle/>
                    <a:p>
                      <a:r>
                        <a:rPr sz="1800" b="0">
                          <a:solidFill>
                            <a:srgbClr val="10263B"/>
                          </a:solidFill>
                          <a:latin typeface="Arial"/>
                          <a:ea typeface="Arial"/>
                          <a:cs typeface="Arial"/>
                        </a:rPr>
                        <a:t>Zmena oprávnenia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Žiadosť poslať spis</a:t>
                      </a:r>
                    </a:p>
                  </a:txBody>
                  <a:tcPr marL="91440" marR="91440" marT="45720" marB="45720">
                    <a:solidFill>
                      <a:srgbClr val="FFFFFF"/>
                    </a:solidFill>
                  </a:tcPr>
                </a:tc>
                <a:tc>
                  <a:txBody>
                    <a:bodyPr/>
                    <a:lstStyle/>
                    <a:p>
                      <a:r>
                        <a:rPr sz="1800" b="0">
                          <a:solidFill>
                            <a:srgbClr val="10263B"/>
                          </a:solidFill>
                          <a:latin typeface="Arial"/>
                          <a:ea typeface="Arial"/>
                          <a:cs typeface="Arial"/>
                        </a:rPr>
                        <a:t>Bezpečné hlásenie</a:t>
                      </a:r>
                    </a:p>
                  </a:txBody>
                  <a:tcPr marL="91440" marR="91440" marT="45720" marB="45720">
                    <a:solidFill>
                      <a:srgbClr val="FFFFFF"/>
                    </a:solidFill>
                  </a:tcPr>
                </a:tc>
                <a:tc>
                  <a:txBody>
                    <a:bodyPr/>
                    <a:lstStyle/>
                    <a:p>
                      <a:r>
                        <a:rPr sz="1800" b="0">
                          <a:solidFill>
                            <a:srgbClr val="10263B"/>
                          </a:solidFill>
                          <a:latin typeface="Arial"/>
                          <a:ea typeface="Arial"/>
                          <a:cs typeface="Arial"/>
                        </a:rPr>
                        <a:t>Externé odoslanie</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Odkaz na neznámu službu</a:t>
                      </a:r>
                    </a:p>
                  </a:txBody>
                  <a:tcPr marL="91440" marR="91440" marT="45720" marB="45720">
                    <a:solidFill>
                      <a:srgbClr val="FFFFFF"/>
                    </a:solidFill>
                  </a:tcPr>
                </a:tc>
                <a:tc>
                  <a:txBody>
                    <a:bodyPr/>
                    <a:lstStyle/>
                    <a:p>
                      <a:r>
                        <a:rPr sz="1800" b="0">
                          <a:solidFill>
                            <a:srgbClr val="10263B"/>
                          </a:solidFill>
                          <a:latin typeface="Arial"/>
                          <a:ea typeface="Arial"/>
                          <a:cs typeface="Arial"/>
                        </a:rPr>
                        <a:t>Preverenie správcom</a:t>
                      </a:r>
                    </a:p>
                  </a:txBody>
                  <a:tcPr marL="91440" marR="91440" marT="45720" marB="45720">
                    <a:solidFill>
                      <a:srgbClr val="FFFFFF"/>
                    </a:solidFill>
                  </a:tcPr>
                </a:tc>
                <a:tc>
                  <a:txBody>
                    <a:bodyPr/>
                    <a:lstStyle/>
                    <a:p>
                      <a:r>
                        <a:rPr sz="1800" b="0">
                          <a:solidFill>
                            <a:srgbClr val="10263B"/>
                          </a:solidFill>
                          <a:latin typeface="Arial"/>
                          <a:ea typeface="Arial"/>
                          <a:cs typeface="Arial"/>
                        </a:rPr>
                        <a:t>Automatické otvorenie s údajmi</a:t>
                      </a:r>
                    </a:p>
                  </a:txBody>
                  <a:tcPr marL="91440" marR="91440" marT="45720" marB="45720">
                    <a:solidFill>
                      <a:srgbClr val="FFFFFF"/>
                    </a:solidFill>
                  </a:tcPr>
                </a:tc>
              </a:tr>
            </a:tbl>
          </a:graphicData>
        </a:graphic>
      </p:graphicFrame>
      <p:sp>
        <p:nvSpPr>
          <p:cNvPr id="6" name="text-35-4">
            <a:extLst xmlns:a="http://schemas.openxmlformats.org/drawingml/2006/main">
              <a:ext uri="{FF2B5EF4-FFF2-40B4-BE49-F238E27FC236}">
                <a16:creationId xmlns:a16="http://schemas.microsoft.com/office/drawing/2014/main" id="{08512CBD-5084-4B75-837B-B33CA5FAC46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5">
            <a:extLst xmlns:a="http://schemas.openxmlformats.org/drawingml/2006/main">
              <a:ext uri="{FF2B5EF4-FFF2-40B4-BE49-F238E27FC236}">
                <a16:creationId xmlns:a16="http://schemas.microsoft.com/office/drawing/2014/main" id="{9F4649A0-E40E-4970-8281-DEB2F1FEB1B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príloha žiada poslať osobný spis na neznámu adresu. Zastavte postup, zachovajte bezpečný záznam a kontaktujte správcu.</a:t>
            </a:r>
          </a:p>
        </p:txBody>
      </p:sp>
      <p:sp>
        <p:nvSpPr>
          <p:cNvPr id="8" name="text-35-6">
            <a:extLst xmlns:a="http://schemas.openxmlformats.org/drawingml/2006/main">
              <a:ext uri="{FF2B5EF4-FFF2-40B4-BE49-F238E27FC236}">
                <a16:creationId xmlns:a16="http://schemas.microsoft.com/office/drawing/2014/main" id="{ED5A16FF-437B-4A35-9ED7-C39B5FBE310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7">
            <a:extLst xmlns:a="http://schemas.openxmlformats.org/drawingml/2006/main">
              <a:ext uri="{FF2B5EF4-FFF2-40B4-BE49-F238E27FC236}">
                <a16:creationId xmlns:a16="http://schemas.microsoft.com/office/drawing/2014/main" id="{3ECB1197-1F20-4C66-B91B-4B04077EED5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28732354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0">
            <a:extLst xmlns:a="http://schemas.openxmlformats.org/drawingml/2006/main">
              <a:ext uri="{FF2B5EF4-FFF2-40B4-BE49-F238E27FC236}">
                <a16:creationId xmlns:a16="http://schemas.microsoft.com/office/drawing/2014/main" id="{9EEBE08F-3385-46C3-B8CA-32A3CE2F72A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6-1">
            <a:extLst xmlns:a="http://schemas.openxmlformats.org/drawingml/2006/main">
              <a:ext uri="{FF2B5EF4-FFF2-40B4-BE49-F238E27FC236}">
                <a16:creationId xmlns:a16="http://schemas.microsoft.com/office/drawing/2014/main" id="{B5214819-F4E3-40D7-91C0-1152B3AC528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Bezpečné zdieľanie výstupu</a:t>
            </a:r>
          </a:p>
        </p:txBody>
      </p:sp>
      <p:sp>
        <p:nvSpPr>
          <p:cNvPr id="3" name="text-36-2">
            <a:extLst xmlns:a="http://schemas.openxmlformats.org/drawingml/2006/main">
              <a:ext uri="{FF2B5EF4-FFF2-40B4-BE49-F238E27FC236}">
                <a16:creationId xmlns:a16="http://schemas.microsoft.com/office/drawing/2014/main" id="{A1D7AB39-4F4B-4E18-96DB-3789B1BBAE1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Odstráňte skryté údaje</a:t>
            </a:r>
          </a:p>
        </p:txBody>
      </p:sp>
      <p:sp>
        <p:nvSpPr>
          <p:cNvPr id="4" name="text-36-3">
            <a:extLst xmlns:a="http://schemas.openxmlformats.org/drawingml/2006/main">
              <a:ext uri="{FF2B5EF4-FFF2-40B4-BE49-F238E27FC236}">
                <a16:creationId xmlns:a16="http://schemas.microsoft.com/office/drawing/2014/main" id="{A326CD5F-3BB8-4988-A76D-7C9C3BF2889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Skontrolujte oprávnených príjemcov</a:t>
            </a:r>
          </a:p>
        </p:txBody>
      </p:sp>
      <p:sp>
        <p:nvSpPr>
          <p:cNvPr id="5" name="text-36-4">
            <a:extLst xmlns:a="http://schemas.openxmlformats.org/drawingml/2006/main">
              <a:ext uri="{FF2B5EF4-FFF2-40B4-BE49-F238E27FC236}">
                <a16:creationId xmlns:a16="http://schemas.microsoft.com/office/drawing/2014/main" id="{93A068AA-9D42-4822-8BC2-E4D4FF45CD7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6-5">
            <a:extLst xmlns:a="http://schemas.openxmlformats.org/drawingml/2006/main">
              <a:ext uri="{FF2B5EF4-FFF2-40B4-BE49-F238E27FC236}">
                <a16:creationId xmlns:a16="http://schemas.microsoft.com/office/drawing/2014/main" id="{2E7D6FFC-A4A1-4AE9-A014-6BE8A0AB8CA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má mená v poznámkach dokumentu. Pred zdieľaním vytvorte kontrolovanú verziu bez týchto údajov a potvrďte okruh príjemcov.</a:t>
            </a:r>
          </a:p>
        </p:txBody>
      </p:sp>
      <p:sp>
        <p:nvSpPr>
          <p:cNvPr id="7" name="text-36-6">
            <a:extLst xmlns:a="http://schemas.openxmlformats.org/drawingml/2006/main">
              <a:ext uri="{FF2B5EF4-FFF2-40B4-BE49-F238E27FC236}">
                <a16:creationId xmlns:a16="http://schemas.microsoft.com/office/drawing/2014/main" id="{1BFA46DB-5577-4D4D-89CD-12243935055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6-7">
            <a:extLst xmlns:a="http://schemas.openxmlformats.org/drawingml/2006/main">
              <a:ext uri="{FF2B5EF4-FFF2-40B4-BE49-F238E27FC236}">
                <a16:creationId xmlns:a16="http://schemas.microsoft.com/office/drawing/2014/main" id="{532B9434-B4F4-4824-A12E-7CD178F220F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366132120"/>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0">
            <a:extLst xmlns:a="http://schemas.openxmlformats.org/drawingml/2006/main">
              <a:ext uri="{FF2B5EF4-FFF2-40B4-BE49-F238E27FC236}">
                <a16:creationId xmlns:a16="http://schemas.microsoft.com/office/drawing/2014/main" id="{8F5F6249-16B1-4848-887F-89B0F77FCA2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7-1">
            <a:extLst xmlns:a="http://schemas.openxmlformats.org/drawingml/2006/main">
              <a:ext uri="{FF2B5EF4-FFF2-40B4-BE49-F238E27FC236}">
                <a16:creationId xmlns:a16="http://schemas.microsoft.com/office/drawing/2014/main" id="{E0DDBEF6-768C-49EA-838A-8847D14DAFB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Praktické preverenie porozumenia</a:t>
            </a:r>
          </a:p>
        </p:txBody>
      </p:sp>
      <p:sp>
        <p:nvSpPr>
          <p:cNvPr id="3" name="text-37-2">
            <a:extLst xmlns:a="http://schemas.openxmlformats.org/drawingml/2006/main">
              <a:ext uri="{FF2B5EF4-FFF2-40B4-BE49-F238E27FC236}">
                <a16:creationId xmlns:a16="http://schemas.microsoft.com/office/drawing/2014/main" id="{FA33AEA9-8B24-4D2B-B553-D1AA82AF246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chybný aj správny prípad</a:t>
            </a:r>
          </a:p>
        </p:txBody>
      </p:sp>
      <p:sp>
        <p:nvSpPr>
          <p:cNvPr id="4" name="text-37-3">
            <a:extLst xmlns:a="http://schemas.openxmlformats.org/drawingml/2006/main">
              <a:ext uri="{FF2B5EF4-FFF2-40B4-BE49-F238E27FC236}">
                <a16:creationId xmlns:a16="http://schemas.microsoft.com/office/drawing/2014/main" id="{0BA7354D-A863-4CCB-9155-2E0EBF9BCCE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Vyžadujte vysvetlenie</a:t>
            </a:r>
          </a:p>
        </p:txBody>
      </p:sp>
      <p:sp>
        <p:nvSpPr>
          <p:cNvPr id="5" name="text-37-4">
            <a:extLst xmlns:a="http://schemas.openxmlformats.org/drawingml/2006/main">
              <a:ext uri="{FF2B5EF4-FFF2-40B4-BE49-F238E27FC236}">
                <a16:creationId xmlns:a16="http://schemas.microsoft.com/office/drawing/2014/main" id="{ED108F17-C948-4D03-B3D1-07EE00AC82D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7-5">
            <a:extLst xmlns:a="http://schemas.openxmlformats.org/drawingml/2006/main">
              <a:ext uri="{FF2B5EF4-FFF2-40B4-BE49-F238E27FC236}">
                <a16:creationId xmlns:a16="http://schemas.microsoft.com/office/drawing/2014/main" id="{3E986BFE-EF09-465A-90F5-76CEE8E9017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cvičný balík obsahuje správny checklist a neoverený benefit. Účastník označí rozdiel a navrhne bezpečnú opravu.</a:t>
            </a:r>
          </a:p>
        </p:txBody>
      </p:sp>
      <p:sp>
        <p:nvSpPr>
          <p:cNvPr id="7" name="text-37-6">
            <a:extLst xmlns:a="http://schemas.openxmlformats.org/drawingml/2006/main">
              <a:ext uri="{FF2B5EF4-FFF2-40B4-BE49-F238E27FC236}">
                <a16:creationId xmlns:a16="http://schemas.microsoft.com/office/drawing/2014/main" id="{4AC71EFE-9AE6-4146-8FA0-58FB66260E9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7">
            <a:extLst xmlns:a="http://schemas.openxmlformats.org/drawingml/2006/main">
              <a:ext uri="{FF2B5EF4-FFF2-40B4-BE49-F238E27FC236}">
                <a16:creationId xmlns:a16="http://schemas.microsoft.com/office/drawing/2014/main" id="{F3EC57FB-087F-48A9-B114-BD0DA70D97D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595238387"/>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8-0">
            <a:extLst xmlns:a="http://schemas.openxmlformats.org/drawingml/2006/main">
              <a:ext uri="{FF2B5EF4-FFF2-40B4-BE49-F238E27FC236}">
                <a16:creationId xmlns:a16="http://schemas.microsoft.com/office/drawing/2014/main" id="{C77C305D-275A-4292-8A93-17230C4F776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8-1">
            <a:extLst xmlns:a="http://schemas.openxmlformats.org/drawingml/2006/main">
              <a:ext uri="{FF2B5EF4-FFF2-40B4-BE49-F238E27FC236}">
                <a16:creationId xmlns:a16="http://schemas.microsoft.com/office/drawing/2014/main" id="{245289B1-A4B8-4F7E-84C4-298938634BF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Podpora a hlásenie chyby</a:t>
            </a:r>
          </a:p>
        </p:txBody>
      </p:sp>
      <p:sp>
        <p:nvSpPr>
          <p:cNvPr id="3" name="text-38-2">
            <a:extLst xmlns:a="http://schemas.openxmlformats.org/drawingml/2006/main">
              <a:ext uri="{FF2B5EF4-FFF2-40B4-BE49-F238E27FC236}">
                <a16:creationId xmlns:a16="http://schemas.microsoft.com/office/drawing/2014/main" id="{1AB844BC-E9E3-4CD3-A7F3-A5C2D5311DF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Dajte ľuďom jasný kontakt</a:t>
            </a:r>
          </a:p>
        </p:txBody>
      </p:sp>
      <p:sp>
        <p:nvSpPr>
          <p:cNvPr id="4" name="text-38-3">
            <a:extLst xmlns:a="http://schemas.openxmlformats.org/drawingml/2006/main">
              <a:ext uri="{FF2B5EF4-FFF2-40B4-BE49-F238E27FC236}">
                <a16:creationId xmlns:a16="http://schemas.microsoft.com/office/drawing/2014/main" id="{D8599940-0E98-4FCA-8FBF-D084B5314DD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Nevytvárajte kultúru skrývania chýb</a:t>
            </a:r>
          </a:p>
        </p:txBody>
      </p:sp>
      <p:sp>
        <p:nvSpPr>
          <p:cNvPr id="5" name="text-38-4">
            <a:extLst xmlns:a="http://schemas.openxmlformats.org/drawingml/2006/main">
              <a:ext uri="{FF2B5EF4-FFF2-40B4-BE49-F238E27FC236}">
                <a16:creationId xmlns:a16="http://schemas.microsoft.com/office/drawing/2014/main" id="{8B927802-337E-4C96-9427-CEC94463A9C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8-5">
            <a:extLst xmlns:a="http://schemas.openxmlformats.org/drawingml/2006/main">
              <a:ext uri="{FF2B5EF4-FFF2-40B4-BE49-F238E27FC236}">
                <a16:creationId xmlns:a16="http://schemas.microsoft.com/office/drawing/2014/main" id="{BABE2ACB-7C21-4016-AFCA-1C342792EDC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používateľ zistí neoverenú odpoveď o benefite. Pripravte hlásenie s odkazom na prípad a bez kópie osobných dokumentov.</a:t>
            </a:r>
          </a:p>
        </p:txBody>
      </p:sp>
      <p:sp>
        <p:nvSpPr>
          <p:cNvPr id="7" name="text-38-6">
            <a:extLst xmlns:a="http://schemas.openxmlformats.org/drawingml/2006/main">
              <a:ext uri="{FF2B5EF4-FFF2-40B4-BE49-F238E27FC236}">
                <a16:creationId xmlns:a16="http://schemas.microsoft.com/office/drawing/2014/main" id="{68FBC78D-380B-4E8B-8D8E-2176E0317A2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8-7">
            <a:extLst xmlns:a="http://schemas.openxmlformats.org/drawingml/2006/main">
              <a:ext uri="{FF2B5EF4-FFF2-40B4-BE49-F238E27FC236}">
                <a16:creationId xmlns:a16="http://schemas.microsoft.com/office/drawing/2014/main" id="{1DFB1EB3-8528-4A64-B839-F80B2683836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828445875"/>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9-0">
            <a:extLst xmlns:a="http://schemas.openxmlformats.org/drawingml/2006/main">
              <a:ext uri="{FF2B5EF4-FFF2-40B4-BE49-F238E27FC236}">
                <a16:creationId xmlns:a16="http://schemas.microsoft.com/office/drawing/2014/main" id="{836FB6F4-247E-4EFD-A111-B9D965DFDB7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39-1">
            <a:extLst xmlns:a="http://schemas.openxmlformats.org/drawingml/2006/main">
              <a:ext uri="{FF2B5EF4-FFF2-40B4-BE49-F238E27FC236}">
                <a16:creationId xmlns:a16="http://schemas.microsoft.com/office/drawing/2014/main" id="{817E5D92-9815-44FA-98D0-648080DC429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Rozvoj bez automatického profilovania</a:t>
            </a:r>
          </a:p>
        </p:txBody>
      </p:sp>
      <p:sp>
        <p:nvSpPr>
          <p:cNvPr id="3" name="text-39-2">
            <a:extLst xmlns:a="http://schemas.openxmlformats.org/drawingml/2006/main">
              <a:ext uri="{FF2B5EF4-FFF2-40B4-BE49-F238E27FC236}">
                <a16:creationId xmlns:a16="http://schemas.microsoft.com/office/drawing/2014/main" id="{761E42E3-B63B-40D0-BBD0-6E1D77FDC4D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Plánujte podľa pracovnej potreby</a:t>
            </a:r>
          </a:p>
        </p:txBody>
      </p:sp>
      <p:sp>
        <p:nvSpPr>
          <p:cNvPr id="4" name="text-39-3">
            <a:extLst xmlns:a="http://schemas.openxmlformats.org/drawingml/2006/main">
              <a:ext uri="{FF2B5EF4-FFF2-40B4-BE49-F238E27FC236}">
                <a16:creationId xmlns:a16="http://schemas.microsoft.com/office/drawing/2014/main" id="{F6B41727-D9BA-4DA5-9768-8AB610E7F9F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Používajte dohodnuté ciele</a:t>
            </a:r>
          </a:p>
        </p:txBody>
      </p:sp>
      <p:sp>
        <p:nvSpPr>
          <p:cNvPr id="5" name="text-39-4">
            <a:extLst xmlns:a="http://schemas.openxmlformats.org/drawingml/2006/main">
              <a:ext uri="{FF2B5EF4-FFF2-40B4-BE49-F238E27FC236}">
                <a16:creationId xmlns:a16="http://schemas.microsoft.com/office/drawing/2014/main" id="{F90F9FCA-C007-4800-944D-226309E3396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9-5">
            <a:extLst xmlns:a="http://schemas.openxmlformats.org/drawingml/2006/main">
              <a:ext uri="{FF2B5EF4-FFF2-40B4-BE49-F238E27FC236}">
                <a16:creationId xmlns:a16="http://schemas.microsoft.com/office/drawing/2014/main" id="{7A1FD5BC-AF18-48ED-8A5A-317EC7B4134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tím potrebuje lepšie pracovať s tabuľkami. Navrhnite učebné aktivity bez výberu „najperspektívnejších“ zamestnancov alebo skrytého skóre.</a:t>
            </a:r>
          </a:p>
        </p:txBody>
      </p:sp>
      <p:sp>
        <p:nvSpPr>
          <p:cNvPr id="7" name="text-39-6">
            <a:extLst xmlns:a="http://schemas.openxmlformats.org/drawingml/2006/main">
              <a:ext uri="{FF2B5EF4-FFF2-40B4-BE49-F238E27FC236}">
                <a16:creationId xmlns:a16="http://schemas.microsoft.com/office/drawing/2014/main" id="{E3808B2D-F98B-4365-B1B7-C2FF7C81DDC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9-7">
            <a:extLst xmlns:a="http://schemas.openxmlformats.org/drawingml/2006/main">
              <a:ext uri="{FF2B5EF4-FFF2-40B4-BE49-F238E27FC236}">
                <a16:creationId xmlns:a16="http://schemas.microsoft.com/office/drawing/2014/main" id="{DA9FB551-8A17-413E-911A-6C456ABB58E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1783508810"/>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0-0">
            <a:extLst xmlns:a="http://schemas.openxmlformats.org/drawingml/2006/main">
              <a:ext uri="{FF2B5EF4-FFF2-40B4-BE49-F238E27FC236}">
                <a16:creationId xmlns:a16="http://schemas.microsoft.com/office/drawing/2014/main" id="{A34FF6C0-87BD-4EA5-A663-EBEFD17162B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AI gramotnosť a rozvoj tímu</a:t>
            </a:r>
          </a:p>
        </p:txBody>
      </p:sp>
      <p:sp>
        <p:nvSpPr>
          <p:cNvPr id="2" name="text-40-1">
            <a:extLst xmlns:a="http://schemas.openxmlformats.org/drawingml/2006/main">
              <a:ext uri="{FF2B5EF4-FFF2-40B4-BE49-F238E27FC236}">
                <a16:creationId xmlns:a16="http://schemas.microsoft.com/office/drawing/2014/main" id="{61024596-3A4C-49DB-A67B-142B5791818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Karta školenia pre konkrétnu rolu</a:t>
            </a:r>
          </a:p>
        </p:txBody>
      </p:sp>
      <p:sp>
        <p:nvSpPr>
          <p:cNvPr id="3" name="text-40-2">
            <a:extLst xmlns:a="http://schemas.openxmlformats.org/drawingml/2006/main">
              <a:ext uri="{FF2B5EF4-FFF2-40B4-BE49-F238E27FC236}">
                <a16:creationId xmlns:a16="http://schemas.microsoft.com/office/drawing/2014/main" id="{C9299FFB-2675-4A3E-AD5C-1311ACA9646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Spojte cieľ, prax a kontrolu</a:t>
            </a:r>
          </a:p>
        </p:txBody>
      </p:sp>
      <p:sp>
        <p:nvSpPr>
          <p:cNvPr id="4" name="text-40-3">
            <a:extLst xmlns:a="http://schemas.openxmlformats.org/drawingml/2006/main">
              <a:ext uri="{FF2B5EF4-FFF2-40B4-BE49-F238E27FC236}">
                <a16:creationId xmlns:a16="http://schemas.microsoft.com/office/drawing/2014/main" id="{9B35F19F-95C0-4D61-8B94-92F2B0693FF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hranice použitia</a:t>
            </a:r>
          </a:p>
        </p:txBody>
      </p:sp>
      <p:sp>
        <p:nvSpPr>
          <p:cNvPr id="5" name="diagram-node-40-0">
            <a:extLst xmlns:a="http://schemas.openxmlformats.org/drawingml/2006/main">
              <a:ext uri="{FF2B5EF4-FFF2-40B4-BE49-F238E27FC236}">
                <a16:creationId xmlns:a16="http://schemas.microsoft.com/office/drawing/2014/main" id="{1E7E5A5F-B5AD-4F35-AFA1-8DBC133C92EF}"/>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Pracovná rola</a:t>
            </a:r>
          </a:p>
        </p:txBody>
      </p:sp>
      <p:sp>
        <p:nvSpPr>
          <p:cNvPr id="6" name="diagram-node-40-1">
            <a:extLst xmlns:a="http://schemas.openxmlformats.org/drawingml/2006/main">
              <a:ext uri="{FF2B5EF4-FFF2-40B4-BE49-F238E27FC236}">
                <a16:creationId xmlns:a16="http://schemas.microsoft.com/office/drawing/2014/main" id="{4FBC390B-CE90-4819-8C3B-192F8553EC50}"/>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Úloha a dáta</a:t>
            </a:r>
          </a:p>
        </p:txBody>
      </p:sp>
      <p:sp>
        <p:nvSpPr>
          <p:cNvPr id="7" name="diagram-node-40-2">
            <a:extLst xmlns:a="http://schemas.openxmlformats.org/drawingml/2006/main">
              <a:ext uri="{FF2B5EF4-FFF2-40B4-BE49-F238E27FC236}">
                <a16:creationId xmlns:a16="http://schemas.microsoft.com/office/drawing/2014/main" id="{3F92F4DE-AE05-4EF8-A898-523DC38B4B38}"/>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Modelový prípad</a:t>
            </a:r>
          </a:p>
        </p:txBody>
      </p:sp>
      <p:sp>
        <p:nvSpPr>
          <p:cNvPr id="8" name="diagram-node-40-3">
            <a:extLst xmlns:a="http://schemas.openxmlformats.org/drawingml/2006/main">
              <a:ext uri="{FF2B5EF4-FFF2-40B4-BE49-F238E27FC236}">
                <a16:creationId xmlns:a16="http://schemas.microsoft.com/office/drawing/2014/main" id="{1ED349AE-978D-4740-B8DC-E78C749DF707}"/>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Praktické preverenie</a:t>
            </a:r>
          </a:p>
        </p:txBody>
      </p:sp>
      <p:sp>
        <p:nvSpPr>
          <p:cNvPr id="9" name="diagram-node-40-4">
            <a:extLst xmlns:a="http://schemas.openxmlformats.org/drawingml/2006/main">
              <a:ext uri="{FF2B5EF4-FFF2-40B4-BE49-F238E27FC236}">
                <a16:creationId xmlns:a16="http://schemas.microsoft.com/office/drawing/2014/main" id="{F014BD11-C0E8-46C4-88B4-4DEAE49D126F}"/>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Kontakt pre pomoc</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0-13">
            <a:extLst xmlns:a="http://schemas.openxmlformats.org/drawingml/2006/main">
              <a:ext uri="{FF2B5EF4-FFF2-40B4-BE49-F238E27FC236}">
                <a16:creationId xmlns:a16="http://schemas.microsoft.com/office/drawing/2014/main" id="{20BA866A-6D88-47C5-9B7A-B8B6D6EEB1B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0-14">
            <a:extLst xmlns:a="http://schemas.openxmlformats.org/drawingml/2006/main">
              <a:ext uri="{FF2B5EF4-FFF2-40B4-BE49-F238E27FC236}">
                <a16:creationId xmlns:a16="http://schemas.microsoft.com/office/drawing/2014/main" id="{401A04D4-BBB4-429C-AEC4-8257DAEEF44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karta koordinátora preveruje prípravu FAQ zo zdroja a odmietnutie hodnotenia osoby. Doplňte kontakt pre otázky a kontrolóra materiálov.</a:t>
            </a:r>
          </a:p>
        </p:txBody>
      </p:sp>
      <p:sp>
        <p:nvSpPr>
          <p:cNvPr id="16" name="text-40-15">
            <a:extLst xmlns:a="http://schemas.openxmlformats.org/drawingml/2006/main">
              <a:ext uri="{FF2B5EF4-FFF2-40B4-BE49-F238E27FC236}">
                <a16:creationId xmlns:a16="http://schemas.microsoft.com/office/drawing/2014/main" id="{FD7C3028-EF5F-4156-87C4-A0DCD20324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0-16">
            <a:extLst xmlns:a="http://schemas.openxmlformats.org/drawingml/2006/main">
              <a:ext uri="{FF2B5EF4-FFF2-40B4-BE49-F238E27FC236}">
                <a16:creationId xmlns:a16="http://schemas.microsoft.com/office/drawing/2014/main" id="{19C59D79-315B-49FD-8D36-B0E5B44D428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184171336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301937d100b4b3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40DDD8F4-907D-45A5-8310-61E4BA3C899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3" name="text-41-1">
            <a:extLst xmlns:a="http://schemas.openxmlformats.org/drawingml/2006/main">
              <a:ext uri="{FF2B5EF4-FFF2-40B4-BE49-F238E27FC236}">
                <a16:creationId xmlns:a16="http://schemas.microsoft.com/office/drawing/2014/main" id="{44272738-6E19-43CA-9A74-EC6A0A384A21}"/>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Kontrolovaný HR pilot</a:t>
            </a:r>
          </a:p>
        </p:txBody>
      </p:sp>
      <p:sp>
        <p:nvSpPr>
          <p:cNvPr id="4" name="text-41-2">
            <a:extLst xmlns:a="http://schemas.openxmlformats.org/drawingml/2006/main">
              <a:ext uri="{FF2B5EF4-FFF2-40B4-BE49-F238E27FC236}">
                <a16:creationId xmlns:a16="http://schemas.microsoft.com/office/drawing/2014/main" id="{43DB7CED-D707-4477-9178-02F98D7E4405}"/>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Začnite jedným administratívnym tokom</a:t>
            </a:r>
          </a:p>
        </p:txBody>
      </p:sp>
      <p:sp>
        <p:nvSpPr>
          <p:cNvPr id="5" name="text-41-3">
            <a:extLst xmlns:a="http://schemas.openxmlformats.org/drawingml/2006/main">
              <a:ext uri="{FF2B5EF4-FFF2-40B4-BE49-F238E27FC236}">
                <a16:creationId xmlns:a16="http://schemas.microsoft.com/office/drawing/2014/main" id="{51D30206-1F22-40BC-A40E-63FE0A8B204A}"/>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iba modelové prípady</a:t>
            </a:r>
          </a:p>
        </p:txBody>
      </p:sp>
      <p:sp>
        <p:nvSpPr>
          <p:cNvPr id="6" name="text-41-4">
            <a:extLst xmlns:a="http://schemas.openxmlformats.org/drawingml/2006/main">
              <a:ext uri="{FF2B5EF4-FFF2-40B4-BE49-F238E27FC236}">
                <a16:creationId xmlns:a16="http://schemas.microsoft.com/office/drawing/2014/main" id="{6B52E1DE-6FC1-4440-9DCB-411E9C458E9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1-5">
            <a:extLst xmlns:a="http://schemas.openxmlformats.org/drawingml/2006/main">
              <a:ext uri="{FF2B5EF4-FFF2-40B4-BE49-F238E27FC236}">
                <a16:creationId xmlns:a16="http://schemas.microsoft.com/office/drawing/2014/main" id="{2B24AE64-5D37-4E1E-885A-67B89797C88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vytvára checklist pre sklad, obchod a kanceláriu. Určite, čo musí byť vo všetkých verziách a čo závisí od roly.</a:t>
            </a:r>
          </a:p>
        </p:txBody>
      </p:sp>
      <p:sp>
        <p:nvSpPr>
          <p:cNvPr id="8" name="text-41-6">
            <a:extLst xmlns:a="http://schemas.openxmlformats.org/drawingml/2006/main">
              <a:ext uri="{FF2B5EF4-FFF2-40B4-BE49-F238E27FC236}">
                <a16:creationId xmlns:a16="http://schemas.microsoft.com/office/drawing/2014/main" id="{3ADC9D94-A7FD-4497-BA29-B79CA8E8A6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1-7">
            <a:extLst xmlns:a="http://schemas.openxmlformats.org/drawingml/2006/main">
              <a:ext uri="{FF2B5EF4-FFF2-40B4-BE49-F238E27FC236}">
                <a16:creationId xmlns:a16="http://schemas.microsoft.com/office/drawing/2014/main" id="{D6231722-6DE4-4835-A047-63489941731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83280266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2-0">
            <a:extLst xmlns:a="http://schemas.openxmlformats.org/drawingml/2006/main">
              <a:ext uri="{FF2B5EF4-FFF2-40B4-BE49-F238E27FC236}">
                <a16:creationId xmlns:a16="http://schemas.microsoft.com/office/drawing/2014/main" id="{39DDD065-67EE-4E14-85DB-2C9D0BDF9C6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2-1">
            <a:extLst xmlns:a="http://schemas.openxmlformats.org/drawingml/2006/main">
              <a:ext uri="{FF2B5EF4-FFF2-40B4-BE49-F238E27FC236}">
                <a16:creationId xmlns:a16="http://schemas.microsoft.com/office/drawing/2014/main" id="{AC06CF36-B52E-459C-A269-28890B7826F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Meranie pracovnej základne</a:t>
            </a:r>
          </a:p>
        </p:txBody>
      </p:sp>
      <p:sp>
        <p:nvSpPr>
          <p:cNvPr id="3" name="text-42-2">
            <a:extLst xmlns:a="http://schemas.openxmlformats.org/drawingml/2006/main">
              <a:ext uri="{FF2B5EF4-FFF2-40B4-BE49-F238E27FC236}">
                <a16:creationId xmlns:a16="http://schemas.microsoft.com/office/drawing/2014/main" id="{AD342D8E-16EE-4938-9959-568703467C7A}"/>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Zmerajte celý ručný postup</a:t>
            </a:r>
          </a:p>
        </p:txBody>
      </p:sp>
      <p:sp>
        <p:nvSpPr>
          <p:cNvPr id="4" name="text-42-3">
            <a:extLst xmlns:a="http://schemas.openxmlformats.org/drawingml/2006/main">
              <a:ext uri="{FF2B5EF4-FFF2-40B4-BE49-F238E27FC236}">
                <a16:creationId xmlns:a16="http://schemas.microsoft.com/office/drawing/2014/main" id="{8FC31A0F-7D78-49D9-A791-409B03D43AE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kontrolu a opravy</a:t>
            </a:r>
          </a:p>
        </p:txBody>
      </p:sp>
      <p:sp>
        <p:nvSpPr>
          <p:cNvPr id="5" name="diagram-node-42-0">
            <a:extLst xmlns:a="http://schemas.openxmlformats.org/drawingml/2006/main">
              <a:ext uri="{FF2B5EF4-FFF2-40B4-BE49-F238E27FC236}">
                <a16:creationId xmlns:a16="http://schemas.microsoft.com/office/drawing/2014/main" id="{B87A81A9-425E-423A-BAC9-2EAD95BA5F4D}"/>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Zmeranie ručne</a:t>
            </a:r>
          </a:p>
        </p:txBody>
      </p:sp>
      <p:sp>
        <p:nvSpPr>
          <p:cNvPr id="6" name="diagram-node-42-1">
            <a:extLst xmlns:a="http://schemas.openxmlformats.org/drawingml/2006/main">
              <a:ext uri="{FF2B5EF4-FFF2-40B4-BE49-F238E27FC236}">
                <a16:creationId xmlns:a16="http://schemas.microsoft.com/office/drawing/2014/main" id="{D590C844-AD2A-4855-86D3-F92A784E3D9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ručne</a:t>
            </a:r>
          </a:p>
        </p:txBody>
      </p:sp>
      <p:sp>
        <p:nvSpPr>
          <p:cNvPr id="7" name="diagram-node-42-2">
            <a:extLst xmlns:a="http://schemas.openxmlformats.org/drawingml/2006/main">
              <a:ext uri="{FF2B5EF4-FFF2-40B4-BE49-F238E27FC236}">
                <a16:creationId xmlns:a16="http://schemas.microsoft.com/office/drawing/2014/main" id="{F82A469B-0784-43DC-8C55-0E6345C0F578}"/>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Zmeranie s AI</a:t>
            </a:r>
          </a:p>
        </p:txBody>
      </p:sp>
      <p:sp>
        <p:nvSpPr>
          <p:cNvPr id="8" name="diagram-node-42-3">
            <a:extLst xmlns:a="http://schemas.openxmlformats.org/drawingml/2006/main">
              <a:ext uri="{FF2B5EF4-FFF2-40B4-BE49-F238E27FC236}">
                <a16:creationId xmlns:a16="http://schemas.microsoft.com/office/drawing/2014/main" id="{FB91146D-6622-4801-BD39-BCFF35D86691}"/>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a opravy</a:t>
            </a:r>
          </a:p>
        </p:txBody>
      </p:sp>
      <p:sp>
        <p:nvSpPr>
          <p:cNvPr id="9" name="diagram-node-42-4">
            <a:extLst xmlns:a="http://schemas.openxmlformats.org/drawingml/2006/main">
              <a:ext uri="{FF2B5EF4-FFF2-40B4-BE49-F238E27FC236}">
                <a16:creationId xmlns:a16="http://schemas.microsoft.com/office/drawing/2014/main" id="{EBD611E1-990C-45DA-92DC-6F7EE4D775E7}"/>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Porovnanie celku</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2-13">
            <a:extLst xmlns:a="http://schemas.openxmlformats.org/drawingml/2006/main">
              <a:ext uri="{FF2B5EF4-FFF2-40B4-BE49-F238E27FC236}">
                <a16:creationId xmlns:a16="http://schemas.microsoft.com/office/drawing/2014/main" id="{E59D629A-502A-45A7-A07B-B7CC2ECD7C7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2-14">
            <a:extLst xmlns:a="http://schemas.openxmlformats.org/drawingml/2006/main">
              <a:ext uri="{FF2B5EF4-FFF2-40B4-BE49-F238E27FC236}">
                <a16:creationId xmlns:a16="http://schemas.microsoft.com/office/drawing/2014/main" id="{BDDC7382-FD0E-4ED8-9ADA-6A76155D48C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ručný checklist vyžaduje prípravu aj kontrolu. Zapíšte obe položky a porovnajte ich s rovnakým rozsahom práce podporenej AI.</a:t>
            </a:r>
          </a:p>
        </p:txBody>
      </p:sp>
      <p:sp>
        <p:nvSpPr>
          <p:cNvPr id="16" name="text-42-15">
            <a:extLst xmlns:a="http://schemas.openxmlformats.org/drawingml/2006/main">
              <a:ext uri="{FF2B5EF4-FFF2-40B4-BE49-F238E27FC236}">
                <a16:creationId xmlns:a16="http://schemas.microsoft.com/office/drawing/2014/main" id="{8C171DD7-C3AB-4B13-A58C-91F4F189168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2-16">
            <a:extLst xmlns:a="http://schemas.openxmlformats.org/drawingml/2006/main">
              <a:ext uri="{FF2B5EF4-FFF2-40B4-BE49-F238E27FC236}">
                <a16:creationId xmlns:a16="http://schemas.microsoft.com/office/drawing/2014/main" id="{2A4F5EA9-9D20-420E-AF44-63284CE0BB7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1330253861"/>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3-0">
            <a:extLst xmlns:a="http://schemas.openxmlformats.org/drawingml/2006/main">
              <a:ext uri="{FF2B5EF4-FFF2-40B4-BE49-F238E27FC236}">
                <a16:creationId xmlns:a16="http://schemas.microsoft.com/office/drawing/2014/main" id="{F11FE0E2-AFC5-4295-85D8-4D609338033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3-1">
            <a:extLst xmlns:a="http://schemas.openxmlformats.org/drawingml/2006/main">
              <a:ext uri="{FF2B5EF4-FFF2-40B4-BE49-F238E27FC236}">
                <a16:creationId xmlns:a16="http://schemas.microsoft.com/office/drawing/2014/main" id="{DD984158-6A6E-4810-8E7D-615434A8C42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Kvalita výstupu podľa rubriky</a:t>
            </a:r>
          </a:p>
        </p:txBody>
      </p:sp>
      <p:sp>
        <p:nvSpPr>
          <p:cNvPr id="3" name="text-43-2">
            <a:extLst xmlns:a="http://schemas.openxmlformats.org/drawingml/2006/main">
              <a:ext uri="{FF2B5EF4-FFF2-40B4-BE49-F238E27FC236}">
                <a16:creationId xmlns:a16="http://schemas.microsoft.com/office/drawing/2014/main" id="{657A8143-33DB-4D5A-9AE2-4C33C6C43C8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povinné položky</a:t>
            </a:r>
          </a:p>
        </p:txBody>
      </p:sp>
      <p:sp>
        <p:nvSpPr>
          <p:cNvPr id="4" name="text-43-3">
            <a:extLst xmlns:a="http://schemas.openxmlformats.org/drawingml/2006/main">
              <a:ext uri="{FF2B5EF4-FFF2-40B4-BE49-F238E27FC236}">
                <a16:creationId xmlns:a16="http://schemas.microsoft.com/office/drawing/2014/main" id="{24272692-A6D7-4820-967F-C92C0171BD8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Vážte chyby podľa následku</a:t>
            </a:r>
          </a:p>
        </p:txBody>
      </p:sp>
      <p:sp>
        <p:nvSpPr>
          <p:cNvPr id="5" name="text-43-4">
            <a:extLst xmlns:a="http://schemas.openxmlformats.org/drawingml/2006/main">
              <a:ext uri="{FF2B5EF4-FFF2-40B4-BE49-F238E27FC236}">
                <a16:creationId xmlns:a16="http://schemas.microsoft.com/office/drawing/2014/main" id="{4CC03593-1343-49BC-8E50-C465F85B80D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3-5">
            <a:extLst xmlns:a="http://schemas.openxmlformats.org/drawingml/2006/main">
              <a:ext uri="{FF2B5EF4-FFF2-40B4-BE49-F238E27FC236}">
                <a16:creationId xmlns:a16="http://schemas.microsoft.com/office/drawing/2014/main" id="{876C97E0-A8A0-499F-97DC-FBADC74FCE5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checklist je pekný, ale povoľuje prístup pred školením. Označte blokujúcu chybu a vráťte návrh na opravu.</a:t>
            </a:r>
          </a:p>
        </p:txBody>
      </p:sp>
      <p:sp>
        <p:nvSpPr>
          <p:cNvPr id="7" name="text-43-6">
            <a:extLst xmlns:a="http://schemas.openxmlformats.org/drawingml/2006/main">
              <a:ext uri="{FF2B5EF4-FFF2-40B4-BE49-F238E27FC236}">
                <a16:creationId xmlns:a16="http://schemas.microsoft.com/office/drawing/2014/main" id="{E80D42F0-855C-46E5-A572-4B7ACB77489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3-7">
            <a:extLst xmlns:a="http://schemas.openxmlformats.org/drawingml/2006/main">
              <a:ext uri="{FF2B5EF4-FFF2-40B4-BE49-F238E27FC236}">
                <a16:creationId xmlns:a16="http://schemas.microsoft.com/office/drawing/2014/main" id="{95FB9364-2E8C-49E0-A98D-B19B2F12282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223386599"/>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0">
            <a:extLst xmlns:a="http://schemas.openxmlformats.org/drawingml/2006/main">
              <a:ext uri="{FF2B5EF4-FFF2-40B4-BE49-F238E27FC236}">
                <a16:creationId xmlns:a16="http://schemas.microsoft.com/office/drawing/2014/main" id="{5EF5ACDF-132E-430B-B02A-7BBB54BB12E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4-1">
            <a:extLst xmlns:a="http://schemas.openxmlformats.org/drawingml/2006/main">
              <a:ext uri="{FF2B5EF4-FFF2-40B4-BE49-F238E27FC236}">
                <a16:creationId xmlns:a16="http://schemas.microsoft.com/office/drawing/2014/main" id="{6FB899F4-4B24-4A94-BEA3-799E65FECB9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Náklady a uvoľnená kapacita</a:t>
            </a:r>
          </a:p>
        </p:txBody>
      </p:sp>
      <p:sp>
        <p:nvSpPr>
          <p:cNvPr id="3" name="text-44-2">
            <a:extLst xmlns:a="http://schemas.openxmlformats.org/drawingml/2006/main">
              <a:ext uri="{FF2B5EF4-FFF2-40B4-BE49-F238E27FC236}">
                <a16:creationId xmlns:a16="http://schemas.microsoft.com/office/drawing/2014/main" id="{60525C93-D972-441D-8890-541CFE65E84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Spočítajte licencie aj správu</a:t>
            </a:r>
          </a:p>
        </p:txBody>
      </p:sp>
      <p:sp>
        <p:nvSpPr>
          <p:cNvPr id="4" name="text-44-3">
            <a:extLst xmlns:a="http://schemas.openxmlformats.org/drawingml/2006/main">
              <a:ext uri="{FF2B5EF4-FFF2-40B4-BE49-F238E27FC236}">
                <a16:creationId xmlns:a16="http://schemas.microsoft.com/office/drawing/2014/main" id="{38252B37-6648-4444-9114-7F235069326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Nesľubujte hotovostnú úsporu</a:t>
            </a:r>
          </a:p>
        </p:txBody>
      </p:sp>
      <p:sp>
        <p:nvSpPr>
          <p:cNvPr id="5" name="text-44-4">
            <a:extLst xmlns:a="http://schemas.openxmlformats.org/drawingml/2006/main">
              <a:ext uri="{FF2B5EF4-FFF2-40B4-BE49-F238E27FC236}">
                <a16:creationId xmlns:a16="http://schemas.microsoft.com/office/drawing/2014/main" id="{E7BA9672-5315-4318-B6FC-7A243236516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4-5">
            <a:extLst xmlns:a="http://schemas.openxmlformats.org/drawingml/2006/main">
              <a:ext uri="{FF2B5EF4-FFF2-40B4-BE49-F238E27FC236}">
                <a16:creationId xmlns:a16="http://schemas.microsoft.com/office/drawing/2014/main" id="{0E80962A-2E6C-47B5-AB35-713A072124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vytvára málo podobných checklistov. Porovnajte náklady šablóny a AI, vrátane správy a ľudskej kontroly.</a:t>
            </a:r>
          </a:p>
        </p:txBody>
      </p:sp>
      <p:sp>
        <p:nvSpPr>
          <p:cNvPr id="7" name="text-44-6">
            <a:extLst xmlns:a="http://schemas.openxmlformats.org/drawingml/2006/main">
              <a:ext uri="{FF2B5EF4-FFF2-40B4-BE49-F238E27FC236}">
                <a16:creationId xmlns:a16="http://schemas.microsoft.com/office/drawing/2014/main" id="{A4D16F84-1DBF-497D-B1D1-8314EBCD95D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4-7">
            <a:extLst xmlns:a="http://schemas.openxmlformats.org/drawingml/2006/main">
              <a:ext uri="{FF2B5EF4-FFF2-40B4-BE49-F238E27FC236}">
                <a16:creationId xmlns:a16="http://schemas.microsoft.com/office/drawing/2014/main" id="{99DE20BC-48E3-4ACD-99EC-5CEB3337C25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1248235536"/>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986B1291-9718-4BD1-8306-2E5EA1AA87E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5-1">
            <a:extLst xmlns:a="http://schemas.openxmlformats.org/drawingml/2006/main">
              <a:ext uri="{FF2B5EF4-FFF2-40B4-BE49-F238E27FC236}">
                <a16:creationId xmlns:a16="http://schemas.microsoft.com/office/drawing/2014/main" id="{FE39268C-3166-4C5D-B342-042937B24EA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Front výnimiek a eskalácia</a:t>
            </a:r>
          </a:p>
        </p:txBody>
      </p:sp>
      <p:sp>
        <p:nvSpPr>
          <p:cNvPr id="3" name="text-45-2">
            <a:extLst xmlns:a="http://schemas.openxmlformats.org/drawingml/2006/main">
              <a:ext uri="{FF2B5EF4-FFF2-40B4-BE49-F238E27FC236}">
                <a16:creationId xmlns:a16="http://schemas.microsoft.com/office/drawing/2014/main" id="{B1B80782-B986-4C8E-A03E-98D5FE23CED0}"/>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Nejasný prípad odovzdajte človeku</a:t>
            </a:r>
          </a:p>
        </p:txBody>
      </p:sp>
      <p:sp>
        <p:nvSpPr>
          <p:cNvPr id="4" name="text-45-3">
            <a:extLst xmlns:a="http://schemas.openxmlformats.org/drawingml/2006/main">
              <a:ext uri="{FF2B5EF4-FFF2-40B4-BE49-F238E27FC236}">
                <a16:creationId xmlns:a16="http://schemas.microsoft.com/office/drawing/2014/main" id="{7C46AAA9-90A9-4A2A-BFA0-D791321E2F35}"/>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Udržte viditeľný stav</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Medzera</a:t>
                      </a:r>
                    </a:p>
                  </a:txBody>
                  <a:tcPr marL="91440" marR="91440" marT="45720" marB="45720">
                    <a:solidFill>
                      <a:srgbClr val="EAF4F0"/>
                    </a:solidFill>
                  </a:tcPr>
                </a:tc>
                <a:tc>
                  <a:txBody>
                    <a:bodyPr/>
                    <a:lstStyle/>
                    <a:p>
                      <a:r>
                        <a:rPr sz="1800" b="1">
                          <a:solidFill>
                            <a:srgbClr val="10263B"/>
                          </a:solidFill>
                          <a:latin typeface="Arial"/>
                          <a:ea typeface="Arial"/>
                          <a:cs typeface="Arial"/>
                        </a:rPr>
                        <a:t>Zodpovedný človek</a:t>
                      </a:r>
                    </a:p>
                  </a:txBody>
                  <a:tcPr marL="91440" marR="91440" marT="45720" marB="45720">
                    <a:solidFill>
                      <a:srgbClr val="EAF4F0"/>
                    </a:solidFill>
                  </a:tcPr>
                </a:tc>
                <a:tc>
                  <a:txBody>
                    <a:bodyPr/>
                    <a:lstStyle/>
                    <a:p>
                      <a:r>
                        <a:rPr sz="1800" b="1">
                          <a:solidFill>
                            <a:srgbClr val="10263B"/>
                          </a:solidFill>
                          <a:latin typeface="Arial"/>
                          <a:ea typeface="Arial"/>
                          <a:cs typeface="Arial"/>
                        </a:rPr>
                        <a:t>Stav výstupu</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Neznáme ochranné pomôcky</a:t>
                      </a:r>
                    </a:p>
                  </a:txBody>
                  <a:tcPr marL="91440" marR="91440" marT="45720" marB="45720">
                    <a:solidFill>
                      <a:srgbClr val="FFFFFF"/>
                    </a:solidFill>
                  </a:tcPr>
                </a:tc>
                <a:tc>
                  <a:txBody>
                    <a:bodyPr/>
                    <a:lstStyle/>
                    <a:p>
                      <a:r>
                        <a:rPr sz="1800" b="0">
                          <a:solidFill>
                            <a:srgbClr val="10263B"/>
                          </a:solidFill>
                          <a:latin typeface="Arial"/>
                          <a:ea typeface="Arial"/>
                          <a:cs typeface="Arial"/>
                        </a:rPr>
                        <a:t>Bezpečnostný technik</a:t>
                      </a:r>
                    </a:p>
                  </a:txBody>
                  <a:tcPr marL="91440" marR="91440" marT="45720" marB="45720">
                    <a:solidFill>
                      <a:srgbClr val="FFFFFF"/>
                    </a:solidFill>
                  </a:tcPr>
                </a:tc>
                <a:tc>
                  <a:txBody>
                    <a:bodyPr/>
                    <a:lstStyle/>
                    <a:p>
                      <a:r>
                        <a:rPr sz="1800" b="0">
                          <a:solidFill>
                            <a:srgbClr val="10263B"/>
                          </a:solidFill>
                          <a:latin typeface="Arial"/>
                          <a:ea typeface="Arial"/>
                          <a:cs typeface="Arial"/>
                        </a:rPr>
                        <a:t>Neuvoľnené</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Chýba interné pravidlo</a:t>
                      </a:r>
                    </a:p>
                  </a:txBody>
                  <a:tcPr marL="91440" marR="91440" marT="45720" marB="45720">
                    <a:solidFill>
                      <a:srgbClr val="FFFFFF"/>
                    </a:solidFill>
                  </a:tcPr>
                </a:tc>
                <a:tc>
                  <a:txBody>
                    <a:bodyPr/>
                    <a:lstStyle/>
                    <a:p>
                      <a:r>
                        <a:rPr sz="1800" b="0">
                          <a:solidFill>
                            <a:srgbClr val="10263B"/>
                          </a:solidFill>
                          <a:latin typeface="Arial"/>
                          <a:ea typeface="Arial"/>
                          <a:cs typeface="Arial"/>
                        </a:rPr>
                        <a:t>HR vlastník</a:t>
                      </a:r>
                    </a:p>
                  </a:txBody>
                  <a:tcPr marL="91440" marR="91440" marT="45720" marB="45720">
                    <a:solidFill>
                      <a:srgbClr val="FFFFFF"/>
                    </a:solidFill>
                  </a:tcPr>
                </a:tc>
                <a:tc>
                  <a:txBody>
                    <a:bodyPr/>
                    <a:lstStyle/>
                    <a:p>
                      <a:r>
                        <a:rPr sz="1800" b="0">
                          <a:solidFill>
                            <a:srgbClr val="10263B"/>
                          </a:solidFill>
                          <a:latin typeface="Arial"/>
                          <a:ea typeface="Arial"/>
                          <a:cs typeface="Arial"/>
                        </a:rPr>
                        <a:t>Vyžaduje doplnenie</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Nejasné prístupy</a:t>
                      </a:r>
                    </a:p>
                  </a:txBody>
                  <a:tcPr marL="91440" marR="91440" marT="45720" marB="45720">
                    <a:solidFill>
                      <a:srgbClr val="FFFFFF"/>
                    </a:solidFill>
                  </a:tcPr>
                </a:tc>
                <a:tc>
                  <a:txBody>
                    <a:bodyPr/>
                    <a:lstStyle/>
                    <a:p>
                      <a:r>
                        <a:rPr sz="1800" b="0">
                          <a:solidFill>
                            <a:srgbClr val="10263B"/>
                          </a:solidFill>
                          <a:latin typeface="Arial"/>
                          <a:ea typeface="Arial"/>
                          <a:cs typeface="Arial"/>
                        </a:rPr>
                        <a:t>Správca systému</a:t>
                      </a:r>
                    </a:p>
                  </a:txBody>
                  <a:tcPr marL="91440" marR="91440" marT="45720" marB="45720">
                    <a:solidFill>
                      <a:srgbClr val="FFFFFF"/>
                    </a:solidFill>
                  </a:tcPr>
                </a:tc>
                <a:tc>
                  <a:txBody>
                    <a:bodyPr/>
                    <a:lstStyle/>
                    <a:p>
                      <a:r>
                        <a:rPr sz="1800" b="0">
                          <a:solidFill>
                            <a:srgbClr val="10263B"/>
                          </a:solidFill>
                          <a:latin typeface="Arial"/>
                          <a:ea typeface="Arial"/>
                          <a:cs typeface="Arial"/>
                        </a:rPr>
                        <a:t>Blokované udelenie</a:t>
                      </a:r>
                    </a:p>
                  </a:txBody>
                  <a:tcPr marL="91440" marR="91440" marT="45720" marB="45720">
                    <a:solidFill>
                      <a:srgbClr val="FFFFFF"/>
                    </a:solidFill>
                  </a:tcPr>
                </a:tc>
              </a:tr>
            </a:tbl>
          </a:graphicData>
        </a:graphic>
      </p:graphicFrame>
      <p:sp>
        <p:nvSpPr>
          <p:cNvPr id="6" name="text-45-4">
            <a:extLst xmlns:a="http://schemas.openxmlformats.org/drawingml/2006/main">
              <a:ext uri="{FF2B5EF4-FFF2-40B4-BE49-F238E27FC236}">
                <a16:creationId xmlns:a16="http://schemas.microsoft.com/office/drawing/2014/main" id="{91DFDB1C-7706-4036-832B-3888F5AE4C3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5">
            <a:extLst xmlns:a="http://schemas.openxmlformats.org/drawingml/2006/main">
              <a:ext uri="{FF2B5EF4-FFF2-40B4-BE49-F238E27FC236}">
                <a16:creationId xmlns:a16="http://schemas.microsoft.com/office/drawing/2014/main" id="{260986D5-3B7A-4324-B132-6DDE6CAA5BC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checklist má neznáme ochranné pomôcky. Vytvorte položku pre bezpečnostného technika a neuvoľnite neúplný návod do prevádzky.</a:t>
            </a:r>
          </a:p>
        </p:txBody>
      </p:sp>
      <p:sp>
        <p:nvSpPr>
          <p:cNvPr id="8" name="text-45-6">
            <a:extLst xmlns:a="http://schemas.openxmlformats.org/drawingml/2006/main">
              <a:ext uri="{FF2B5EF4-FFF2-40B4-BE49-F238E27FC236}">
                <a16:creationId xmlns:a16="http://schemas.microsoft.com/office/drawing/2014/main" id="{6794EA9A-7B22-4238-A43B-B1F88B82CE3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7">
            <a:extLst xmlns:a="http://schemas.openxmlformats.org/drawingml/2006/main">
              <a:ext uri="{FF2B5EF4-FFF2-40B4-BE49-F238E27FC236}">
                <a16:creationId xmlns:a16="http://schemas.microsoft.com/office/drawing/2014/main" id="{9EC02E56-6591-416B-9F5C-588D73CD19A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857695463"/>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0">
            <a:extLst xmlns:a="http://schemas.openxmlformats.org/drawingml/2006/main">
              <a:ext uri="{FF2B5EF4-FFF2-40B4-BE49-F238E27FC236}">
                <a16:creationId xmlns:a16="http://schemas.microsoft.com/office/drawing/2014/main" id="{352FA3E3-FBC8-4E03-BA30-C051300C3B6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6-1">
            <a:extLst xmlns:a="http://schemas.openxmlformats.org/drawingml/2006/main">
              <a:ext uri="{FF2B5EF4-FFF2-40B4-BE49-F238E27FC236}">
                <a16:creationId xmlns:a16="http://schemas.microsoft.com/office/drawing/2014/main" id="{E507DD17-C556-4528-BB4B-6AEC71F9102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Incident a okamžité zastavenie</a:t>
            </a:r>
          </a:p>
        </p:txBody>
      </p:sp>
      <p:sp>
        <p:nvSpPr>
          <p:cNvPr id="3" name="text-46-2">
            <a:extLst xmlns:a="http://schemas.openxmlformats.org/drawingml/2006/main">
              <a:ext uri="{FF2B5EF4-FFF2-40B4-BE49-F238E27FC236}">
                <a16:creationId xmlns:a16="http://schemas.microsoft.com/office/drawing/2014/main" id="{FE0A076E-A52B-41A8-909F-9AC57EEFFBA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Pozastavte tok pri úniku</a:t>
            </a:r>
          </a:p>
        </p:txBody>
      </p:sp>
      <p:sp>
        <p:nvSpPr>
          <p:cNvPr id="4" name="text-46-3">
            <a:extLst xmlns:a="http://schemas.openxmlformats.org/drawingml/2006/main">
              <a:ext uri="{FF2B5EF4-FFF2-40B4-BE49-F238E27FC236}">
                <a16:creationId xmlns:a16="http://schemas.microsoft.com/office/drawing/2014/main" id="{B2E6CA1C-12C6-46C6-9016-951BEA9BEF0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bezpečný dôkaz</a:t>
            </a:r>
          </a:p>
        </p:txBody>
      </p:sp>
      <p:sp>
        <p:nvSpPr>
          <p:cNvPr id="5" name="text-46-4">
            <a:extLst xmlns:a="http://schemas.openxmlformats.org/drawingml/2006/main">
              <a:ext uri="{FF2B5EF4-FFF2-40B4-BE49-F238E27FC236}">
                <a16:creationId xmlns:a16="http://schemas.microsoft.com/office/drawing/2014/main" id="{9B7853B7-2BFC-4965-9398-F5ACA59EFFA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6-5">
            <a:extLst xmlns:a="http://schemas.openxmlformats.org/drawingml/2006/main">
              <a:ext uri="{FF2B5EF4-FFF2-40B4-BE49-F238E27FC236}">
                <a16:creationId xmlns:a16="http://schemas.microsoft.com/office/drawing/2014/main" id="{336D6079-4113-4CAD-A1C2-5E884AC20B9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pozvánka odišla s cudzou prílohou. Opíšte bezpečné kroky zastavenie, interné hlásenie a uchovanie obmedzeného záznamu bez ďalšieho šírenia.</a:t>
            </a:r>
          </a:p>
        </p:txBody>
      </p:sp>
      <p:sp>
        <p:nvSpPr>
          <p:cNvPr id="7" name="text-46-6">
            <a:extLst xmlns:a="http://schemas.openxmlformats.org/drawingml/2006/main">
              <a:ext uri="{FF2B5EF4-FFF2-40B4-BE49-F238E27FC236}">
                <a16:creationId xmlns:a16="http://schemas.microsoft.com/office/drawing/2014/main" id="{1E1588B0-AC91-46DD-9A5D-E889C65069F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6-7">
            <a:extLst xmlns:a="http://schemas.openxmlformats.org/drawingml/2006/main">
              <a:ext uri="{FF2B5EF4-FFF2-40B4-BE49-F238E27FC236}">
                <a16:creationId xmlns:a16="http://schemas.microsoft.com/office/drawing/2014/main" id="{0AAE4C76-AD5F-43F6-8AFD-84624F7431D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643465405"/>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0">
            <a:extLst xmlns:a="http://schemas.openxmlformats.org/drawingml/2006/main">
              <a:ext uri="{FF2B5EF4-FFF2-40B4-BE49-F238E27FC236}">
                <a16:creationId xmlns:a16="http://schemas.microsoft.com/office/drawing/2014/main" id="{9212320C-D317-4E32-9D93-7E6B00A2432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7-1">
            <a:extLst xmlns:a="http://schemas.openxmlformats.org/drawingml/2006/main">
              <a:ext uri="{FF2B5EF4-FFF2-40B4-BE49-F238E27FC236}">
                <a16:creationId xmlns:a16="http://schemas.microsoft.com/office/drawing/2014/main" id="{3B89A3A9-9994-4EEE-A5A2-8C61B825E6E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Prevádzková kontrola zmien</a:t>
            </a:r>
          </a:p>
        </p:txBody>
      </p:sp>
      <p:sp>
        <p:nvSpPr>
          <p:cNvPr id="3" name="text-47-2">
            <a:extLst xmlns:a="http://schemas.openxmlformats.org/drawingml/2006/main">
              <a:ext uri="{FF2B5EF4-FFF2-40B4-BE49-F238E27FC236}">
                <a16:creationId xmlns:a16="http://schemas.microsoft.com/office/drawing/2014/main" id="{58E1C640-DB01-4B26-AB27-E18E1A0E9D8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zmenu pravidiel a zdrojov</a:t>
            </a:r>
          </a:p>
        </p:txBody>
      </p:sp>
      <p:sp>
        <p:nvSpPr>
          <p:cNvPr id="4" name="text-47-3">
            <a:extLst xmlns:a="http://schemas.openxmlformats.org/drawingml/2006/main">
              <a:ext uri="{FF2B5EF4-FFF2-40B4-BE49-F238E27FC236}">
                <a16:creationId xmlns:a16="http://schemas.microsoft.com/office/drawing/2014/main" id="{10F4C9B6-7D6E-49B8-8AA2-944763D0C9D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Opakujte relevantný test</a:t>
            </a:r>
          </a:p>
        </p:txBody>
      </p:sp>
      <p:sp>
        <p:nvSpPr>
          <p:cNvPr id="5" name="text-47-4">
            <a:extLst xmlns:a="http://schemas.openxmlformats.org/drawingml/2006/main">
              <a:ext uri="{FF2B5EF4-FFF2-40B4-BE49-F238E27FC236}">
                <a16:creationId xmlns:a16="http://schemas.microsoft.com/office/drawing/2014/main" id="{EDE6AB69-6739-467F-BB8E-51E6DBD8720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7-5">
            <a:extLst xmlns:a="http://schemas.openxmlformats.org/drawingml/2006/main">
              <a:ext uri="{FF2B5EF4-FFF2-40B4-BE49-F238E27FC236}">
                <a16:creationId xmlns:a16="http://schemas.microsoft.com/office/drawing/2014/main" id="{BF15E894-4B28-4E21-8593-1A8724C70DF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prevádzka zmenila bezpečnostné školenie. Aktualizujte zdroj, testujte nový checklist a označte starú verziu ako nepoužiteľnú.</a:t>
            </a:r>
          </a:p>
        </p:txBody>
      </p:sp>
      <p:sp>
        <p:nvSpPr>
          <p:cNvPr id="7" name="text-47-6">
            <a:extLst xmlns:a="http://schemas.openxmlformats.org/drawingml/2006/main">
              <a:ext uri="{FF2B5EF4-FFF2-40B4-BE49-F238E27FC236}">
                <a16:creationId xmlns:a16="http://schemas.microsoft.com/office/drawing/2014/main" id="{1EEC07CF-17EA-4C40-9A85-3E16C21F8B0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7">
            <a:extLst xmlns:a="http://schemas.openxmlformats.org/drawingml/2006/main">
              <a:ext uri="{FF2B5EF4-FFF2-40B4-BE49-F238E27FC236}">
                <a16:creationId xmlns:a16="http://schemas.microsoft.com/office/drawing/2014/main" id="{8809C464-BEC8-4CB2-ACA4-3FB318571E3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2129454550"/>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8-0">
            <a:extLst xmlns:a="http://schemas.openxmlformats.org/drawingml/2006/main">
              <a:ext uri="{FF2B5EF4-FFF2-40B4-BE49-F238E27FC236}">
                <a16:creationId xmlns:a16="http://schemas.microsoft.com/office/drawing/2014/main" id="{C2625D7F-BA66-4392-BCAD-952218AB70C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8-1">
            <a:extLst xmlns:a="http://schemas.openxmlformats.org/drawingml/2006/main">
              <a:ext uri="{FF2B5EF4-FFF2-40B4-BE49-F238E27FC236}">
                <a16:creationId xmlns:a16="http://schemas.microsoft.com/office/drawing/2014/main" id="{5B5AB869-60D0-4DD5-8071-1A8AE2E1C24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Ukončenie a vymazanie prototypu</a:t>
            </a:r>
          </a:p>
        </p:txBody>
      </p:sp>
      <p:sp>
        <p:nvSpPr>
          <p:cNvPr id="3" name="text-48-2">
            <a:extLst xmlns:a="http://schemas.openxmlformats.org/drawingml/2006/main">
              <a:ext uri="{FF2B5EF4-FFF2-40B4-BE49-F238E27FC236}">
                <a16:creationId xmlns:a16="http://schemas.microsoft.com/office/drawing/2014/main" id="{2F39024E-1CF9-44EC-827E-31B9388CCD5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Odoberte testovacie oprávnenia</a:t>
            </a:r>
          </a:p>
        </p:txBody>
      </p:sp>
      <p:sp>
        <p:nvSpPr>
          <p:cNvPr id="4" name="text-48-3">
            <a:extLst xmlns:a="http://schemas.openxmlformats.org/drawingml/2006/main">
              <a:ext uri="{FF2B5EF4-FFF2-40B4-BE49-F238E27FC236}">
                <a16:creationId xmlns:a16="http://schemas.microsoft.com/office/drawing/2014/main" id="{DACCE145-35C4-4FFB-986A-8E197D74F3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zostatkové kópie</a:t>
            </a:r>
          </a:p>
        </p:txBody>
      </p:sp>
      <p:sp>
        <p:nvSpPr>
          <p:cNvPr id="5" name="text-48-4">
            <a:extLst xmlns:a="http://schemas.openxmlformats.org/drawingml/2006/main">
              <a:ext uri="{FF2B5EF4-FFF2-40B4-BE49-F238E27FC236}">
                <a16:creationId xmlns:a16="http://schemas.microsoft.com/office/drawing/2014/main" id="{8F0C8C1A-6C1C-4400-B515-11222121FCB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8-5">
            <a:extLst xmlns:a="http://schemas.openxmlformats.org/drawingml/2006/main">
              <a:ext uri="{FF2B5EF4-FFF2-40B4-BE49-F238E27FC236}">
                <a16:creationId xmlns:a16="http://schemas.microsoft.com/office/drawing/2014/main" id="{6D2466B8-1A4B-4F96-8375-6DCE3440E4F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skončil, ale zdieľaný priečinok zostal dostupný. Zapíšte kontrolu oprávnení, kópií a odobratia prístupov.</a:t>
            </a:r>
          </a:p>
        </p:txBody>
      </p:sp>
      <p:sp>
        <p:nvSpPr>
          <p:cNvPr id="7" name="text-48-6">
            <a:extLst xmlns:a="http://schemas.openxmlformats.org/drawingml/2006/main">
              <a:ext uri="{FF2B5EF4-FFF2-40B4-BE49-F238E27FC236}">
                <a16:creationId xmlns:a16="http://schemas.microsoft.com/office/drawing/2014/main" id="{DDBAEB81-AB71-42DC-B59C-7D048B65B31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8-7">
            <a:extLst xmlns:a="http://schemas.openxmlformats.org/drawingml/2006/main">
              <a:ext uri="{FF2B5EF4-FFF2-40B4-BE49-F238E27FC236}">
                <a16:creationId xmlns:a16="http://schemas.microsoft.com/office/drawing/2014/main" id="{32E95D6A-EADC-4424-A37A-573EFDA2440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276632360"/>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0">
            <a:extLst xmlns:a="http://schemas.openxmlformats.org/drawingml/2006/main">
              <a:ext uri="{FF2B5EF4-FFF2-40B4-BE49-F238E27FC236}">
                <a16:creationId xmlns:a16="http://schemas.microsoft.com/office/drawing/2014/main" id="{50043A13-A21A-4234-A067-44C1CC66E67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49-1">
            <a:extLst xmlns:a="http://schemas.openxmlformats.org/drawingml/2006/main">
              <a:ext uri="{FF2B5EF4-FFF2-40B4-BE49-F238E27FC236}">
                <a16:creationId xmlns:a16="http://schemas.microsoft.com/office/drawing/2014/main" id="{2BF07F59-A037-4FB7-BE77-EF6F1397102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Rozhodnutie pokračovať alebo zastaviť</a:t>
            </a:r>
          </a:p>
        </p:txBody>
      </p:sp>
      <p:sp>
        <p:nvSpPr>
          <p:cNvPr id="3" name="text-49-2">
            <a:extLst xmlns:a="http://schemas.openxmlformats.org/drawingml/2006/main">
              <a:ext uri="{FF2B5EF4-FFF2-40B4-BE49-F238E27FC236}">
                <a16:creationId xmlns:a16="http://schemas.microsoft.com/office/drawing/2014/main" id="{16D1EB6A-CB26-4CAE-B4C6-E165DD6E68D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kvalitu aj ekonomiku</a:t>
            </a:r>
          </a:p>
        </p:txBody>
      </p:sp>
      <p:sp>
        <p:nvSpPr>
          <p:cNvPr id="4" name="text-49-3">
            <a:extLst xmlns:a="http://schemas.openxmlformats.org/drawingml/2006/main">
              <a:ext uri="{FF2B5EF4-FFF2-40B4-BE49-F238E27FC236}">
                <a16:creationId xmlns:a16="http://schemas.microsoft.com/office/drawing/2014/main" id="{134DC8AD-B5CD-42BA-A889-A5AAC8E0CC8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obmedzenia vzorky</a:t>
            </a:r>
          </a:p>
        </p:txBody>
      </p:sp>
      <p:sp>
        <p:nvSpPr>
          <p:cNvPr id="5" name="text-49-4">
            <a:extLst xmlns:a="http://schemas.openxmlformats.org/drawingml/2006/main">
              <a:ext uri="{FF2B5EF4-FFF2-40B4-BE49-F238E27FC236}">
                <a16:creationId xmlns:a16="http://schemas.microsoft.com/office/drawing/2014/main" id="{05B1AB8B-7BD4-4D8F-8E08-90747023F3A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9-5">
            <a:extLst xmlns:a="http://schemas.openxmlformats.org/drawingml/2006/main">
              <a:ext uri="{FF2B5EF4-FFF2-40B4-BE49-F238E27FC236}">
                <a16:creationId xmlns:a16="http://schemas.microsoft.com/office/drawing/2014/main" id="{E65E4DDB-CED9-4442-8795-D227ECABA1D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zlepšil čitateľnosť, ale neznížil celkovú prácu. Odporučte upraviť zdrojové materiály namiesto automatického plošného zavedenia.</a:t>
            </a:r>
          </a:p>
        </p:txBody>
      </p:sp>
      <p:sp>
        <p:nvSpPr>
          <p:cNvPr id="7" name="text-49-6">
            <a:extLst xmlns:a="http://schemas.openxmlformats.org/drawingml/2006/main">
              <a:ext uri="{FF2B5EF4-FFF2-40B4-BE49-F238E27FC236}">
                <a16:creationId xmlns:a16="http://schemas.microsoft.com/office/drawing/2014/main" id="{EFE7193C-928B-44A6-B51F-9871C91DC2B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9-7">
            <a:extLst xmlns:a="http://schemas.openxmlformats.org/drawingml/2006/main">
              <a:ext uri="{FF2B5EF4-FFF2-40B4-BE49-F238E27FC236}">
                <a16:creationId xmlns:a16="http://schemas.microsoft.com/office/drawing/2014/main" id="{059CFEFC-F4D8-42B5-997E-2123712D523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80286546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0-0">
            <a:extLst xmlns:a="http://schemas.openxmlformats.org/drawingml/2006/main">
              <a:ext uri="{FF2B5EF4-FFF2-40B4-BE49-F238E27FC236}">
                <a16:creationId xmlns:a16="http://schemas.microsoft.com/office/drawing/2014/main" id="{0C2CEF76-1019-45E2-AA81-FFD8C3353F0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Kontrolovaný pilot a prevádzka</a:t>
            </a:r>
          </a:p>
        </p:txBody>
      </p:sp>
      <p:sp>
        <p:nvSpPr>
          <p:cNvPr id="2" name="text-50-1">
            <a:extLst xmlns:a="http://schemas.openxmlformats.org/drawingml/2006/main">
              <a:ext uri="{FF2B5EF4-FFF2-40B4-BE49-F238E27FC236}">
                <a16:creationId xmlns:a16="http://schemas.microsoft.com/office/drawing/2014/main" id="{DF766FB6-A93A-42F6-AC55-68A87D1F7CE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Samostatný projekt bezpečného HR toku</a:t>
            </a:r>
          </a:p>
        </p:txBody>
      </p:sp>
      <p:sp>
        <p:nvSpPr>
          <p:cNvPr id="3" name="text-50-2">
            <a:extLst xmlns:a="http://schemas.openxmlformats.org/drawingml/2006/main">
              <a:ext uri="{FF2B5EF4-FFF2-40B4-BE49-F238E27FC236}">
                <a16:creationId xmlns:a16="http://schemas.microsoft.com/office/drawing/2014/main" id="{350F4A6B-6BEB-4943-8B9F-556C229773A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Odovzdajte kontrolovateľný balík</a:t>
            </a:r>
          </a:p>
        </p:txBody>
      </p:sp>
      <p:sp>
        <p:nvSpPr>
          <p:cNvPr id="4" name="text-50-3">
            <a:extLst xmlns:a="http://schemas.openxmlformats.org/drawingml/2006/main">
              <a:ext uri="{FF2B5EF4-FFF2-40B4-BE49-F238E27FC236}">
                <a16:creationId xmlns:a16="http://schemas.microsoft.com/office/drawing/2014/main" id="{C2A00112-EE3F-4FA0-A352-9841292FD34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Obhájte hranice a výnimky</a:t>
            </a:r>
          </a:p>
        </p:txBody>
      </p:sp>
      <p:sp>
        <p:nvSpPr>
          <p:cNvPr id="5" name="diagram-node-50-0">
            <a:extLst xmlns:a="http://schemas.openxmlformats.org/drawingml/2006/main">
              <a:ext uri="{FF2B5EF4-FFF2-40B4-BE49-F238E27FC236}">
                <a16:creationId xmlns:a16="http://schemas.microsoft.com/office/drawing/2014/main" id="{3B9E12DF-B514-43B4-8FF0-F6B9165A3E0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Mapa HR toku</a:t>
            </a:r>
          </a:p>
        </p:txBody>
      </p:sp>
      <p:sp>
        <p:nvSpPr>
          <p:cNvPr id="6" name="diagram-node-50-1">
            <a:extLst xmlns:a="http://schemas.openxmlformats.org/drawingml/2006/main">
              <a:ext uri="{FF2B5EF4-FFF2-40B4-BE49-F238E27FC236}">
                <a16:creationId xmlns:a16="http://schemas.microsoft.com/office/drawing/2014/main" id="{62695910-7E71-4962-8682-184B9FF2A327}"/>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Bezpečné šablóny</a:t>
            </a:r>
          </a:p>
        </p:txBody>
      </p:sp>
      <p:sp>
        <p:nvSpPr>
          <p:cNvPr id="7" name="diagram-node-50-2">
            <a:extLst xmlns:a="http://schemas.openxmlformats.org/drawingml/2006/main">
              <a:ext uri="{FF2B5EF4-FFF2-40B4-BE49-F238E27FC236}">
                <a16:creationId xmlns:a16="http://schemas.microsoft.com/office/drawing/2014/main" id="{685312B4-7877-43C4-BCE6-C06CE99579A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Fiktívne prípady</a:t>
            </a:r>
          </a:p>
        </p:txBody>
      </p:sp>
      <p:sp>
        <p:nvSpPr>
          <p:cNvPr id="8" name="diagram-node-50-3">
            <a:extLst xmlns:a="http://schemas.openxmlformats.org/drawingml/2006/main">
              <a:ext uri="{FF2B5EF4-FFF2-40B4-BE49-F238E27FC236}">
                <a16:creationId xmlns:a16="http://schemas.microsoft.com/office/drawing/2014/main" id="{D4011F02-0E32-4C55-B459-23D002F92224}"/>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Rubrika dokumentu</a:t>
            </a:r>
          </a:p>
        </p:txBody>
      </p:sp>
      <p:sp>
        <p:nvSpPr>
          <p:cNvPr id="9" name="diagram-node-50-4">
            <a:extLst xmlns:a="http://schemas.openxmlformats.org/drawingml/2006/main">
              <a:ext uri="{FF2B5EF4-FFF2-40B4-BE49-F238E27FC236}">
                <a16:creationId xmlns:a16="http://schemas.microsoft.com/office/drawing/2014/main" id="{2C1B114E-F3A6-4CEC-9B0B-620111098FB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Odovzdanie s hranicami</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50-13">
            <a:extLst xmlns:a="http://schemas.openxmlformats.org/drawingml/2006/main">
              <a:ext uri="{FF2B5EF4-FFF2-40B4-BE49-F238E27FC236}">
                <a16:creationId xmlns:a16="http://schemas.microsoft.com/office/drawing/2014/main" id="{F02B5CCC-A114-4B8F-B12E-460A7BC1330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50-14">
            <a:extLst xmlns:a="http://schemas.openxmlformats.org/drawingml/2006/main">
              <a:ext uri="{FF2B5EF4-FFF2-40B4-BE49-F238E27FC236}">
                <a16:creationId xmlns:a16="http://schemas.microsoft.com/office/drawing/2014/main" id="{93574389-F61B-45CC-BBA9-8E808A1CA52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malá firma potrebuje onboarding koordinátora. Odovzdajte balík so zdrojmi, dvoma výnimkami, ľudským schválením a plánom bezpečného ukončenia.</a:t>
            </a:r>
          </a:p>
        </p:txBody>
      </p:sp>
      <p:sp>
        <p:nvSpPr>
          <p:cNvPr id="16" name="text-50-15">
            <a:extLst xmlns:a="http://schemas.openxmlformats.org/drawingml/2006/main">
              <a:ext uri="{FF2B5EF4-FFF2-40B4-BE49-F238E27FC236}">
                <a16:creationId xmlns:a16="http://schemas.microsoft.com/office/drawing/2014/main" id="{B19D4775-259B-4EE5-AA73-1FFFD17ECFE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50-16">
            <a:extLst xmlns:a="http://schemas.openxmlformats.org/drawingml/2006/main">
              <a:ext uri="{FF2B5EF4-FFF2-40B4-BE49-F238E27FC236}">
                <a16:creationId xmlns:a16="http://schemas.microsoft.com/office/drawing/2014/main" id="{DBB7082F-EB0D-42FE-9043-97D54CFD21C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3404264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2026-10-02T12:28:48.4750000Z</dcterms:created>
  <dcterms:modified xsi:type="dcterms:W3CDTF">2026-10-02T12:28:48.4750000Z</dcterms:modified>
</coreProperties>
</file>