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720888b069d43e0" /><Relationship Type="http://schemas.openxmlformats.org/officeDocument/2006/relationships/extended-properties" Target="/docProps/app.xml" Id="R8ec20171b395400f" /><Relationship Type="http://schemas.openxmlformats.org/officeDocument/2006/relationships/officeDocument" Target="/ppt/presentation.xml" Id="R61a45704f09c4051" /></Relationships>
</file>

<file path=ppt/presentation.xml><?xml version="1.0" encoding="utf-8"?>
<p:presentation xmlns:p="http://schemas.openxmlformats.org/presentationml/2006/main">
  <p:sldMasterIdLst>
    <p:sldMasterId xmlns:r="http://schemas.openxmlformats.org/officeDocument/2006/relationships" id="2147483648" r:id="R0b710488d1874592"/>
  </p:sldMasterIdLst>
  <p:notesMasterIdLst>
    <p:notesMasterId xmlns:r="http://schemas.openxmlformats.org/officeDocument/2006/relationships" r:id="R4bd2a1acd3db4840"/>
  </p:notesMasterIdLst>
  <p:sldIdLst>
    <p:sldId xmlns:r="http://schemas.openxmlformats.org/officeDocument/2006/relationships" id="256" r:id="R0979411a5d5b4c91"/>
    <p:sldId xmlns:r="http://schemas.openxmlformats.org/officeDocument/2006/relationships" id="257" r:id="R0ea46e6db35d49b7"/>
    <p:sldId xmlns:r="http://schemas.openxmlformats.org/officeDocument/2006/relationships" id="258" r:id="R2c2e44c7a39845fb"/>
    <p:sldId xmlns:r="http://schemas.openxmlformats.org/officeDocument/2006/relationships" id="259" r:id="R3c369eaee35542d8"/>
    <p:sldId xmlns:r="http://schemas.openxmlformats.org/officeDocument/2006/relationships" id="260" r:id="R458e49bf85f54763"/>
    <p:sldId xmlns:r="http://schemas.openxmlformats.org/officeDocument/2006/relationships" id="261" r:id="Rcedf9b0dec804860"/>
    <p:sldId xmlns:r="http://schemas.openxmlformats.org/officeDocument/2006/relationships" id="262" r:id="R640950d492d84f12"/>
    <p:sldId xmlns:r="http://schemas.openxmlformats.org/officeDocument/2006/relationships" id="263" r:id="Re6d239b5cdc94535"/>
    <p:sldId xmlns:r="http://schemas.openxmlformats.org/officeDocument/2006/relationships" id="264" r:id="Rad599612821c4bc4"/>
    <p:sldId xmlns:r="http://schemas.openxmlformats.org/officeDocument/2006/relationships" id="265" r:id="R9b2f5a0e12a74b67"/>
    <p:sldId xmlns:r="http://schemas.openxmlformats.org/officeDocument/2006/relationships" id="266" r:id="R73efb8a899fd434c"/>
    <p:sldId xmlns:r="http://schemas.openxmlformats.org/officeDocument/2006/relationships" id="267" r:id="R51f88c965ab2479a"/>
    <p:sldId xmlns:r="http://schemas.openxmlformats.org/officeDocument/2006/relationships" id="268" r:id="R2623a2d4fc4c4c05"/>
    <p:sldId xmlns:r="http://schemas.openxmlformats.org/officeDocument/2006/relationships" id="269" r:id="R3f2a3a8b670c40c4"/>
    <p:sldId xmlns:r="http://schemas.openxmlformats.org/officeDocument/2006/relationships" id="270" r:id="R88b8788846ab4edf"/>
    <p:sldId xmlns:r="http://schemas.openxmlformats.org/officeDocument/2006/relationships" id="271" r:id="R67c1005a50564011"/>
    <p:sldId xmlns:r="http://schemas.openxmlformats.org/officeDocument/2006/relationships" id="272" r:id="R44150478e15442a4"/>
    <p:sldId xmlns:r="http://schemas.openxmlformats.org/officeDocument/2006/relationships" id="273" r:id="Rc6475fbd8ba0475d"/>
    <p:sldId xmlns:r="http://schemas.openxmlformats.org/officeDocument/2006/relationships" id="274" r:id="Rbc3e9429eb9c4abd"/>
    <p:sldId xmlns:r="http://schemas.openxmlformats.org/officeDocument/2006/relationships" id="275" r:id="R9041eb665c844336"/>
    <p:sldId xmlns:r="http://schemas.openxmlformats.org/officeDocument/2006/relationships" id="276" r:id="Ra7d00d95ca5f4e0e"/>
    <p:sldId xmlns:r="http://schemas.openxmlformats.org/officeDocument/2006/relationships" id="277" r:id="R4495adcd66cd42ff"/>
    <p:sldId xmlns:r="http://schemas.openxmlformats.org/officeDocument/2006/relationships" id="278" r:id="R6a3f05322bab440f"/>
    <p:sldId xmlns:r="http://schemas.openxmlformats.org/officeDocument/2006/relationships" id="279" r:id="Re45ffce14c5d45be"/>
    <p:sldId xmlns:r="http://schemas.openxmlformats.org/officeDocument/2006/relationships" id="280" r:id="Rda8e4d88b4ac43c8"/>
    <p:sldId xmlns:r="http://schemas.openxmlformats.org/officeDocument/2006/relationships" id="281" r:id="R19d21b8328464055"/>
    <p:sldId xmlns:r="http://schemas.openxmlformats.org/officeDocument/2006/relationships" id="282" r:id="Re38714e60c79434f"/>
    <p:sldId xmlns:r="http://schemas.openxmlformats.org/officeDocument/2006/relationships" id="283" r:id="R342f06f8084a4d1d"/>
    <p:sldId xmlns:r="http://schemas.openxmlformats.org/officeDocument/2006/relationships" id="284" r:id="R3f4b4c3094364303"/>
    <p:sldId xmlns:r="http://schemas.openxmlformats.org/officeDocument/2006/relationships" id="285" r:id="Rb0953eb699884788"/>
    <p:sldId xmlns:r="http://schemas.openxmlformats.org/officeDocument/2006/relationships" id="286" r:id="Rff023d97af144ae4"/>
    <p:sldId xmlns:r="http://schemas.openxmlformats.org/officeDocument/2006/relationships" id="287" r:id="Ra6aadf46b8224baf"/>
    <p:sldId xmlns:r="http://schemas.openxmlformats.org/officeDocument/2006/relationships" id="288" r:id="Rec58edbadd034768"/>
    <p:sldId xmlns:r="http://schemas.openxmlformats.org/officeDocument/2006/relationships" id="289" r:id="R88e25c610225492e"/>
    <p:sldId xmlns:r="http://schemas.openxmlformats.org/officeDocument/2006/relationships" id="290" r:id="R143164d054d8444a"/>
    <p:sldId xmlns:r="http://schemas.openxmlformats.org/officeDocument/2006/relationships" id="291" r:id="Rd770dd7219764936"/>
    <p:sldId xmlns:r="http://schemas.openxmlformats.org/officeDocument/2006/relationships" id="292" r:id="R35c699652a774fba"/>
    <p:sldId xmlns:r="http://schemas.openxmlformats.org/officeDocument/2006/relationships" id="293" r:id="Re3f379afe903446c"/>
    <p:sldId xmlns:r="http://schemas.openxmlformats.org/officeDocument/2006/relationships" id="294" r:id="R5ba3f4ca75af4992"/>
    <p:sldId xmlns:r="http://schemas.openxmlformats.org/officeDocument/2006/relationships" id="295" r:id="Rf45daab1334a44ec"/>
    <p:sldId xmlns:r="http://schemas.openxmlformats.org/officeDocument/2006/relationships" id="296" r:id="R9e01826ebe4243ca"/>
    <p:sldId xmlns:r="http://schemas.openxmlformats.org/officeDocument/2006/relationships" id="297" r:id="Rea4a7ac7e41a4a91"/>
    <p:sldId xmlns:r="http://schemas.openxmlformats.org/officeDocument/2006/relationships" id="298" r:id="Re7be0159201f4575"/>
    <p:sldId xmlns:r="http://schemas.openxmlformats.org/officeDocument/2006/relationships" id="299" r:id="Rea791d0bd7bc4cbe"/>
    <p:sldId xmlns:r="http://schemas.openxmlformats.org/officeDocument/2006/relationships" id="300" r:id="Rd493a00507d5444f"/>
    <p:sldId xmlns:r="http://schemas.openxmlformats.org/officeDocument/2006/relationships" id="301" r:id="R28708217be994d16"/>
    <p:sldId xmlns:r="http://schemas.openxmlformats.org/officeDocument/2006/relationships" id="302" r:id="R0113677070ce4a2f"/>
    <p:sldId xmlns:r="http://schemas.openxmlformats.org/officeDocument/2006/relationships" id="303" r:id="R380433156e4742c8"/>
    <p:sldId xmlns:r="http://schemas.openxmlformats.org/officeDocument/2006/relationships" id="304" r:id="R8e3684560c0e4a1a"/>
    <p:sldId xmlns:r="http://schemas.openxmlformats.org/officeDocument/2006/relationships" id="305" r:id="R380a739a635b4b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fdb1f45309b4c00" /><Relationship Type="http://schemas.openxmlformats.org/officeDocument/2006/relationships/slideMaster" Target="/ppt/slideMasters/slideMaster1.xml" Id="R0b710488d1874592" /><Relationship Type="http://schemas.openxmlformats.org/officeDocument/2006/relationships/notesMaster" Target="/ppt/notesMasters/notesMaster1.xml" Id="R4bd2a1acd3db4840" /><Relationship Type="http://schemas.openxmlformats.org/officeDocument/2006/relationships/presProps" Target="/ppt/presProps.xml" Id="R8e2bd87e20cb48a7" /><Relationship Type="http://schemas.openxmlformats.org/officeDocument/2006/relationships/tableStyles" Target="/ppt/tableStyles.xml" Id="Rbfcd247339944518" /><Relationship Type="http://schemas.openxmlformats.org/officeDocument/2006/relationships/slide" Target="/ppt/slides/slide1.xml" Id="R0979411a5d5b4c91" /><Relationship Type="http://schemas.openxmlformats.org/officeDocument/2006/relationships/slide" Target="/ppt/slides/slide2.xml" Id="R0ea46e6db35d49b7" /><Relationship Type="http://schemas.openxmlformats.org/officeDocument/2006/relationships/slide" Target="/ppt/slides/slide3.xml" Id="R2c2e44c7a39845fb" /><Relationship Type="http://schemas.openxmlformats.org/officeDocument/2006/relationships/slide" Target="/ppt/slides/slide4.xml" Id="R3c369eaee35542d8" /><Relationship Type="http://schemas.openxmlformats.org/officeDocument/2006/relationships/slide" Target="/ppt/slides/slide5.xml" Id="R458e49bf85f54763" /><Relationship Type="http://schemas.openxmlformats.org/officeDocument/2006/relationships/slide" Target="/ppt/slides/slide6.xml" Id="Rcedf9b0dec804860" /><Relationship Type="http://schemas.openxmlformats.org/officeDocument/2006/relationships/slide" Target="/ppt/slides/slide7.xml" Id="R640950d492d84f12" /><Relationship Type="http://schemas.openxmlformats.org/officeDocument/2006/relationships/slide" Target="/ppt/slides/slide8.xml" Id="Re6d239b5cdc94535" /><Relationship Type="http://schemas.openxmlformats.org/officeDocument/2006/relationships/slide" Target="/ppt/slides/slide9.xml" Id="Rad599612821c4bc4" /><Relationship Type="http://schemas.openxmlformats.org/officeDocument/2006/relationships/slide" Target="/ppt/slides/slide10.xml" Id="R9b2f5a0e12a74b67" /><Relationship Type="http://schemas.openxmlformats.org/officeDocument/2006/relationships/slide" Target="/ppt/slides/slide11.xml" Id="R73efb8a899fd434c" /><Relationship Type="http://schemas.openxmlformats.org/officeDocument/2006/relationships/slide" Target="/ppt/slides/slide12.xml" Id="R51f88c965ab2479a" /><Relationship Type="http://schemas.openxmlformats.org/officeDocument/2006/relationships/slide" Target="/ppt/slides/slide13.xml" Id="R2623a2d4fc4c4c05" /><Relationship Type="http://schemas.openxmlformats.org/officeDocument/2006/relationships/slide" Target="/ppt/slides/slide14.xml" Id="R3f2a3a8b670c40c4" /><Relationship Type="http://schemas.openxmlformats.org/officeDocument/2006/relationships/slide" Target="/ppt/slides/slide15.xml" Id="R88b8788846ab4edf" /><Relationship Type="http://schemas.openxmlformats.org/officeDocument/2006/relationships/slide" Target="/ppt/slides/slide16.xml" Id="R67c1005a50564011" /><Relationship Type="http://schemas.openxmlformats.org/officeDocument/2006/relationships/slide" Target="/ppt/slides/slide17.xml" Id="R44150478e15442a4" /><Relationship Type="http://schemas.openxmlformats.org/officeDocument/2006/relationships/slide" Target="/ppt/slides/slide18.xml" Id="Rc6475fbd8ba0475d" /><Relationship Type="http://schemas.openxmlformats.org/officeDocument/2006/relationships/slide" Target="/ppt/slides/slide19.xml" Id="Rbc3e9429eb9c4abd" /><Relationship Type="http://schemas.openxmlformats.org/officeDocument/2006/relationships/slide" Target="/ppt/slides/slide20.xml" Id="R9041eb665c844336" /><Relationship Type="http://schemas.openxmlformats.org/officeDocument/2006/relationships/slide" Target="/ppt/slides/slide21.xml" Id="Ra7d00d95ca5f4e0e" /><Relationship Type="http://schemas.openxmlformats.org/officeDocument/2006/relationships/slide" Target="/ppt/slides/slide22.xml" Id="R4495adcd66cd42ff" /><Relationship Type="http://schemas.openxmlformats.org/officeDocument/2006/relationships/slide" Target="/ppt/slides/slide23.xml" Id="R6a3f05322bab440f" /><Relationship Type="http://schemas.openxmlformats.org/officeDocument/2006/relationships/slide" Target="/ppt/slides/slide24.xml" Id="Re45ffce14c5d45be" /><Relationship Type="http://schemas.openxmlformats.org/officeDocument/2006/relationships/slide" Target="/ppt/slides/slide25.xml" Id="Rda8e4d88b4ac43c8" /><Relationship Type="http://schemas.openxmlformats.org/officeDocument/2006/relationships/slide" Target="/ppt/slides/slide26.xml" Id="R19d21b8328464055" /><Relationship Type="http://schemas.openxmlformats.org/officeDocument/2006/relationships/slide" Target="/ppt/slides/slide27.xml" Id="Re38714e60c79434f" /><Relationship Type="http://schemas.openxmlformats.org/officeDocument/2006/relationships/slide" Target="/ppt/slides/slide28.xml" Id="R342f06f8084a4d1d" /><Relationship Type="http://schemas.openxmlformats.org/officeDocument/2006/relationships/slide" Target="/ppt/slides/slide29.xml" Id="R3f4b4c3094364303" /><Relationship Type="http://schemas.openxmlformats.org/officeDocument/2006/relationships/slide" Target="/ppt/slides/slide30.xml" Id="Rb0953eb699884788" /><Relationship Type="http://schemas.openxmlformats.org/officeDocument/2006/relationships/slide" Target="/ppt/slides/slide31.xml" Id="Rff023d97af144ae4" /><Relationship Type="http://schemas.openxmlformats.org/officeDocument/2006/relationships/slide" Target="/ppt/slides/slide32.xml" Id="Ra6aadf46b8224baf" /><Relationship Type="http://schemas.openxmlformats.org/officeDocument/2006/relationships/slide" Target="/ppt/slides/slide33.xml" Id="Rec58edbadd034768" /><Relationship Type="http://schemas.openxmlformats.org/officeDocument/2006/relationships/slide" Target="/ppt/slides/slide34.xml" Id="R88e25c610225492e" /><Relationship Type="http://schemas.openxmlformats.org/officeDocument/2006/relationships/slide" Target="/ppt/slides/slide35.xml" Id="R143164d054d8444a" /><Relationship Type="http://schemas.openxmlformats.org/officeDocument/2006/relationships/slide" Target="/ppt/slides/slide36.xml" Id="Rd770dd7219764936" /><Relationship Type="http://schemas.openxmlformats.org/officeDocument/2006/relationships/slide" Target="/ppt/slides/slide37.xml" Id="R35c699652a774fba" /><Relationship Type="http://schemas.openxmlformats.org/officeDocument/2006/relationships/slide" Target="/ppt/slides/slide38.xml" Id="Re3f379afe903446c" /><Relationship Type="http://schemas.openxmlformats.org/officeDocument/2006/relationships/slide" Target="/ppt/slides/slide39.xml" Id="R5ba3f4ca75af4992" /><Relationship Type="http://schemas.openxmlformats.org/officeDocument/2006/relationships/slide" Target="/ppt/slides/slide40.xml" Id="Rf45daab1334a44ec" /><Relationship Type="http://schemas.openxmlformats.org/officeDocument/2006/relationships/slide" Target="/ppt/slides/slide41.xml" Id="R9e01826ebe4243ca" /><Relationship Type="http://schemas.openxmlformats.org/officeDocument/2006/relationships/slide" Target="/ppt/slides/slide42.xml" Id="Rea4a7ac7e41a4a91" /><Relationship Type="http://schemas.openxmlformats.org/officeDocument/2006/relationships/slide" Target="/ppt/slides/slide43.xml" Id="Re7be0159201f4575" /><Relationship Type="http://schemas.openxmlformats.org/officeDocument/2006/relationships/slide" Target="/ppt/slides/slide44.xml" Id="Rea791d0bd7bc4cbe" /><Relationship Type="http://schemas.openxmlformats.org/officeDocument/2006/relationships/slide" Target="/ppt/slides/slide45.xml" Id="Rd493a00507d5444f" /><Relationship Type="http://schemas.openxmlformats.org/officeDocument/2006/relationships/slide" Target="/ppt/slides/slide46.xml" Id="R28708217be994d16" /><Relationship Type="http://schemas.openxmlformats.org/officeDocument/2006/relationships/slide" Target="/ppt/slides/slide47.xml" Id="R0113677070ce4a2f" /><Relationship Type="http://schemas.openxmlformats.org/officeDocument/2006/relationships/slide" Target="/ppt/slides/slide48.xml" Id="R380433156e4742c8" /><Relationship Type="http://schemas.openxmlformats.org/officeDocument/2006/relationships/slide" Target="/ppt/slides/slide49.xml" Id="R8e3684560c0e4a1a" /><Relationship Type="http://schemas.openxmlformats.org/officeDocument/2006/relationships/slide" Target="/ppt/slides/slide50.xml" Id="R380a739a635b4b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9158182fad4cf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019c08442ee4259" /><Relationship Type="http://schemas.openxmlformats.org/officeDocument/2006/relationships/notesMaster" Target="/ppt/notesMasters/notesMaster1.xml" Id="Rce3a0beb8c814a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a06c94e88f46a9" /><Relationship Type="http://schemas.openxmlformats.org/officeDocument/2006/relationships/notesMaster" Target="/ppt/notesMasters/notesMaster1.xml" Id="Rec47ab229fba448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fad4ea43b5e457b" /><Relationship Type="http://schemas.openxmlformats.org/officeDocument/2006/relationships/notesMaster" Target="/ppt/notesMasters/notesMaster1.xml" Id="R22ee0d7d6e8c41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4f4a0174479241fd" /><Relationship Type="http://schemas.openxmlformats.org/officeDocument/2006/relationships/notesMaster" Target="/ppt/notesMasters/notesMaster1.xml" Id="Rb3d63c3e046b4262"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0497f72b9f460f" /><Relationship Type="http://schemas.openxmlformats.org/officeDocument/2006/relationships/notesMaster" Target="/ppt/notesMasters/notesMaster1.xml" Id="R918a1f9a449a4b6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e9baeccb8d4645" /><Relationship Type="http://schemas.openxmlformats.org/officeDocument/2006/relationships/notesMaster" Target="/ppt/notesMasters/notesMaster1.xml" Id="R43937b77489247a3"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aa7fb70b3d402b" /><Relationship Type="http://schemas.openxmlformats.org/officeDocument/2006/relationships/notesMaster" Target="/ppt/notesMasters/notesMaster1.xml" Id="R3266424efaee406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6e5e9471d254334" /><Relationship Type="http://schemas.openxmlformats.org/officeDocument/2006/relationships/notesMaster" Target="/ppt/notesMasters/notesMaster1.xml" Id="R28ae8cfe61e24d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3415c5829e4a7c" /><Relationship Type="http://schemas.openxmlformats.org/officeDocument/2006/relationships/notesMaster" Target="/ppt/notesMasters/notesMaster1.xml" Id="Rbdd67b3170c34bf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da07b27b7c45e5" /><Relationship Type="http://schemas.openxmlformats.org/officeDocument/2006/relationships/notesMaster" Target="/ppt/notesMasters/notesMaster1.xml" Id="R7572d39c91d44fd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9b7914b935f45c9" /><Relationship Type="http://schemas.openxmlformats.org/officeDocument/2006/relationships/notesMaster" Target="/ppt/notesMasters/notesMaster1.xml" Id="Ra3453e9d3b3d488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036a7f0489544e9" /><Relationship Type="http://schemas.openxmlformats.org/officeDocument/2006/relationships/notesMaster" Target="/ppt/notesMasters/notesMaster1.xml" Id="Rd09fe67a9ede42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5ea6b9def804552" /><Relationship Type="http://schemas.openxmlformats.org/officeDocument/2006/relationships/notesMaster" Target="/ppt/notesMasters/notesMaster1.xml" Id="R2bfdee6d0f4e45d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01474c92f134b3b" /><Relationship Type="http://schemas.openxmlformats.org/officeDocument/2006/relationships/notesMaster" Target="/ppt/notesMasters/notesMaster1.xml" Id="Rbd835f48290142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2ac284a18e848e3" /><Relationship Type="http://schemas.openxmlformats.org/officeDocument/2006/relationships/notesMaster" Target="/ppt/notesMasters/notesMaster1.xml" Id="Rd05bb0b76b1e402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b0da76c3e7f42c2" /><Relationship Type="http://schemas.openxmlformats.org/officeDocument/2006/relationships/notesMaster" Target="/ppt/notesMasters/notesMaster1.xml" Id="Rb85254ce701041c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2b3e3f216904e8b" /><Relationship Type="http://schemas.openxmlformats.org/officeDocument/2006/relationships/notesMaster" Target="/ppt/notesMasters/notesMaster1.xml" Id="R744522e6a70d4ae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bd55f882d24ee5" /><Relationship Type="http://schemas.openxmlformats.org/officeDocument/2006/relationships/notesMaster" Target="/ppt/notesMasters/notesMaster1.xml" Id="R6305baec18574c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c67533b417244e6" /><Relationship Type="http://schemas.openxmlformats.org/officeDocument/2006/relationships/notesMaster" Target="/ppt/notesMasters/notesMaster1.xml" Id="R54d43e519ba940f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0df3fde1f94eea" /><Relationship Type="http://schemas.openxmlformats.org/officeDocument/2006/relationships/notesMaster" Target="/ppt/notesMasters/notesMaster1.xml" Id="R05b3bd2f35184c9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9ed689e89d34fe5" /><Relationship Type="http://schemas.openxmlformats.org/officeDocument/2006/relationships/notesMaster" Target="/ppt/notesMasters/notesMaster1.xml" Id="R51bc97538e85480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30d1234b0294775" /><Relationship Type="http://schemas.openxmlformats.org/officeDocument/2006/relationships/notesMaster" Target="/ppt/notesMasters/notesMaster1.xml" Id="R0e7d4328f10e47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9aeced1e5e841d0" /><Relationship Type="http://schemas.openxmlformats.org/officeDocument/2006/relationships/notesMaster" Target="/ppt/notesMasters/notesMaster1.xml" Id="R6cc6c0286897482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e0a03cfdaf24130" /><Relationship Type="http://schemas.openxmlformats.org/officeDocument/2006/relationships/notesMaster" Target="/ppt/notesMasters/notesMaster1.xml" Id="R29f54c8c41094ab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9aeaa500904c6d" /><Relationship Type="http://schemas.openxmlformats.org/officeDocument/2006/relationships/notesMaster" Target="/ppt/notesMasters/notesMaster1.xml" Id="Rf459d335e22247e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8b588ce3df748b9" /><Relationship Type="http://schemas.openxmlformats.org/officeDocument/2006/relationships/notesMaster" Target="/ppt/notesMasters/notesMaster1.xml" Id="R6b29615d6dbe44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10d2b0da96246f0" /><Relationship Type="http://schemas.openxmlformats.org/officeDocument/2006/relationships/notesMaster" Target="/ppt/notesMasters/notesMaster1.xml" Id="R06d7a1351a94455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75fd1b91ca9492d" /><Relationship Type="http://schemas.openxmlformats.org/officeDocument/2006/relationships/notesMaster" Target="/ppt/notesMasters/notesMaster1.xml" Id="Rca0fe222b0d14c7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fb6e9aa1cff4eed" /><Relationship Type="http://schemas.openxmlformats.org/officeDocument/2006/relationships/notesMaster" Target="/ppt/notesMasters/notesMaster1.xml" Id="Rb53b5cc7804c4d8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4ee7807e1964603" /><Relationship Type="http://schemas.openxmlformats.org/officeDocument/2006/relationships/notesMaster" Target="/ppt/notesMasters/notesMaster1.xml" Id="Re320f2b7e7ed4af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d6aefed6e7e4a7a" /><Relationship Type="http://schemas.openxmlformats.org/officeDocument/2006/relationships/notesMaster" Target="/ppt/notesMasters/notesMaster1.xml" Id="R6555d055bdc74fa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ec74dc23502495c" /><Relationship Type="http://schemas.openxmlformats.org/officeDocument/2006/relationships/notesMaster" Target="/ppt/notesMasters/notesMaster1.xml" Id="Re0956cfe84ee486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76e6120c4594843" /><Relationship Type="http://schemas.openxmlformats.org/officeDocument/2006/relationships/notesMaster" Target="/ppt/notesMasters/notesMaster1.xml" Id="Rfea6487a62184e6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9bb3a4277a8418b" /><Relationship Type="http://schemas.openxmlformats.org/officeDocument/2006/relationships/notesMaster" Target="/ppt/notesMasters/notesMaster1.xml" Id="R8f3b345401f9447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751da479efb49cb" /><Relationship Type="http://schemas.openxmlformats.org/officeDocument/2006/relationships/notesMaster" Target="/ppt/notesMasters/notesMaster1.xml" Id="R284b702806174cf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0132b0c45414816" /><Relationship Type="http://schemas.openxmlformats.org/officeDocument/2006/relationships/notesMaster" Target="/ppt/notesMasters/notesMaster1.xml" Id="R5cbd02146cca47e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cac929088a643d7" /><Relationship Type="http://schemas.openxmlformats.org/officeDocument/2006/relationships/notesMaster" Target="/ppt/notesMasters/notesMaster1.xml" Id="R867c18623f9c4bf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fd9662f4c0d40f4" /><Relationship Type="http://schemas.openxmlformats.org/officeDocument/2006/relationships/notesMaster" Target="/ppt/notesMasters/notesMaster1.xml" Id="Rdb3e5193c52e43e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3a42c255351480a" /><Relationship Type="http://schemas.openxmlformats.org/officeDocument/2006/relationships/notesMaster" Target="/ppt/notesMasters/notesMaster1.xml" Id="Rd323b5eec7044f2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a57b75f6c7f4a0e" /><Relationship Type="http://schemas.openxmlformats.org/officeDocument/2006/relationships/notesMaster" Target="/ppt/notesMasters/notesMaster1.xml" Id="R8d692368aa864b3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7cb5996e7b84133" /><Relationship Type="http://schemas.openxmlformats.org/officeDocument/2006/relationships/notesMaster" Target="/ppt/notesMasters/notesMaster1.xml" Id="R7a40919c2c56475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473e616c06a45c0" /><Relationship Type="http://schemas.openxmlformats.org/officeDocument/2006/relationships/notesMaster" Target="/ppt/notesMasters/notesMaster1.xml" Id="R76e40f89bb204e3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6411762731c41bf" /><Relationship Type="http://schemas.openxmlformats.org/officeDocument/2006/relationships/notesMaster" Target="/ppt/notesMasters/notesMaster1.xml" Id="R09281847e22d42b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fc3bf87b6e549fc" /><Relationship Type="http://schemas.openxmlformats.org/officeDocument/2006/relationships/notesMaster" Target="/ppt/notesMasters/notesMaster1.xml" Id="Ra1417239d90c4f3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72bc2ba83d4e421c" /><Relationship Type="http://schemas.openxmlformats.org/officeDocument/2006/relationships/notesMaster" Target="/ppt/notesMasters/notesMaster1.xml" Id="Rb8fb8431d9d6451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f318a7e6e6c349c6" /><Relationship Type="http://schemas.openxmlformats.org/officeDocument/2006/relationships/notesMaster" Target="/ppt/notesMasters/notesMaster1.xml" Id="R6cd3284d8f4f437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31d4ec1bd5f40ad" /><Relationship Type="http://schemas.openxmlformats.org/officeDocument/2006/relationships/notesMaster" Target="/ppt/notesMasters/notesMaster1.xml" Id="R693b7cd5b70942f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b23ce3a9ad34e72" /><Relationship Type="http://schemas.openxmlformats.org/officeDocument/2006/relationships/notesMaster" Target="/ppt/notesMasters/notesMaster1.xml" Id="R57c761fb3b2a414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f178045416e43e0" /><Relationship Type="http://schemas.openxmlformats.org/officeDocument/2006/relationships/notesMaster" Target="/ppt/notesMasters/notesMaster1.xml" Id="R0530d9c8d8864ec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59001ab9008c4371" /><Relationship Type="http://schemas.openxmlformats.org/officeDocument/2006/relationships/notesMaster" Target="/ppt/notesMasters/notesMaster1.xml" Id="R3cbdcf7df9514d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pomôcť prečítať doklad, vyplniť štruktúru a pripraviť pracovný prehľad. Tým však nepotvrdzuje daňovú ani účtovnú správnosť. Oddeľte extrakciu, deterministickú validáciu a odborné rozhodnutie. Každý krok má iný dôkaz aj zodpovednosť. Účtovník alebo iný oprávnený odborník posudzuje kontext a pravidlá. Automatické schválenie platby nie je prirodzeným pokračovaním OCR; je to samostatný rizikový účinok. Prvý pilot má používať fiktívne alebo primerane oprávnené anonymizované podklady a jasnú hranicu zápisu. Fiktívna faktúra obsahuje čitateľnú sumu, ale sporné daňové zaobchádzanie. Extraktor sumu prepíše; odborník posúdi účtovné zaradenie a AI ho sama nepotvrdí.</a:t>
            </a:r>
          </a:p>
          <a:p xmlns:a="http://schemas.openxmlformats.org/drawingml/2006/main">
            <a:r>
              <a:t/>
            </a:r>
          </a:p>
          <a:p xmlns:a="http://schemas.openxmlformats.org/drawingml/2006/main">
            <a:r>
              <a:t>Praktická aktivita: Fiktívna faktúra obsahuje čitateľnú sumu, ale sporné daňové zaobchádzanie. Extraktor sumu prepíše; odborník posúdi účtovné zaradenie a AI ho sama nepotvrdí.</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Dokumentový tok sa začína prijatím, nie modelom. Zaznamenajte kanál, identifikátor prípadu, formát a bezpečnostnú kontrolu prílohy. Nasleduje klasifikácia, extrakcia, validácia a odovzdanie človeku alebo ďalšiemu systému. Výnimky sú samostatnou vetvou. Každý krok musí mať vlastníka a stav, aby doklad nezostal neviditeľne uprostred procesu. Automatické zaúčtovanie alebo platba majú osobitnú bránu. Sledujte aj ručné prepisovanie medzi systémami; jednoduchá schéma môže odstrániť časť práce bez generovania. Celý tok overte na modelových situáciách. Fiktívna kancelária prijme PDF, preverí prílohu, vyťaží polia a porovná súčet. Rozpor odošle účtovníkovi; úspešná extrakcia sama nespustí platbu.</a:t>
            </a:r>
          </a:p>
          <a:p xmlns:a="http://schemas.openxmlformats.org/drawingml/2006/main">
            <a:r>
              <a:t/>
            </a:r>
          </a:p>
          <a:p xmlns:a="http://schemas.openxmlformats.org/drawingml/2006/main">
            <a:r>
              <a:t>Praktická aktivita: Fiktívna kancelária prijme PDF, preverí prílohu, vyťaží polia a porovná súčet. Rozpor odošle účtovníkovi; úspešná extrakcia sama nespustí platbu.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Kvalita vstupu ovplyvňuje extrakciu viac než pekný výstupný formulár. Digitálne PDF môže mať textovú vrstvu, sken vyžaduje OCR a fotografia môže byť skreslená. Overte podporované formáty, veľkosť a čitateľnosť. Nečitateľný údaj označte na doplnenie; model nesmie vytvoriť chýbajúce číslo. Pri nepodporovanom súbore dajte zrozumiteľný ďalší krok. OCR nie je dôkaz správneho čítania. Výslednú kvalitu testujte osobitne podľa formátu. Oprávnené uloženie originálu môže pomôcť kontrole, ale retencia a prístup musia byť odôvodnené. Fiktívna fotografia má odrezaný spodok faktúry. Systém nepovažuje chýbajúcu sumu za nulu a požiada o celý doklad v čitateľnom podporovanom formáte.</a:t>
            </a:r>
          </a:p>
          <a:p xmlns:a="http://schemas.openxmlformats.org/drawingml/2006/main">
            <a:r>
              <a:t/>
            </a:r>
          </a:p>
          <a:p xmlns:a="http://schemas.openxmlformats.org/drawingml/2006/main">
            <a:r>
              <a:t>Praktická aktivita: Fiktívna fotografia má odrezaný spodok faktúry. Systém nepovažuje chýbajúcu sumu za nulu a požiada o celý doklad v čitateľnom podporovanom formáte.</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Dátová schéma určuje, čo chcete z dokladu získať a ako výsledok overíte. Pri každom poli definujte typ, jednotku, povinnosť a stav chýbania. Suma nula je hodnota, prázdne pole je neistota alebo chýbajúci vstup. Zaznamenajte zdrojový úsek a stav kontroly. Vhodná schéma umožní deterministickú validáciu a bezpečné odovzdanie. AI nemá meniť schému podľa dokladu bez dohody. Odborné polia, ktoré nemožno odvodiť samotným čítaním, zostávajú prázdne pre človeka. Jednotný kontrakt znižuje ručné opravy. Fiktívna schéma obsahuje číslo dokladu, dodávateľa, dátum, menu a sumu. Účtovný účet zostáva na odborné doplnenie; systém ho nevymyslí z názvu položky.</a:t>
            </a:r>
          </a:p>
          <a:p xmlns:a="http://schemas.openxmlformats.org/drawingml/2006/main">
            <a:r>
              <a:t/>
            </a:r>
          </a:p>
          <a:p xmlns:a="http://schemas.openxmlformats.org/drawingml/2006/main">
            <a:r>
              <a:t>Praktická aktivita: Fiktívna schéma obsahuje číslo dokladu, dodávateľa, dátum, menu a sumu. Účtovný účet zostáva na odborné doplnenie; systém ho nevymyslí z názvu položky.</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Pole je povinné vtedy, keď ho konkrétny pracovný krok potrebuje. Nezamieňajte internú schému s kompletným právnym posúdením dokladu. Voliteľné polia môžu pomôcť, no nemajú blokovať zmysluplnú extrakciu. Odvodené hodnoty musia mať overiteľný vzorec a vstupy. Citlivé alebo osobné údaje minimalizujte. Pri chýbajúcom rozhodujúcom poli nasleduje výnimka, nie tiché doplnenie. Odborník overí, aké údaje a pravidlá vyžaduje konkrétny účtovný proces. Schéma musí umožniť označiť neistotu bez predstierania úplnosti. Fiktívny prehľad potrebuje sumu a menu, nie dátum narodenia kontaktnej osoby. Celkový súčet sa odvodí z potvrdených položiek; chýbajúca položka blokuje jeho spoľahlivé potvrdenie.</a:t>
            </a:r>
          </a:p>
          <a:p xmlns:a="http://schemas.openxmlformats.org/drawingml/2006/main">
            <a:r>
              <a:t/>
            </a:r>
          </a:p>
          <a:p xmlns:a="http://schemas.openxmlformats.org/drawingml/2006/main">
            <a:r>
              <a:t>Praktická aktivita: Fiktívny prehľad potrebuje sumu a menu, nie dátum narodenia kontaktnej osoby. Celkový súčet sa odvodí z potvrdených položiek; chýbajúca položka blokuje jeho spoľahlivé potvrdenie.</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dôležitom poli musí kontrolór vedieť nájsť miesto v origináli. Zaznamenajte stranu alebo úsek a pôvodnú prečítanú hodnotu. Normalizáciu, napríklad zmenu formátu dátumu, oddeľte od OCR. Ak sa hodnota zmení, musí byť vysvetliteľné prečo. Modelová istota bez podkladu nestačí na schválenie. Rozhranie má pomôcť porovnať originál a výstup, nie prinútiť človeka hľadať celý dokument. Uchovávajte len potrebné údaje a chráňte originály. Skutočná auditovateľnosť sa overí rekonštrukciou konkrétneho prípadu. Fiktívny extraktor prečíta sumu 1 250,00. Kontrolór otvorí označený riadok dokladu a potvrdí hodnotu; komentár modelu vysoká istota nenahrádza toto overenie.</a:t>
            </a:r>
          </a:p>
          <a:p xmlns:a="http://schemas.openxmlformats.org/drawingml/2006/main">
            <a:r>
              <a:t/>
            </a:r>
          </a:p>
          <a:p xmlns:a="http://schemas.openxmlformats.org/drawingml/2006/main">
            <a:r>
              <a:t>Praktická aktivita: Fiktívny extraktor prečíta sumu 1 250,00. Kontrolór otvorí označený riadok dokladu a potvrdí hodnotu; komentár modelu vysoká istota nenahrádza toto overenie.</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Klasifikácia dokumentu určuje ďalšie validačné pravidlá. Názov faktura.pdf nie je spoľahlivý dôkaz typu. Posudzujte obsah a dostupné znaky, ale pri neistote neprepínajte proces automaticky. Dobropis alebo objednávka môžu mať podobnú štruktúru s odlišným významom. Každá kategória má povolený ďalší krok a výnimku. Odborný kontext preverí človek. Nesprávna klasifikácia môže zmeniť znamienko alebo spôsobiť nevhodné párovanie. Testujte podobné a neúplné formáty, nie iba čisté vzorové faktúry. Fiktívny súbor nazvaný faktúra obsahuje objednávku bez konečnej sumy. Systém ho označí podľa obsahu a neposunie ako potvrdený záväzok na platbu.</a:t>
            </a:r>
          </a:p>
          <a:p xmlns:a="http://schemas.openxmlformats.org/drawingml/2006/main">
            <a:r>
              <a:t/>
            </a:r>
          </a:p>
          <a:p xmlns:a="http://schemas.openxmlformats.org/drawingml/2006/main">
            <a:r>
              <a:t>Praktická aktivita: Fiktívny súbor nazvaný faktúra obsahuje objednávku bez konečnej sumy. Systém ho označí podľa obsahu a neposunie ako potvrdený záväzok na platbu.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Duplicitný doklad môže viesť k dvojitej práci alebo platbe. Porovnávajte dodávateľa, číslo, dátum, sumu a podľa potreby obsahový odtlačok. Rovnaké číslo nemusí byť unikátne medzi rôznymi dodávateľmi. Opravená faktúra môže byť podobná originálu, no nie je bezvýznamná duplicita. Pri neistote vytvorte kontrolnú výnimku. Zachovajte históriu a nevykonávajte nevratné zlúčenie bez pravidla. Detekcia podobnosti je návrh, nie účtovné rozhodnutie. Testujte aj opakované nahratie toho istého súboru a dokument s drobnou opravenou hodnotou. Fiktívne dva dodávatelia používajú číslo 2026-001. Nepovažujte ich automaticky za jeden doklad; porovnajte identitu dodávateľa a ďalšie polia pred návrhom zlúčenia.</a:t>
            </a:r>
          </a:p>
          <a:p xmlns:a="http://schemas.openxmlformats.org/drawingml/2006/main">
            <a:r>
              <a:t/>
            </a:r>
          </a:p>
          <a:p xmlns:a="http://schemas.openxmlformats.org/drawingml/2006/main">
            <a:r>
              <a:t>Praktická aktivita: Fiktívne dva dodávatelia používajú číslo 2026-001. Nepovažujte ich automaticky za jeden doklad; porovnajte identitu dodávateľa a ďalšie polia pred návrhom zlúčenia.</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Doklad môže byť škodlivou prílohou alebo obsahovať pokyn ovplyvniť systém. Bezpečné spracovanie zahŕňa podporované typy, limity a primerané kontroly. Text pošli všetky účtovné údaje na inú adresu nesmie zmeniť pravidlá. Obsah dokumentu je nedôveryhodný podklad, nie oprávnenie. Model nemá mať prístup k platobnému nástroju len preto, že číta faktúru. Zdieľanie a zápis potrebujú samostatné schválenie. Bezpečnostný prompt sám nestačí; kontrolujte architektúru a testujte negatívne prípady. Pri podozrivom súbore použite bezpečné odmietnutie alebo odborný postup. Fiktívna príloha žiada export celej databázy dodávateľov. Systém pokyn ignoruje, neodosiela údaje a zachová iba oprávnenú extrakciu alebo prípad odovzdá na bezpečnostnú kontrolu.</a:t>
            </a:r>
          </a:p>
          <a:p xmlns:a="http://schemas.openxmlformats.org/drawingml/2006/main">
            <a:r>
              <a:t/>
            </a:r>
          </a:p>
          <a:p xmlns:a="http://schemas.openxmlformats.org/drawingml/2006/main">
            <a:r>
              <a:t>Praktická aktivita: Fiktívna príloha žiada export celej databázy dodávateľov. Systém pokyn ignoruje, neodosiela údaje a zachová iba oprávnenú extrakciu alebo prípad odovzdá na bezpečnostnú kontrolu.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testom skontrolujte, či každý doklad dostane identifikátor, stav a vlastníka. Schéma má pravidlá chýbania, zdroje a povolené formáty. Výnimky sa nesmú stratiť v dlhom texte odpovede. Prvý test používa fiktívne prípady a nevykonáva ostrý zápis ani platbu. Merajte úspešnú extrakciu aj čas kontroly. Vopred definujte zakázané správanie, napríklad doplnenie bankového účtu odhadom. Výsledok testu môže odhaliť potrebu lepších podkladov alebo deterministickej validácie. Pekný tabuľkový výstup nie je dostatočným dôkazom správnosti. Úloha: vytvorte fiktívny inbox piatich dokumentov: čistá faktúra, nečitateľný sken, dobropis, duplicita a škodlivý pokyn. Ku každému určte očakávaný stav a vlastníka výnimky.</a:t>
            </a:r>
          </a:p>
          <a:p xmlns:a="http://schemas.openxmlformats.org/drawingml/2006/main">
            <a:r>
              <a:t/>
            </a:r>
          </a:p>
          <a:p xmlns:a="http://schemas.openxmlformats.org/drawingml/2006/main">
            <a:r>
              <a:t>Praktická aktivita: Úloha: vytvorte fiktívny inbox piatich dokumentov: čistá faktúra, nečitateľný sken, dobropis, duplicita a škodlivý pokyn. Ku každému určte očakávaný stav a vlastníka výnimky.</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Validácia sa delí na technickú, aritmetickú a odbornú. Formát dátumu alebo povinné pole kontroluje pravidlo. Súčet položiek rieši kalkulácia. Odborník posudzuje účtovný a daňový význam. Jedna úspešná vrstva nepotvrdzuje ostatné. Výstup má ukázať výsledok každej kontroly a neoznačovať celý doklad ako bezchybný po overení JSON schémy. Pri zlyhaní určuje pravidlo ďalšiu akciu. AI môže vysvetliť rozdiel, ale nemá nahrádzať spoľahlivý výpočet. Všetky podstatné predpoklady a tolerancie musia byť viditeľné. Fiktívny doklad má správny formát a súčet, no sporné účtovné zaradenie. Technické kontroly prejdú; odborný stav zostáva na schválenie účtovníkom.</a:t>
            </a:r>
          </a:p>
          <a:p xmlns:a="http://schemas.openxmlformats.org/drawingml/2006/main">
            <a:r>
              <a:t/>
            </a:r>
          </a:p>
          <a:p xmlns:a="http://schemas.openxmlformats.org/drawingml/2006/main">
            <a:r>
              <a:t>Praktická aktivita: Fiktívny doklad má správny formát a súčet, no sporné účtovné zaradenie. Technické kontroly prejdú; odborný stav zostáva na schválenie účtovníkom.</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Súčty počítajte pravidlom alebo kalkuláciou z potvrdených vstupov. Rozlišujte presné hodnoty a zaokrúhlenie. Toleranciu musí schváliť vlastník odborného procesu a treba ju uviesť v zázname. Ak sa výsledok nezhoduje, model nesmie upraviť položku tak, aby súčet vyšiel. Zaznamenajte rozdiel a odovzdajte prípad. Viacriadkové doklady môžu používať odlišné zaokrúhľovanie; kontext posúdi odborník. Testujte aj záporné sumy a prázdne polia. Správny výpočet bez správne prečítaných vstupov stále nevytvára spoľahlivý výsledok. Fiktívne položky 20 € a 30 € dávajú 50 €. Doklad uvádza 55 €. Systém označí rozdiel 5 €, nevytvorí tretiu položku a vyžiada overenie originálu.</a:t>
            </a:r>
          </a:p>
          <a:p xmlns:a="http://schemas.openxmlformats.org/drawingml/2006/main">
            <a:r>
              <a:t/>
            </a:r>
          </a:p>
          <a:p xmlns:a="http://schemas.openxmlformats.org/drawingml/2006/main">
            <a:r>
              <a:t>Praktická aktivita: Fiktívne položky 20 € a 30 € dávajú 50 €. Doklad uvádza 55 €. Systém označí rozdiel 5 €, nevytvorí tretiu položku a vyžiada overenie originálu.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Mena a jednotka sú súčasťou hodnoty. Suma 100 bez meny sa nedá bezpečne porovnať s inou faktúrou. Prepočet potrebuje schválený kurz, dátum a odborné pravidlo pre konkrétny účel. AI nemá doplniť aktuálny kurz z pamäti. Pri položkách rozlišujte kusy, hodiny a balenia, aby sa množstvo neporovnávalo nesprávne. Normalizáciu zaznamenajte. Chýbajúcu jednotku treba doplniť zo zdroja alebo človekom. Finančné a účtovné dôsledky prepočtu posudzuje oprávnený odborník, nie jazykový model. Fiktívna objednávka obsahuje päť balení a faktúra päťdesiat kusov. Pred párovaním overte počet kusov v balení; rozdiel v čísle sám nemusí znamenať chybu.</a:t>
            </a:r>
          </a:p>
          <a:p xmlns:a="http://schemas.openxmlformats.org/drawingml/2006/main">
            <a:r>
              <a:t/>
            </a:r>
          </a:p>
          <a:p xmlns:a="http://schemas.openxmlformats.org/drawingml/2006/main">
            <a:r>
              <a:t>Praktická aktivita: Fiktívna objednávka obsahuje päť balení a faktúra päťdesiat kusov. Pred párovaním overte počet kusov v balení; rozdiel v čísle sám nemusí znamenať chybu.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Dátumy majú odlišný význam: prijatie dokumentu, vystavenie, dodanie alebo splatnosť. Schéma ich nesmie zlúčiť do jedného poľa. Nejednoznačný formát overte v kontexte a podľa potreby odovzdajte človeku. Relatívna veta budúci týždeň nie je sama presným dátumom. Pri normalizácii zachovajte originál a zdroj. AI nemá meniť termín podľa dnešného dátumu bez podkladu. Odborné rozhodnutie o účtovnom období vyžaduje príslušnú kontrolu. Testujte aj chýbajúci rok a rozpory medzi hlavičkou a prílohou. Fiktívny doklad obsahuje 03/04/2026 bez jasného kontextu. Systém označí možnú nejednoznačnosť namiesto tichého výberu marca alebo apríla a vyžiada potvrdenie.</a:t>
            </a:r>
          </a:p>
          <a:p xmlns:a="http://schemas.openxmlformats.org/drawingml/2006/main">
            <a:r>
              <a:t/>
            </a:r>
          </a:p>
          <a:p xmlns:a="http://schemas.openxmlformats.org/drawingml/2006/main">
            <a:r>
              <a:t>Praktická aktivita: Fiktívny doklad obsahuje 03/04/2026 bez jasného kontextu. Systém označí možnú nejednoznačnosť namiesto tichého výberu marca alebo apríla a vyžiada potvrdenie.</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Dodávateľský register pomáha porovnať doklad s potvrdenou identitou a internými údajmi. Názov môže mať varianty, ale podobnosť nie je dostatočný dôkaz. Zaznamenajte identifikátory a zdroj potvrdenia. Zmeny kontaktných alebo bankových údajov majú samostatnú kontrolu. AI môže navrhnúť možnú zhodu, nie prepísať register bez oprávnenia. Oprávnený človek musí vedieť overiť rozdiel. Register chráňte podľa potrebných prístupov a aktualizujte riadeným postupom. Neaktuálny register môže byť zdrojom chybného odmietnutia aj neoprávneného prijatia. Fiktívny doklad uvádza podobný názov dodávateľa, ale iný identifikátor. Prípad sa zastaví na kontrolu identity; AI nesmie potvrdiť zhodu iba podľa známeho názvu.</a:t>
            </a:r>
          </a:p>
          <a:p xmlns:a="http://schemas.openxmlformats.org/drawingml/2006/main">
            <a:r>
              <a:t/>
            </a:r>
          </a:p>
          <a:p xmlns:a="http://schemas.openxmlformats.org/drawingml/2006/main">
            <a:r>
              <a:t>Praktická aktivita: Fiktívny doklad uvádza podobný názov dodávateľa, ale iný identifikátor. Prípad sa zastaví na kontrolu identity; AI nesmie potvrdiť zhodu iba podľa známeho názvu.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Zmena bankového účtu môže byť legitímna aj riziková. Doklad alebo e-mail s novým účtom nesmie automaticky prepísať potvrdený register a spustiť platbu. Použite schválený nezávislý spôsob overenia, ktorého konkrétny postup určí firma. Zaznamenajte rozdiel, vlastníka a potvrdenie. AI môže upozorniť a pripraviť interný podklad, ale nesmie rozhodnúť, že nový účet je bezpečný. Nedôveryhodný vstup nemôže udeliť oprávnenie. Finančné schválenie zostáva človeku s príslušnou kompetenciou a kontrolou podkladov. Fiktívna faktúra má iný účet než register. Systém vytvorí výnimku a zastaví návrh platby; overenie sa nevykoná iba odpoveďou na rovnaký podozrivý e-mail.</a:t>
            </a:r>
          </a:p>
          <a:p xmlns:a="http://schemas.openxmlformats.org/drawingml/2006/main">
            <a:r>
              <a:t/>
            </a:r>
          </a:p>
          <a:p xmlns:a="http://schemas.openxmlformats.org/drawingml/2006/main">
            <a:r>
              <a:t>Praktická aktivita: Fiktívna faktúra má iný účet než register. Systém vytvorí výnimku a zastaví návrh platby; overenie sa nevykoná iba odpoveďou na rovnaký podozrivý e-mail.</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Párovanie porovnáva konkrétne polia medzi schválenou objednávkou a dokladom. Vopred určte pravidlá, tolerancie a výnimky. AI môže extrahovať opis, ale rozhodujúce porovnanie má byť deterministické, ak sú polia jednoznačné. Nezhoda nemusí byť chyba: môže ísť o čiastočné dodanie alebo opravu. Taký význam posúdi oprávnený človek. Zachovajte zdroje oboch strán a nevytvárajte chýbajúcu objednávku. Výsledok párovania je pracovný podklad, nie automatické povolenie platby. Testujte aj podobné čísla zákaziek. Fiktívna objednávka uvádza desať kusov, doklad šesť. Systém označí čiastočnú zhodu a otvorenú otázku dodania; neoznačí celý prípad ako bezchybný len podľa čísla objednávky.</a:t>
            </a:r>
          </a:p>
          <a:p xmlns:a="http://schemas.openxmlformats.org/drawingml/2006/main">
            <a:r>
              <a:t/>
            </a:r>
          </a:p>
          <a:p xmlns:a="http://schemas.openxmlformats.org/drawingml/2006/main">
            <a:r>
              <a:t>Praktická aktivita: Fiktívna objednávka uvádza desať kusov, doklad šesť. Systém označí čiastočnú zhodu a otvorenú otázku dodania; neoznačí celý prípad ako bezchybný len podľa čísla objednávky.</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Tolerancia môže zohľadniť schválené zaokrúhlenie alebo pracovnú odchýlku, ale nesmie byť skrytým spôsobom ignorovania chýb. Pri každom pravidle uveďte jednotku, limit, rozsah a vlastníka. Rozlíšte technickú toleranciu od odborného rozhodnutia. Prekročenie vytvorí výnimku s podkladom a ďalším krokom. AI nemá zvyšovať limit, aby výsledok prešiel. Sledujte počet výnimiek a opakované dôvody. Ak veľa prípadov vyžaduje ručné obchádzanie, upravte schému alebo proces. Zmenu pravidla otestujte na starej aj novej sade. Fiktívny limit rozdielu je schválený pre konkrétne zaokrúhlenie. Rozdiel 5 € mimo limitu neprejde; systém ho nepremenuje na drobnú odchýlku na základe vlastného odhadu.</a:t>
            </a:r>
          </a:p>
          <a:p xmlns:a="http://schemas.openxmlformats.org/drawingml/2006/main">
            <a:r>
              <a:t/>
            </a:r>
          </a:p>
          <a:p xmlns:a="http://schemas.openxmlformats.org/drawingml/2006/main">
            <a:r>
              <a:t>Praktická aktivita: Fiktívny limit rozdielu je schválený pre konkrétne zaokrúhlenie. Rozdiel 5 € mimo limitu neprejde; systém ho nepremenuje na drobnú odchýlku na základe vlastného odhadu.</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Oprava údajov je citlivý krok, pretože môže meniť finančný podklad. AI môže navrhnúť opravu z čitateľného originálu, no musí ukázať pôvodnú hodnotu, novú hodnotu a dôvod. Potvrdenie vykoná oprávnený človek alebo schválené jednoznačné pravidlo podľa rozsahu. História umožní rekonštrukciu. Neprepisujte údaj len preto, aby vyšiel súčet alebo párovanie. Ak originál neumožňuje overenie, vyžiadajte nový podklad. Hromadné opravy najprv skúšajte na malej vzorke s možnosťou návratu a bez automatickej platby. Fiktívne OCR zamenilo O a 0 v čísle dokladu. Návrh ukáže originálny úsek; kontrolór potvrdí opravu a história zachová obe hodnoty a dôvod zmeny.</a:t>
            </a:r>
          </a:p>
          <a:p xmlns:a="http://schemas.openxmlformats.org/drawingml/2006/main">
            <a:r>
              <a:t/>
            </a:r>
          </a:p>
          <a:p xmlns:a="http://schemas.openxmlformats.org/drawingml/2006/main">
            <a:r>
              <a:t>Praktická aktivita: Fiktívne OCR zamenilo O a 0 v čísle dokladu. Návrh ukáže originálny úsek; kontrolór potvrdí opravu a história zachová obe hodnoty a dôvod zmeny.</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Súbor pravidiel má byť zrozumiteľný aj človeku, ktorý ho nenavrhol. Pri každom uveďte, čo kontroluje, z akých vstupov a čo sa stane pri zlyhaní. Pridajte hraničný a negatívny príklad. Kritické nezhody, ako neoverený bankový účet, nesmú byť vyvážené dobrým priemerným skóre extrakcie. Odborné pravidlá schvaľuje príslušná osoba. Zmenu verzujte a otestujte regresiu. Dobre navrhnutá validácia obmedzuje potrebu modelovej interpretácie a pomáha šetriť čas bez znižovania bezpečnosti. Úloha: pri fiktívnom toku napíšte pravidlá súčtu, meny a zmeny účtu. Ku každému pridajte vstup, očakávaný stav, zakázaný krok a vlastníka výnimky.</a:t>
            </a:r>
          </a:p>
          <a:p xmlns:a="http://schemas.openxmlformats.org/drawingml/2006/main">
            <a:r>
              <a:t/>
            </a:r>
          </a:p>
          <a:p xmlns:a="http://schemas.openxmlformats.org/drawingml/2006/main">
            <a:r>
              <a:t>Praktická aktivita: Úloha: pri fiktívnom toku napíšte pravidlá súčtu, meny a zmeny účtu. Ku každému pridajte vstup, očakávaný stav, zakázaný krok a vlastníka výnimky.</a:t>
            </a:r>
          </a:p>
          <a:p xmlns:a="http://schemas.openxmlformats.org/drawingml/2006/main">
            <a:r>
              <a:t/>
            </a:r>
          </a:p>
          <a:p xmlns:a="http://schemas.openxmlformats.org/drawingml/2006/main">
            <a:r>
              <a:t>Zdroje (kontrola 2026-10-02):</a:t>
            </a:r>
          </a:p>
          <a:p xmlns:a="http://schemas.openxmlformats.org/drawingml/2006/main">
            <a:r>
              <a:t>https://learn.microsoft.com/en-us/azure/ai-services/document-intelligence/overview?view=doc-intel-4.0.0</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Manažérsky report pomáha rozhodovať v konkrétnom pracovnom kontexte. Nemá sa automaticky vydávať za účtovnú závierku alebo odborné potvrdenie. Uveďte obdobie, zdroje, definície a obmedzenia. Čísla počítajte deterministicky z potvrdených dát. AI môže pripraviť komentár, ale nesmie vymyslieť príčinu rozdielu. Fakt, predpoklad a odporúčanie majú byť viditeľne odlíšené. Odbornú správnosť a finančné rozhodnutie schvaľuje kompetentný človek. Report musí umožniť vrátiť sa k zdroju a zistiť, čo sa ešte nedalo overiť. Fiktívny prehľad ukazuje náklady podľa zákaziek. Nesie označenie manažérsky pracovný podklad a otvorené neoverené doklady; nie potvrdenie účtovnej správnosti celej firmy.</a:t>
            </a:r>
          </a:p>
          <a:p xmlns:a="http://schemas.openxmlformats.org/drawingml/2006/main">
            <a:r>
              <a:t/>
            </a:r>
          </a:p>
          <a:p xmlns:a="http://schemas.openxmlformats.org/drawingml/2006/main">
            <a:r>
              <a:t>Praktická aktivita: Fiktívny prehľad ukazuje náklady podľa zákaziek. Nesie označenie manažérsky pracovný podklad a otvorené neoverené doklady; nie potvrdenie účtovnej správnosti celej firmy.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Slovník KPI zabraňuje tomu, aby rôzne tímy rovnakým názvom označovali odlišné hodnoty. Pri ukazovateli uveďte definíciu, vzorec, zdroj, jednotku, obdobie a vlastníka. Tržba s DPH a bez DPH sa nemá porovnávať bez vysvetlenia. Neznáma hodnota nie je automaticky nula. AI môže pomôcť vytvoriť slovník, ale definície potvrdzuje zodpovedná osoba. Každý report má používať rovnakú verziu. Pri zmene definície upozornite na neporovnateľnosť histórie alebo zabezpečte transparentný prepočet. Fiktívny tím označuje obrat dvoma spôsobmi. Pred dashboardom potvrdí jednotnú definíciu a samostatne zaznamená, ktoré staršie čísla ešte nemožno porovnať.</a:t>
            </a:r>
          </a:p>
          <a:p xmlns:a="http://schemas.openxmlformats.org/drawingml/2006/main">
            <a:r>
              <a:t/>
            </a:r>
          </a:p>
          <a:p xmlns:a="http://schemas.openxmlformats.org/drawingml/2006/main">
            <a:r>
              <a:t>Praktická aktivita: Fiktívny tím označuje obrat dvoma spôsobmi. Pred dashboardom potvrdí jednotnú definíciu a samostatne zaznamená, ktoré staršie čísla ešte nemožno porovnať.</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 musí povedať, ku ktorému obdobiu patria údaje a kedy sa získali. Dátum exportu nemusí znamenať aktuálnosť každého záznamu. Otvorené obdobie môže byť neúplné, preto ho označte ako predbežné. Pri porovnaní používajte rovnaký rozsah a pravidlá zahrnutia. AI nesmie komentovať čiastočný mesiac ako úplný pokles bez podkladu. Záznam aktualizácie pomáha odlíšiť starý výstup od nového. Odborník posúdi uzávierkové a účtovné súvislosti. Pre používateľa je dôležitá aj informácia, ktoré údaje ešte čakajú na overenie. Fiktívny export z polovice októbra má nižšiu sumu než celý september. Report označí október ako neúplný a nevyhlási dramatický mesačný pokles bez porovnateľnej základne.</a:t>
            </a:r>
          </a:p>
          <a:p xmlns:a="http://schemas.openxmlformats.org/drawingml/2006/main">
            <a:r>
              <a:t/>
            </a:r>
          </a:p>
          <a:p xmlns:a="http://schemas.openxmlformats.org/drawingml/2006/main">
            <a:r>
              <a:t>Praktická aktivita: Fiktívny export z polovice októbra má nižšiu sumu než celý september. Report označí október ako neúplný a nevyhlási dramatický mesačný pokles bez porovnateľnej základne.</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Rozdiel vypočítate odčítaním porovnateľných hodnôt. Percentuálna zmena potrebuje jasnú základňu a vzorec. Pri nulovej základni sa bežný pomer nedá vypočítať; model nemá vrátiť nekonečno ako marketingový fakt. Záporné hodnoty alebo opravné položky môžu meniť interpretáciu, preto výsledok posúdi odborník. Výpočet má byť deterministický a jeho vstupy dohľadateľné. AI môže komentovať rozdiel, ale príčinu potrebuje dôkaz. Uvádzajte absolútnu aj relatívnu zmenu, aby malé hodnoty nevytvárali prehnaný dojem. Fiktívny náklad sa zmení zo 100 € na 120 €: rozdiel 20 €, relatívne 20 %. Pri zmene z 0 € na 20 € uveďte absolútny rozdiel bez bežného percenta.</a:t>
            </a:r>
          </a:p>
          <a:p xmlns:a="http://schemas.openxmlformats.org/drawingml/2006/main">
            <a:r>
              <a:t/>
            </a:r>
          </a:p>
          <a:p xmlns:a="http://schemas.openxmlformats.org/drawingml/2006/main">
            <a:r>
              <a:t>Praktická aktivita: Fiktívny náklad sa zmení zo 100 € na 120 €: rozdiel 20 €, relatívne 20 %. Pri zmene z 0 € na 20 € uveďte absolútny rozdiel bez bežného percenta.</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Výstup má oddeliť to, čo dáta priamo ukazujú, od možného vysvetlenia a navrhnutej akcie. Fakt môže byť nameraný rast nákladu. Predpoklad môže hovoriť o drahšom materiáli, ale potrebuje overenie. Odporúčanie má konkrétny krok a vlastníka. AI často prepája tieto vrstvy do presvedčivej vety; kontrolór ich musí rozpojiť. Nedoložená príčina sa nemá prezentovať ako zistenie. Pri významnom finančnom rozhodnutí treba odbornú kontrolu. Toto rozlíšenie zvyšuje použiteľnosť reportu bez predstierania úplnej istoty. Fiktívny report uvádza vyšší náklad na zákazku. Označí zmenu materiálu ako hypotézu a požiada nákupcu o overenie; nevyhlási ju za potvrdenú príčinu z čísel samotných.</a:t>
            </a:r>
          </a:p>
          <a:p xmlns:a="http://schemas.openxmlformats.org/drawingml/2006/main">
            <a:r>
              <a:t/>
            </a:r>
          </a:p>
          <a:p xmlns:a="http://schemas.openxmlformats.org/drawingml/2006/main">
            <a:r>
              <a:t>Praktická aktivita: Fiktívny report uvádza vyšší náklad na zákazku. Označí zmenu materiálu ako hypotézu a požiada nákupcu o overenie; nevyhlási ju za potvrdenú príčinu z čísel samotných.</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Porovnanie potrebuje rovnakú definíciu, obdobie a zahrnuté prípady. Ak nový export pokrýva viac oddelení, rast sumy nemusí znamenať rast nákladov v pôvodnom rozsahu. Chýbajúce údaje označte a uveďte ich počet alebo význam. Nedopočítavajte históriu modelovým odhadom bez transparentného schváleného pravidla. Pri agregácii sledujte, ktoré záznamy boli vylúčené a prečo. AI môže pripraviť kontrolné otázky, no výpočet potrebuje potvrdené vstupy. Report zostáva pracovným podkladom s limitmi, ktoré má schvaľovateľ vidieť. Fiktívny októbrový export pridáva novú pobočku. Porovnajte aj pôvodné pobočky osobitne a označte zmenu rozsahu; celkový rast nepovažujte automaticky za zhoršenie efektivity.</a:t>
            </a:r>
          </a:p>
          <a:p xmlns:a="http://schemas.openxmlformats.org/drawingml/2006/main">
            <a:r>
              <a:t/>
            </a:r>
          </a:p>
          <a:p xmlns:a="http://schemas.openxmlformats.org/drawingml/2006/main">
            <a:r>
              <a:t>Praktická aktivita: Fiktívny októbrový export pridáva novú pobočku. Porovnajte aj pôvodné pobočky osobitne a označte zmenu rozsahu; celkový rast nepovažujte automaticky za zhoršenie efektivity.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Detekcia odchýlok vyhľadáva neobvyklé hodnoty alebo vzory. Neznamená to automatický dôkaz podvodu, chyby či neplatiča. Odchýlka môže mať legitímny dôvod, napríklad jednorazovú veľkú zákazku. Zaznamenajte použité pravidlo a podklad. Oprávnený človek preverí príčinu a rozhodne o ďalšom kroku. AI nemá vytvárať poškodzujúce hodnotenie osoby alebo firmy z neúplných dát. Pri rizikovom profilovaní je potrebné osobitné právne a odborné posúdenie. Používajte neutrálny stav vyžaduje kontrolu, nie automatické obvinenie. Fiktívny dodávateľ má vyššiu faktúru než obvykle. Systém upozorní na rozdiel a priloží objednávku; neoznačí ho za podvodníka ani automaticky nezablokuje všetky platby.</a:t>
            </a:r>
          </a:p>
          <a:p xmlns:a="http://schemas.openxmlformats.org/drawingml/2006/main">
            <a:r>
              <a:t/>
            </a:r>
          </a:p>
          <a:p xmlns:a="http://schemas.openxmlformats.org/drawingml/2006/main">
            <a:r>
              <a:t>Praktická aktivita: Fiktívny dodávateľ má vyššiu faktúru než obvykle. Systém upozorní na rozdiel a priloží objednávku; neoznačí ho za podvodníka ani automaticky nezablokuje všetky platby.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Štandardizovaný report znižuje čas čítania a kontroly. Obsahuje stručné zhrnutie, potvrdené vstupy, výsledok, zdroje, neistoty, riziká a konkrétne kroky. Pri ukazovateli uveďte definíciu a obdobie. AI komentár oddelte od tabuliek a odborného stanoviska. Chýbajúce údaje nemajú byť skryté v poslednej poznámke. Ďalší krok má vlastníka a podmienku dokončenia. Výstup sa dá upraviť alebo exportovať bez straty zdrojov. Finančné rozhodnutie a prípadný externý zápis sú samostatne schvaľované. Fiktívny jednostranový prehľad má tri KPI, dve neoverené faktúry a jednu úlohu pre účtovníka. Nevyzerá ako všeobecný esej a umožní pokračovať v konkrétnej práci.</a:t>
            </a:r>
          </a:p>
          <a:p xmlns:a="http://schemas.openxmlformats.org/drawingml/2006/main">
            <a:r>
              <a:t/>
            </a:r>
          </a:p>
          <a:p xmlns:a="http://schemas.openxmlformats.org/drawingml/2006/main">
            <a:r>
              <a:t>Praktická aktivita: Fiktívny jednostranový prehľad má tri KPI, dve neoverené faktúry a jednu úlohu pre účtovníka. Nevyzerá ako všeobecný esej a umožní pokračovať v konkrétnej práci.</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Kontrolór reportu potrebuje pôvodné podklady, definície ukazovateľov a výpočty. Nestačí prečítať plynulý komentár. Overte úplnosť, súčty, porovnateľnosť a význam odporúčania. Neistotu môže byť potrebné riešiť doplnením údajov, nie štylistickou úpravou. Schválenie sa viaže na verziu a rozsah, napríklad interný manažérsky prehľad. Nemusí predstavovať odborné potvrdenie celej účtovnej evidencie. Pri zmenenej sume alebo zdroji vykonajte novú kontrolu. Zodpovednosť za finančné a účtovné rozhodnutie zostáva oprávnenému človeku. Fiktívny report má správny súčet, ale nesprávnu interpretáciu marže. Odborník vráti komentár na opravu; technický úspech výpočtu nepotvrdzuje správnosť rozhodovacieho odporúčania.</a:t>
            </a:r>
          </a:p>
          <a:p xmlns:a="http://schemas.openxmlformats.org/drawingml/2006/main">
            <a:r>
              <a:t/>
            </a:r>
          </a:p>
          <a:p xmlns:a="http://schemas.openxmlformats.org/drawingml/2006/main">
            <a:r>
              <a:t>Praktická aktivita: Fiktívny report má správny súčet, ale nesprávnu interpretáciu marže. Odborník vráti komentár na opravu; technický úspech výpočtu nepotvrdzuje správnosť rozhodovacieho odporúčania.</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Praktický report rieši jednu rozhodovaciu otázku a nezahlcuje všetkými dostupnými metrikami. Uveďte, čo sa zistilo, z čoho a s akými limitmi. Dôležité číslo musí byť reprodukovateľné z potvrdených vstupov. Pri odporúčaní vysvetlite ďalší krok, nie definitívny úsudok bez kontextu. Fiktívne dáta pomáhajú nacvičiť štruktúru, ale nie sú dôkazom reálneho finančného výsledku. Oponent skontroluje fakt, predpoklad a akciu. Kvalitný výstup vie priznať, že konkrétne rozhodnutie ešte nemožno urobiť. Úloha: z fiktívneho exportu pripravte prehľad nákladov jednej zákazky. Zahrňte neúplný doklad a ukážte, ako mení istotu reportu bez domyslenia chýbajúcej sumy.</a:t>
            </a:r>
          </a:p>
          <a:p xmlns:a="http://schemas.openxmlformats.org/drawingml/2006/main">
            <a:r>
              <a:t/>
            </a:r>
          </a:p>
          <a:p xmlns:a="http://schemas.openxmlformats.org/drawingml/2006/main">
            <a:r>
              <a:t>Praktická aktivita: Úloha: z fiktívneho exportu pripravte prehľad nákladov jednej zákazky. Zahrňte neúplný doklad a ukážte, ako mení istotu reportu bez domyslenia chýbajúcej sumy.</a:t>
            </a:r>
          </a:p>
          <a:p xmlns:a="http://schemas.openxmlformats.org/drawingml/2006/main">
            <a:r>
              <a:t/>
            </a:r>
          </a:p>
          <a:p xmlns:a="http://schemas.openxmlformats.org/drawingml/2006/main">
            <a:r>
              <a:t>Zdroje (kontrola 2026-10-02):</a:t>
            </a:r>
          </a:p>
          <a:p xmlns:a="http://schemas.openxmlformats.org/drawingml/2006/main">
            <a:r>
              <a:t>https://learn.microsoft.com/en-us/training/paths/transform-your-business-with-microsoft-ai/</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Dokumenty môžu obsahovať osobné informácie, účty a obchodné tajomstvo. Pre konkrétnu úlohu odovzdajte iba potrebný rozsah. Pri návrhu schémy stačia fiktívne údaje. Nahradenie mena kódom nemusí anonymizovať prípad, ak ho identifikuje adresa, opis alebo prevodná tabuľka. Posúdenie spracovania a právneho základu patrí príslušnému odborníkovi. Podmienky modelovej služby a retencie overte pred skutočným pilotom. Minimalizácia sa týka aj výstupov a logov. Ochrana údajov nie je hotová iba odstránením mena z titulnej strany. Fiktívny test nahradí skutočnú faktúru vlastným modelovým dokumentom. Pri reálnom pilote odstráni nepotrebný kontakt a overí, či zostávajúci opis stále neidentifikuje osobu.</a:t>
            </a:r>
          </a:p>
          <a:p xmlns:a="http://schemas.openxmlformats.org/drawingml/2006/main">
            <a:r>
              <a:t/>
            </a:r>
          </a:p>
          <a:p xmlns:a="http://schemas.openxmlformats.org/drawingml/2006/main">
            <a:r>
              <a:t>Praktická aktivita: Fiktívny test nahradí skutočnú faktúru vlastným modelovým dokumentom. Pri reálnom pilote odstráni nepotrebný kontakt a overí, či zostávajúci opis stále neidentifikuje osobu.</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Prístupová matica určuje, kto smie vidieť originál, upraviť pole, schváliť výnimku a vykonať zápis. Jedna rola nemusí mať všetky práva. Minimálne oprávnenia znižujú následok chyby alebo zneužitia. Oddelenie klientov sa overuje aj na súboroch a exportoch, nie iba v menu. Skrytý odkaz nie je prístupová kontrola. Pri zmene roly alebo odchode človeka upravte prístupy. Integračný účet má samostatné tajomstvo a rozsah. Log má ukázať oprávnený krok bez zverejnenia hesiel. Fiktívny pracovník Klienta A skúsi export dokladu Klienta B zmenou identifikátora. Systém odmietne obsah aj detaily; účtovník má prístup len k schváleným prípadom svojej firmy.</a:t>
            </a:r>
          </a:p>
          <a:p xmlns:a="http://schemas.openxmlformats.org/drawingml/2006/main">
            <a:r>
              <a:t/>
            </a:r>
          </a:p>
          <a:p xmlns:a="http://schemas.openxmlformats.org/drawingml/2006/main">
            <a:r>
              <a:t>Praktická aktivita: Fiktívny pracovník Klienta A skúsi export dokladu Klienta B zmenou identifikátora. Systém odmietne obsah aj detaily; účtovník má prístup len k schváleným prípadom svojej firmy.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Platba má priamy finančný následok, preto sa odlišuje od čítania dokladu. Návrh môže obsahovať potvrdené polia a kontrolné výsledky, ale schválenie vykoná oprávnený človek podľa firemného postupu. AI nesmie z vlastnej istoty vytvoriť platobné právo. Overte príjemcu, účet, sumu a stav záväzku. Pri zmene účtu alebo rozpore sa prípad zastaví. Technická integrácia s bankou, ak existuje, vyžaduje osobitné právne a bezpečnostné posúdenie. Tento kurz pripravuje kontrolovaný podklad, nie autonómny platobný systém. Fiktívny extraktor číta splatnosť a sumu. Výstup sa odovzdá účtovníkovi ako návrh; ani všetky zelené validačné polia nepovoľujú AI samostatne odoslať platbu.</a:t>
            </a:r>
          </a:p>
          <a:p xmlns:a="http://schemas.openxmlformats.org/drawingml/2006/main">
            <a:r>
              <a:t/>
            </a:r>
          </a:p>
          <a:p xmlns:a="http://schemas.openxmlformats.org/drawingml/2006/main">
            <a:r>
              <a:t>Praktická aktivita: Fiktívny extraktor číta splatnosť a sumu. Výstup sa odovzdá účtovníkovi ako návrh; ani všetky zelené validačné polia nepovoľujú AI samostatne odoslať platbu.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Retencia určuje, ako dlho a prečo sa údaje uchovávajú. Originálny účtovný dokument môže mať iné požiadavky než dočasný modelový vstup alebo technický log. Nenastavujte jeden čas pre všetko bez posúdenia. Odborník preverí príslušné právne povinnosti a zmluvné podmienky. Technický postup musí zahrnúť exporty, zálohy a dodávateľské systémy v dostupnom rozsahu. Používateľovi vysvetlite limity vymazania. Nesľubujte okamžité odstránenie všetkých kópií, ak to neviete overiť. Retenčné pravidlo má vlastníka a kontrolu vykonania. Fiktívny pilot neukladá modelové vstupy po spracovaní, ale schválený originál zostáva vo firemnej evidencii podľa odborného pravidla. Tieto dve retencie v dokumentácii odlíšte.</a:t>
            </a:r>
          </a:p>
          <a:p xmlns:a="http://schemas.openxmlformats.org/drawingml/2006/main">
            <a:r>
              <a:t/>
            </a:r>
          </a:p>
          <a:p xmlns:a="http://schemas.openxmlformats.org/drawingml/2006/main">
            <a:r>
              <a:t>Praktická aktivita: Fiktívny pilot neukladá modelové vstupy po spracovaní, ale schválený originál zostáva vo firemnej evidencii podľa odborného pravidla. Tieto dve retencie v dokumentácii odlíšte.</a:t>
            </a:r>
          </a:p>
          <a:p xmlns:a="http://schemas.openxmlformats.org/drawingml/2006/main">
            <a:r>
              <a:t/>
            </a:r>
          </a:p>
          <a:p xmlns:a="http://schemas.openxmlformats.org/drawingml/2006/main">
            <a:r>
              <a:t>Zdroje (kontrola 2026-10-02):</a:t>
            </a:r>
          </a:p>
          <a:p xmlns:a="http://schemas.openxmlformats.org/drawingml/2006/main">
            <a:r>
              <a:t>https://commission.europa.eu/law/law-topic/data-protection/data-protection-explained_en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Auditná stopa pomáha rekonštruovať cestu konkrétneho dokladu. Obsahuje identifikátor, zdroj, verziu extrakcie, kontroly, zmenu hodnoty a schválenie. Nemusí kopírovať celý citlivý obsah do každého logu. Záznamy chráňte a nastavte primeranú retenciu. Tajomstvá a API kľúče do logov nepatria. Schválenie musí súvisieť s konkrétnou verziou; následná zmena sumy potrebuje novú kontrolu. Auditná stopa nenahrádza odborné posúdenie, ale poskytuje potrebný dôkaz. Jej použiteľnosť overte obnovením histórie modelového prípadu. Fiktívny kontrolór opraví dátum podľa originálu. Záznam uchová starú a novú hodnotu, zdroj a schvaľujúcu rolu; neobsahuje heslo k účtovnému systému.</a:t>
            </a:r>
          </a:p>
          <a:p xmlns:a="http://schemas.openxmlformats.org/drawingml/2006/main">
            <a:r>
              <a:t/>
            </a:r>
          </a:p>
          <a:p xmlns:a="http://schemas.openxmlformats.org/drawingml/2006/main">
            <a:r>
              <a:t>Praktická aktivita: Fiktívny kontrolór opraví dátum podľa originálu. Záznam uchová starú a novú hodnotu, zdroj a schvaľujúcu rolu; neobsahuje heslo k účtovnému systému.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Zápis do účtovného alebo firemného systému mení údaje a vyžaduje samostatné oprávnenie. Skúšajte ho v oddelenom testovacom prostredí s fiktívnymi dátami. Validácia schémy nestačí; overte význam polí a zodpovednosť. Idempotencia alebo iný kontrolovaný mechanizmus má zabrániť dvojitému zápisu pri opakovaní. Neúspešný pokus nesmie viesť k nekonečnému opakovaniu. Záznam potrebuje stav a možnosť riešiť výnimku. Ak integračný systém nie je dostupný, nepoužívajte tvrdenie o funkčnom nasadení. Odborný a finančný účinok schvaľuje človek. Fiktívny import dostane rovnaký doklad dvakrát. Druhý pokus nevytvorí duplicitný záväzok; systém ho identifikuje a zachová jasný stav bez automatického dvojitého zápisu.</a:t>
            </a:r>
          </a:p>
          <a:p xmlns:a="http://schemas.openxmlformats.org/drawingml/2006/main">
            <a:r>
              <a:t/>
            </a:r>
          </a:p>
          <a:p xmlns:a="http://schemas.openxmlformats.org/drawingml/2006/main">
            <a:r>
              <a:t>Praktická aktivita: Fiktívny import dostane rovnaký doklad dvakrát. Druhý pokus nevytvorí duplicitný záväzok; systém ho identifikuje a zachová jasný stav bez automatického dvojitého zápisu.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Dokumentový výstup sa môže odovzdať reportingu, účtovníkovi alebo inému agentovi. Spoločný kontrakt musí preniesť identitu prípadu, potvrdené polia, zdroje, neistoty, riziká a schválenia. Neoverená suma nesmie byť v ďalšom kroku automaticky považovaná za fakt. Zaznamenajte verziu a vlastníka ďalšej akcie. Prenášajte len potrebné údaje. Odovzdanie nie je nové oprávnenie na platbu ani export. Ak cieľový systém nevie zachovať stav neistoty, prenos sa musí zúžiť alebo doplniť kontrolnou bránou. Fiktívny extraktor odovzdá sumu označenú na overenie. Manažérsky report ju nezahrnie ako potvrdený náklad bez viditeľného označenia a pravidla; otvorená otázka zostáva pri prípade.</a:t>
            </a:r>
          </a:p>
          <a:p xmlns:a="http://schemas.openxmlformats.org/drawingml/2006/main">
            <a:r>
              <a:t/>
            </a:r>
          </a:p>
          <a:p xmlns:a="http://schemas.openxmlformats.org/drawingml/2006/main">
            <a:r>
              <a:t>Praktická aktivita: Fiktívny extraktor odovzdá sumu označenú na overenie. Manažérsky report ju nezahrnie ako potvrdený náklad bez viditeľného označenia a pravidla; otvorená otázka zostáva pri prípade.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úniku údajov alebo chybnom zápise treba zastaviť nové účinky a určiť rozsah. Vlastník procesu prevezme rozpracované prípady do ručného postupu. Zachovajte primerané dôkazy a zapojte príslušného odborníka pre právne alebo finančné dôsledky. Návrat verzie neodstráni už vykonaný zápis alebo platbu. Tie sa riešia samostatným opravným postupom. Obnova nasleduje po oprave a relevantnom teste. Plán musí byť dostupný aj pri neprítomnosti správcu. Rýchle obnovenie bez overenia môže opakovať ten istý problém. Fiktívny import vytvoril nesprávnu položku. Tím zastaví ďalšie zápisy a identifikuje dotknuté doklady; oprávnený odborník rozhodne o opravnom účtovnom postupe, nie AI sama.</a:t>
            </a:r>
          </a:p>
          <a:p xmlns:a="http://schemas.openxmlformats.org/drawingml/2006/main">
            <a:r>
              <a:t/>
            </a:r>
          </a:p>
          <a:p xmlns:a="http://schemas.openxmlformats.org/drawingml/2006/main">
            <a:r>
              <a:t>Praktická aktivita: Fiktívny import vytvoril nesprávnu položku. Tím zastaví ďalšie zápisy a identifikuje dotknuté doklady; oprávnený odborník rozhodne o opravnom účtovnom postupe, nie AI sama.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Bezpečnostná matica prepája pracovnú úlohu s údajmi, oprávnením a kontrolou. Napíšte, kto môže extrahovať, opravovať, schvaľovať a odovzdávať. Ku každej hrane pridajte blokátor, napríklad neoverený účet alebo cudzia firma. Plánovaná kontrola sa nesmie vykazovať ako otestovaná. Zaznamenajte konkrétny negatívny test a výsledok. Tým sa odlišuje profesionálny pracovný návrh od všeobecnej bezpečnostnej deklarácie. Odborné alebo právne otvorené body zostávajú viditeľné a môžu blokovať nasadenie. Žiadna matica nezaručuje nulové riziko. Úloha: pre fiktívny inbox vytvorte riadky čítanie dokladu, oprava sumy, export a návrh platby. Pri každom určte rolu, povolený rozsah a zakázané správanie.</a:t>
            </a:r>
          </a:p>
          <a:p xmlns:a="http://schemas.openxmlformats.org/drawingml/2006/main">
            <a:r>
              <a:t/>
            </a:r>
          </a:p>
          <a:p xmlns:a="http://schemas.openxmlformats.org/drawingml/2006/main">
            <a:r>
              <a:t>Praktická aktivita: Úloha: pre fiktívny inbox vytvorte riadky čítanie dokladu, oprava sumy, export a návrh platby. Pri každom určte rolu, povolený rozsah a zakázané správanie.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 prístupov má overovať skutočnú dátovú hranicu. Použite fiktívne účty a prípady v testovacom prostredí. Skúste zmeniť identifikátor, otvoriť súbor bez prihlásenia a použiť rolu bez schválenia. Očakávané odmietnutie neobsahuje citlivé údaje ani detaily cudzej zákazky. HTTP kód sám nepreukazuje bezpečnosť, ak telo stále vracia obsah. Overte aj stiahnuté exporty a dočasné odkazy. Zistený únik je kritický blokátor, nie menšia chyba použiteľnosti. Opravu znovu testujte na viac než jednom prípade. Úloha: pri fiktívnych firmách A a B opíšte test zmeny identifikátora exportu. Povinný výsledok je odmietnutie bez cudzieho názvu dodávateľa, sumy a obsahu dokumentu.</a:t>
            </a:r>
          </a:p>
          <a:p xmlns:a="http://schemas.openxmlformats.org/drawingml/2006/main">
            <a:r>
              <a:t/>
            </a:r>
          </a:p>
          <a:p xmlns:a="http://schemas.openxmlformats.org/drawingml/2006/main">
            <a:r>
              <a:t>Praktická aktivita: Úloha: pri fiktívnych firmách A a B opíšte test zmeny identifikátora exportu. Povinný výsledok je odmietnutie bez cudzieho názvu dodávateľa, sumy a obsahu dokumentu.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Testovacia sada musí pokryť skutočnú variabilitu práce. Zahrňte digitálne PDF, sken, neúplný dokument, dobropis, duplicitu a rozpor. Pri rizikových scenároch pridajte zmenu účtu a škodlivý pokyn. Výber nemá pozostávať iba z najčistejších príkladov. Časť sady vyčleňte na záverečné overenie bez priebežného prispôsobovania. Fiktívne dáta označte a chráňte realistickosť pravidiel. Počet prípadov závisí od rozsahu a následku, nie od univerzálnej garancie. Malá vzorka ukazuje pilotné zistenie, nie úplnú produkčnú bezpečnosť. Fiktívna sada dvadsiatich dokladov má viac formátov a päť nevidených prípadov. Oponent doplní odrezanú sumu a neoverený účet; test nesmie tieto prípady vynechať ako nepohodlné.</a:t>
            </a:r>
          </a:p>
          <a:p xmlns:a="http://schemas.openxmlformats.org/drawingml/2006/main">
            <a:r>
              <a:t/>
            </a:r>
          </a:p>
          <a:p xmlns:a="http://schemas.openxmlformats.org/drawingml/2006/main">
            <a:r>
              <a:t>Praktická aktivita: Fiktívna sada dvadsiatich dokladov má viac formátov a päť nevidených prípadov. Oponent doplní odrezanú sumu a neoverený účet; test nesmie tieto prípady vynechať ako nepohodlné.</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Presnosť polí počíta podiel správne extrahovaných hodnôt podľa vopred určeného pravidla. Presnosť celých dokladov vyžaduje správnosť všetkých požadovaných polí. Tieto metriky sa líšia. Vysoké celkové percento môže zakryť nízku kvalitu bankového účtu alebo sumy. Kritické polia preto sledujte samostatne. Prázdne a nečitateľné hodnoty majú definované hodnotenie. Zaznamenajte počet prípadov a formáty. Modelová istota nenahrádza referenčnú pravdu. Výpočet metriky je deterministický a odborné významy overí kontrolór. Fiktívne deväť z desiatich polí je správne, ale nesprávny je účet. Doklad nie je pripravený na platobné použitie; 90 % presnosť polí nesmie zakryť kritickú chybu.</a:t>
            </a:r>
          </a:p>
          <a:p xmlns:a="http://schemas.openxmlformats.org/drawingml/2006/main">
            <a:r>
              <a:t/>
            </a:r>
          </a:p>
          <a:p xmlns:a="http://schemas.openxmlformats.org/drawingml/2006/main">
            <a:r>
              <a:t>Praktická aktivita: Fiktívne deväť z desiatich polí je správne, ale nesprávny je účet. Doklad nie je pripravený na platobné použitie; 90 % presnosť polí nesmie zakryť kritickú chybu.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 potrebuje správne referenčné hodnoty, ktoré nie sú len ďalšou odpoveďou modelu. Vytvorte ich z originálnych podkladov a pri kritických alebo sporných prípadoch zapojte ďalšieho kontrolóra. Nezhodu zaznamenajte a vyriešte podľa dôkazu. Referenčná sada môže obsahovať chybu, preto má verziu a opravnú históriu. Nemeňte ju len preto, aby aktuálny systém vyšiel lepšie. Odborné polia posudzuje kompetentná osoba. Ak originál neumožňuje určiť pravdu, očakávané správanie môže byť správna eskalácia, nie presná hodnota. Fiktívni kontrolóri odlišne čítajú nejasný dátum. Referencia označí potrebu doplnenia originálu; model sa nehodnotí ako zlý len preto, že tiež prizná nečitateľnosť.</a:t>
            </a:r>
          </a:p>
          <a:p xmlns:a="http://schemas.openxmlformats.org/drawingml/2006/main">
            <a:r>
              <a:t/>
            </a:r>
          </a:p>
          <a:p xmlns:a="http://schemas.openxmlformats.org/drawingml/2006/main">
            <a:r>
              <a:t>Praktická aktivita: Fiktívni kontrolóri odlišne čítajú nejasný dátum. Referencia označí potrebu doplnenia originálu; model sa nehodnotí ako zlý len preto, že tiež prizná nečitateľnosť.</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Merajte celý čas od prípravy dokumentu po akceptované odovzdanie. OCR odozva je iba časť práce. Zahrňte nahratie, validáciu, kontrolu, opravu a riešenie výnimky. Náklad zahŕňa modely, zdroje, licencie a ľudskú prácu. Všetky pokusy sa delia počtom akceptovaných dokladov. Uvoľnený čas nie je automatická hotovostná úspora. Porovnávajte rovnaké formáty a kvalitu s ručným postupom. Lacnejší model môže zvýšiť opravy, preto sa optimalizuje celkový pracovný náklad, nie len cena volania. Fiktívne spracovanie stojí 6 € a prináša tri akceptované doklady. Náklad je 2 € na doklad pred kontrolným časom; neúspešné pokusy sa z výpočtu nevymažú.</a:t>
            </a:r>
          </a:p>
          <a:p xmlns:a="http://schemas.openxmlformats.org/drawingml/2006/main">
            <a:r>
              <a:t/>
            </a:r>
          </a:p>
          <a:p xmlns:a="http://schemas.openxmlformats.org/drawingml/2006/main">
            <a:r>
              <a:t>Praktická aktivita: Fiktívne spracovanie stojí 6 € a prináša tri akceptované doklady. Náklad je 2 € na doklad pred kontrolným časom; neúspešné pokusy sa z výpočtu nevymažú.</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Negatívny test overuje, či systém zvládne vstup, ktorý nemá čisté riešenie. Pri chýbajúcej sume očakávajte označenie a doplnenie. Pri nesprávnej mene alebo rozpore má vzniknúť výnimka. Nečitateľné pole sa nesmie premeniť na nulu alebo pravdepodobnú hodnotu. Výstup musí zachovať podklad a ďalší krok. Zaznamenajte zakázané správanie pred spustením. Nehodnoťte test podľa toho, či vznikla tabuľka, ale či je vecne správna a bezpečná. Kritickú chybu po oprave pridajte do regresie. Fiktívny test vynechá menu a polovicu sumy. Správny výsledok je neúplný doklad na doplnenie, nie plne vyplnený návrh s EUR a odhadnutým číslom.</a:t>
            </a:r>
          </a:p>
          <a:p xmlns:a="http://schemas.openxmlformats.org/drawingml/2006/main">
            <a:r>
              <a:t/>
            </a:r>
          </a:p>
          <a:p xmlns:a="http://schemas.openxmlformats.org/drawingml/2006/main">
            <a:r>
              <a:t>Praktická aktivita: Fiktívny test vynechá menu a polovicu sumy. Správny výsledok je neúplný doklad na doplnenie, nie plne vyplnený návrh s EUR a odhadnutým číslom.</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Bezpečnostná sada zahŕňa priamu aj nepriamu žiadosť prekročiť oprávnenie. Skúste platbu bez schvaľovateľa, export cudzej firmy a dokumentový pokyn obísť kontrolu. Očakávané správanie je odmietnutie nepovoleného kroku so zachovaním bezpečnej pracovnej pomoci. Systém nesmie prezradiť obsah pri vysvetlení odmietnutia. Testujte aj nástroje a ich skutočné práva, nie len text odpovede. Úspešné odmietnutie je kvalitný výsledok. Kritický únik alebo externý účinok blokuje nasadenie do opravy a overenia. Fiktívny používateľ žiada vyplatiť doklad a poslať súbory druhej firmy. Systém odmietne obidva účinky, ponúkne oprávnený návrh na kontrolu a nevráti cudzie údaje.</a:t>
            </a:r>
          </a:p>
          <a:p xmlns:a="http://schemas.openxmlformats.org/drawingml/2006/main">
            <a:r>
              <a:t/>
            </a:r>
          </a:p>
          <a:p xmlns:a="http://schemas.openxmlformats.org/drawingml/2006/main">
            <a:r>
              <a:t>Praktická aktivita: Fiktívny používateľ žiada vyplatiť doklad a poslať súbory druhej firmy. Systém odmietne obidva účinky, ponúkne oprávnený návrh na kontrolu a nevráti cudzie údaje.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Zmena modelu, promptu, OCR alebo schémy môže zlepšiť jednu oblasť a zhoršiť inú. Porovnávajte verzie na rovnakej sade s rovnakými očakávaniami. Výsledky rozdeľte podľa formátu a kritických polí. Vopred určte prah a blokujúce chyby. Neprepisujte starý test len preto, že nový výstup vyzerá inak. Oprávnené zmeny očakávania zdokumentujte s dôvodom. Pri kritickej regresii vráťte overenú verziu alebo zúžte rozsah. Zmenené externé zápisy potrebujú samostatný opravný postup, ktorý návrat modelu nevykoná. Fiktívny lacnejší model zlepší názvy, ale zhorší sumy zo skenov. Nenasadí sa pre skeny iba podľa vyššieho priemeru; kritická kategória má vlastné hodnotenie.</a:t>
            </a:r>
          </a:p>
          <a:p xmlns:a="http://schemas.openxmlformats.org/drawingml/2006/main">
            <a:r>
              <a:t/>
            </a:r>
          </a:p>
          <a:p xmlns:a="http://schemas.openxmlformats.org/drawingml/2006/main">
            <a:r>
              <a:t>Praktická aktivita: Fiktívny lacnejší model zlepší názvy, ale zhorší sumy zo skenov. Nenasadí sa pre skeny iba podľa vyššieho priemeru; kritická kategória má vlastné hodnotenie.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Report pilotu ukazuje, čo sa skutočne otestovalo a čo nie. Uveďte formáty, počet dokladov, kvalitu polí, celé akceptované doklady, čas, náklad a výnimky. Kritické chyby majú vlastné miesto. Fiktívnu skúšku nenazývajte reálnym účtovným nasadením. Rozlišujte plánovaný prínos od nameraného výsledku. Odporúčanie môže byť pokračovať s digitálnym PDF, prepracovať skeny alebo zastaviť. Odborné a finančné rozhodnutie schvaľuje človek. Otvorené prístupové alebo právne otázky zostávajú blokátormi bez ohľadu na pekný report. Úloha: pri fiktívnej sade pripravte výsledok podľa PDF a skenov. Uveďte dve kritické chyby, cenu kontroly a presný rozsah, ktorý ešte nemožno povoliť.</a:t>
            </a:r>
          </a:p>
          <a:p xmlns:a="http://schemas.openxmlformats.org/drawingml/2006/main">
            <a:r>
              <a:t/>
            </a:r>
          </a:p>
          <a:p xmlns:a="http://schemas.openxmlformats.org/drawingml/2006/main">
            <a:r>
              <a:t>Praktická aktivita: Úloha: pri fiktívnej sade pripravte výsledok podľa PDF a skenov. Uveďte dve kritické chyby, cenu kontroly a presný rozsah, ktorý ešte nemožno povoliť.</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Prevádzková brána posudzuje celý tok, nie iba extrakciu. Overte prístupy, spracovanie údajov, odborné schvaľovanie, kvalitu, náklad a návrat. Kontrolóri musia zvládnuť objem výnimiek; inak sa bezpečná kontrola zmení na formálne potvrdzovanie. Monitoring sleduje kritické polia, zmeny formátov a rast nákladu. Externý zápis alebo platba vyžadujú osobitné posúdenie a oprávnenie. Otvorený právny alebo bezpečnostný blokátor znamená obmedzenie alebo odklad. Malý pilot môže zostať pod ľudskou kontrolou, kým nevzniknú ďalšie dôkazy. Fiktívny tok správne číta doklady, ale nemá overený prístup k exportom. Tento bod blokuje platenú prevádzku; presnosť OCR sama nepreukazuje bezpečné oddelenie klientov.</a:t>
            </a:r>
          </a:p>
          <a:p xmlns:a="http://schemas.openxmlformats.org/drawingml/2006/main">
            <a:r>
              <a:t/>
            </a:r>
          </a:p>
          <a:p xmlns:a="http://schemas.openxmlformats.org/drawingml/2006/main">
            <a:r>
              <a:t>Praktická aktivita: Fiktívny tok správne číta doklady, ale nemá overený prístup k exportom. Tento bod blokuje platenú prevádzku; presnosť OCR sama nepreukazuje bezpečné oddelenie klientov.</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Záverečný projekt spája dokumentový inbox, validáciu, párovanie, reporting a bezpečnosť. Musí ukázať, čo vykonáva pravidlo, čo model a čo odborník. Ku každému kritickému poľu priraďte zdroj a kontrolu. Pridajte negatívne testy, výsledky a otvorené limity. Ekonomika používa celkový čas a akceptované doklady, nie idealizovanú ukážku. Fiktívny projekt nepreukazuje reálnu úsporu ani účtovný súlad. Obhajoba vysvetlí, kedy systém zastaviť a čo zostáva na ľuďoch. Kvalitný návrh je kontrolovateľný a realizovateľný. Záverečná úloha: pre fiktívnu kanceláriu pripravte tok dvadsiatich dokladov s referenčnou sadou, rubrikou, výnimkami a reportom. Platby ani ostré účtovné zápisy nevykonávajte.</a:t>
            </a:r>
          </a:p>
          <a:p xmlns:a="http://schemas.openxmlformats.org/drawingml/2006/main">
            <a:r>
              <a:t/>
            </a:r>
          </a:p>
          <a:p xmlns:a="http://schemas.openxmlformats.org/drawingml/2006/main">
            <a:r>
              <a:t>Praktická aktivita: Záverečná úloha: pre fiktívnu kanceláriu pripravte tok dvadsiatich dokladov s referenčnou sadou, rubrikou, výnimkami a reportom. Platby ani ostré účtovné zápisy nevykonávajte.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e3759ac309402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b520259fbbb400e" /><Relationship Type="http://schemas.openxmlformats.org/officeDocument/2006/relationships/slideLayout" Target="/ppt/slideLayouts/slideLayout1.xml" Id="Re2522c6fbf40430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522c6fbf40430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9f0fa33df1b40b2" /><Relationship Type="http://schemas.openxmlformats.org/officeDocument/2006/relationships/image" Target="/ppt/media/image.jpeg" Id="Ra850acf845f447b2" /><Relationship Type="http://schemas.openxmlformats.org/officeDocument/2006/relationships/notesSlide" Target="/ppt/notesSlides/notesSlide1.xml" Id="R8782a963f14b42c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0be5304f4d84fac" /><Relationship Type="http://schemas.openxmlformats.org/officeDocument/2006/relationships/notesSlide" Target="/ppt/notesSlides/notesSlide2.xml" Id="R8229f336442e471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5f8eee2b071484b" /><Relationship Type="http://schemas.openxmlformats.org/officeDocument/2006/relationships/notesSlide" Target="/ppt/notesSlides/notesSlide3.xml" Id="R8ad887dc59fe4f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f32a7dfe90246d1" /><Relationship Type="http://schemas.openxmlformats.org/officeDocument/2006/relationships/notesSlide" Target="/ppt/notesSlides/notesSlide4.xml" Id="R060a60536e80430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126da40a6214195" /><Relationship Type="http://schemas.openxmlformats.org/officeDocument/2006/relationships/notesSlide" Target="/ppt/notesSlides/notesSlide5.xml" Id="R12621a4ae49e4ad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2b974b1a4724c62" /><Relationship Type="http://schemas.openxmlformats.org/officeDocument/2006/relationships/notesSlide" Target="/ppt/notesSlides/notesSlide6.xml" Id="R5b6c70f51fd243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ecdfdcc5409424c" /><Relationship Type="http://schemas.openxmlformats.org/officeDocument/2006/relationships/notesSlide" Target="/ppt/notesSlides/notesSlide7.xml" Id="R3c15445433bf49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60d9424d0914a3c" /><Relationship Type="http://schemas.openxmlformats.org/officeDocument/2006/relationships/notesSlide" Target="/ppt/notesSlides/notesSlide8.xml" Id="Ra05d99edee1741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e5f26ea742b4586" /><Relationship Type="http://schemas.openxmlformats.org/officeDocument/2006/relationships/notesSlide" Target="/ppt/notesSlides/notesSlide9.xml" Id="R04b6de2549164ba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144bd5ae6154f55" /><Relationship Type="http://schemas.openxmlformats.org/officeDocument/2006/relationships/notesSlide" Target="/ppt/notesSlides/notesSlide10.xml" Id="R493acc94b5924c1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f4381899b81488c" /><Relationship Type="http://schemas.openxmlformats.org/officeDocument/2006/relationships/notesSlide" Target="/ppt/notesSlides/notesSlide11.xml" Id="Rcb9126131f61428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5b71afe6f1c4ea5" /><Relationship Type="http://schemas.openxmlformats.org/officeDocument/2006/relationships/notesSlide" Target="/ppt/notesSlides/notesSlide12.xml" Id="R70e4a4dfc0c746a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1233391bfee4882" /><Relationship Type="http://schemas.openxmlformats.org/officeDocument/2006/relationships/notesSlide" Target="/ppt/notesSlides/notesSlide13.xml" Id="R52e38c0f3f4d44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5e90ab8cf354799" /><Relationship Type="http://schemas.openxmlformats.org/officeDocument/2006/relationships/notesSlide" Target="/ppt/notesSlides/notesSlide14.xml" Id="Rf728b03079ed428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6e748b185ab4f9c" /><Relationship Type="http://schemas.openxmlformats.org/officeDocument/2006/relationships/notesSlide" Target="/ppt/notesSlides/notesSlide15.xml" Id="R74c3c18d1da3456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0360c636985445c" /><Relationship Type="http://schemas.openxmlformats.org/officeDocument/2006/relationships/notesSlide" Target="/ppt/notesSlides/notesSlide16.xml" Id="R76d1e809e2cf44d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97ce499865e4cd3" /><Relationship Type="http://schemas.openxmlformats.org/officeDocument/2006/relationships/notesSlide" Target="/ppt/notesSlides/notesSlide17.xml" Id="R9affaf8f8d5a499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eacab49048c4520" /><Relationship Type="http://schemas.openxmlformats.org/officeDocument/2006/relationships/notesSlide" Target="/ppt/notesSlides/notesSlide18.xml" Id="R1472f28238714d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3d6626d185a42fa" /><Relationship Type="http://schemas.openxmlformats.org/officeDocument/2006/relationships/notesSlide" Target="/ppt/notesSlides/notesSlide19.xml" Id="R6bceaaf271bc438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5dd2b8e6f7d4630" /><Relationship Type="http://schemas.openxmlformats.org/officeDocument/2006/relationships/notesSlide" Target="/ppt/notesSlides/notesSlide20.xml" Id="R772cc3515b3c4e6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678ec1f602248c1" /><Relationship Type="http://schemas.openxmlformats.org/officeDocument/2006/relationships/notesSlide" Target="/ppt/notesSlides/notesSlide21.xml" Id="Ra3b9e9059715483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9486d31eb9848b3" /><Relationship Type="http://schemas.openxmlformats.org/officeDocument/2006/relationships/notesSlide" Target="/ppt/notesSlides/notesSlide22.xml" Id="R7cf01f0901014db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98169ec9d8b471e" /><Relationship Type="http://schemas.openxmlformats.org/officeDocument/2006/relationships/notesSlide" Target="/ppt/notesSlides/notesSlide23.xml" Id="Rd89cc66eb2f04ae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4b774851cc24cb0" /><Relationship Type="http://schemas.openxmlformats.org/officeDocument/2006/relationships/notesSlide" Target="/ppt/notesSlides/notesSlide24.xml" Id="R041f4c844a0a4e5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eeb765bb7e0462e" /><Relationship Type="http://schemas.openxmlformats.org/officeDocument/2006/relationships/notesSlide" Target="/ppt/notesSlides/notesSlide25.xml" Id="Red98f5eeac1b4d5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fb2c6c08f984202" /><Relationship Type="http://schemas.openxmlformats.org/officeDocument/2006/relationships/notesSlide" Target="/ppt/notesSlides/notesSlide26.xml" Id="Rd23357852436448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85aaa3ebae14ffc" /><Relationship Type="http://schemas.openxmlformats.org/officeDocument/2006/relationships/notesSlide" Target="/ppt/notesSlides/notesSlide27.xml" Id="Rd6e54a6aa714493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fa3fef70e2944fa" /><Relationship Type="http://schemas.openxmlformats.org/officeDocument/2006/relationships/notesSlide" Target="/ppt/notesSlides/notesSlide28.xml" Id="R558e080abb164d2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eb0fdba0115a4f15" /><Relationship Type="http://schemas.openxmlformats.org/officeDocument/2006/relationships/notesSlide" Target="/ppt/notesSlides/notesSlide29.xml" Id="Rf7506fb14bf6495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ab1df19914c482a" /><Relationship Type="http://schemas.openxmlformats.org/officeDocument/2006/relationships/notesSlide" Target="/ppt/notesSlides/notesSlide30.xml" Id="R0f5b6b2161ee467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71b17fec0fb5487e" /><Relationship Type="http://schemas.openxmlformats.org/officeDocument/2006/relationships/image" Target="/ppt/media/image2.jpeg" Id="R66219168226543d7" /><Relationship Type="http://schemas.openxmlformats.org/officeDocument/2006/relationships/notesSlide" Target="/ppt/notesSlides/notesSlide31.xml" Id="R2460a77e919e40b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d8da88a16db144cb" /><Relationship Type="http://schemas.openxmlformats.org/officeDocument/2006/relationships/notesSlide" Target="/ppt/notesSlides/notesSlide32.xml" Id="Rc167af217bea4fe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996a21fa77d54f91" /><Relationship Type="http://schemas.openxmlformats.org/officeDocument/2006/relationships/notesSlide" Target="/ppt/notesSlides/notesSlide33.xml" Id="R66b5e2425d89456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3db37fdd76c46be" /><Relationship Type="http://schemas.openxmlformats.org/officeDocument/2006/relationships/notesSlide" Target="/ppt/notesSlides/notesSlide34.xml" Id="Rc64eb53cca6844f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9b6521321a3e4324" /><Relationship Type="http://schemas.openxmlformats.org/officeDocument/2006/relationships/notesSlide" Target="/ppt/notesSlides/notesSlide35.xml" Id="R0e78e6c190114ce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e078706ecfa64a87" /><Relationship Type="http://schemas.openxmlformats.org/officeDocument/2006/relationships/notesSlide" Target="/ppt/notesSlides/notesSlide36.xml" Id="Ra8572ae9755e475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f39e81da736245db" /><Relationship Type="http://schemas.openxmlformats.org/officeDocument/2006/relationships/notesSlide" Target="/ppt/notesSlides/notesSlide37.xml" Id="Rffd1dab749aa408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47991b9ae2e64808" /><Relationship Type="http://schemas.openxmlformats.org/officeDocument/2006/relationships/notesSlide" Target="/ppt/notesSlides/notesSlide38.xml" Id="Raf16866d4aa34f6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d0ede6a2d9344c18" /><Relationship Type="http://schemas.openxmlformats.org/officeDocument/2006/relationships/notesSlide" Target="/ppt/notesSlides/notesSlide39.xml" Id="R0b01db688382429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135174364bb2494e" /><Relationship Type="http://schemas.openxmlformats.org/officeDocument/2006/relationships/notesSlide" Target="/ppt/notesSlides/notesSlide40.xml" Id="R0c75fc361405423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4a0b1f5d92eb4c98" /><Relationship Type="http://schemas.openxmlformats.org/officeDocument/2006/relationships/image" Target="/ppt/media/image3.jpeg" Id="R15771e55c8e34dcf" /><Relationship Type="http://schemas.openxmlformats.org/officeDocument/2006/relationships/notesSlide" Target="/ppt/notesSlides/notesSlide41.xml" Id="R9a47b8433d264f1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571b7ddac7a5436c" /><Relationship Type="http://schemas.openxmlformats.org/officeDocument/2006/relationships/notesSlide" Target="/ppt/notesSlides/notesSlide42.xml" Id="R3b31a2f375594ab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782bd686deba43a5" /><Relationship Type="http://schemas.openxmlformats.org/officeDocument/2006/relationships/notesSlide" Target="/ppt/notesSlides/notesSlide43.xml" Id="R2d30b0b304574ae8"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def10532bc9f4679" /><Relationship Type="http://schemas.openxmlformats.org/officeDocument/2006/relationships/notesSlide" Target="/ppt/notesSlides/notesSlide44.xml" Id="Rde55de5aae46415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becae23cbb564e1b" /><Relationship Type="http://schemas.openxmlformats.org/officeDocument/2006/relationships/notesSlide" Target="/ppt/notesSlides/notesSlide45.xml" Id="R3d2db43d03374a2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3edfdf90314744e7" /><Relationship Type="http://schemas.openxmlformats.org/officeDocument/2006/relationships/notesSlide" Target="/ppt/notesSlides/notesSlide46.xml" Id="R25c9026ada82459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7edbad61f2954e98" /><Relationship Type="http://schemas.openxmlformats.org/officeDocument/2006/relationships/notesSlide" Target="/ppt/notesSlides/notesSlide47.xml" Id="R8613435262364a8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5285be7f6b4e4b57" /><Relationship Type="http://schemas.openxmlformats.org/officeDocument/2006/relationships/notesSlide" Target="/ppt/notesSlides/notesSlide48.xml" Id="R9d16c6f425c84e0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eb04a40af49c4be2" /><Relationship Type="http://schemas.openxmlformats.org/officeDocument/2006/relationships/notesSlide" Target="/ppt/notesSlides/notesSlide49.xml" Id="R46c89b4010b143b6"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44882a160a024f56" /><Relationship Type="http://schemas.openxmlformats.org/officeDocument/2006/relationships/notesSlide" Target="/ppt/notesSlides/notesSlide50.xml" Id="Rc2705628c09c468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850acf845f447b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B66DD152-F03F-4E84-B980-B149650557D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3" name="text-1-1">
            <a:extLst xmlns:a="http://schemas.openxmlformats.org/drawingml/2006/main">
              <a:ext uri="{FF2B5EF4-FFF2-40B4-BE49-F238E27FC236}">
                <a16:creationId xmlns:a16="http://schemas.microsoft.com/office/drawing/2014/main" id="{52D8EA3F-35CA-4A84-B3E1-AB461A6E36D9}"/>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Doklad nie je účtovné rozhodnutie</a:t>
            </a:r>
          </a:p>
        </p:txBody>
      </p:sp>
      <p:sp>
        <p:nvSpPr>
          <p:cNvPr id="4" name="text-1-2">
            <a:extLst xmlns:a="http://schemas.openxmlformats.org/drawingml/2006/main">
              <a:ext uri="{FF2B5EF4-FFF2-40B4-BE49-F238E27FC236}">
                <a16:creationId xmlns:a16="http://schemas.microsoft.com/office/drawing/2014/main" id="{1DFD3386-0CB7-4B5C-A9B7-86DE24A8BDF4}"/>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Extrakcia zachytáva údaje</a:t>
            </a:r>
          </a:p>
        </p:txBody>
      </p:sp>
      <p:sp>
        <p:nvSpPr>
          <p:cNvPr id="5" name="text-1-3">
            <a:extLst xmlns:a="http://schemas.openxmlformats.org/drawingml/2006/main">
              <a:ext uri="{FF2B5EF4-FFF2-40B4-BE49-F238E27FC236}">
                <a16:creationId xmlns:a16="http://schemas.microsoft.com/office/drawing/2014/main" id="{DFDBE949-24C7-463F-82FD-0E7CFA35E651}"/>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Validácia overuje pravidlá</a:t>
            </a:r>
          </a:p>
        </p:txBody>
      </p:sp>
      <p:sp>
        <p:nvSpPr>
          <p:cNvPr id="6" name="text-1-4">
            <a:extLst xmlns:a="http://schemas.openxmlformats.org/drawingml/2006/main">
              <a:ext uri="{FF2B5EF4-FFF2-40B4-BE49-F238E27FC236}">
                <a16:creationId xmlns:a16="http://schemas.microsoft.com/office/drawing/2014/main" id="{20C0A302-4FE0-4A29-9935-D6A8DC3CA387}"/>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Odborné zaradenie schvaľuje človek</a:t>
            </a:r>
          </a:p>
        </p:txBody>
      </p:sp>
      <p:sp>
        <p:nvSpPr>
          <p:cNvPr id="7" name="text-1-5">
            <a:extLst xmlns:a="http://schemas.openxmlformats.org/drawingml/2006/main">
              <a:ext uri="{FF2B5EF4-FFF2-40B4-BE49-F238E27FC236}">
                <a16:creationId xmlns:a16="http://schemas.microsoft.com/office/drawing/2014/main" id="{D4B0FC42-AC61-455C-8903-CFDC8FE753A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6">
            <a:extLst xmlns:a="http://schemas.openxmlformats.org/drawingml/2006/main">
              <a:ext uri="{FF2B5EF4-FFF2-40B4-BE49-F238E27FC236}">
                <a16:creationId xmlns:a16="http://schemas.microsoft.com/office/drawing/2014/main" id="{7B14CAA6-B5FF-45F1-9CB3-3F71BA8A22B6}"/>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faktúra obsahuje čitateľnú sumu, ale sporné daňové zaobchádzanie. Extraktor sumu prepíše; odborník posúdi účtovné zaradenie a AI ho sama nepotvrdí.</a:t>
            </a:r>
          </a:p>
        </p:txBody>
      </p:sp>
      <p:sp>
        <p:nvSpPr>
          <p:cNvPr id="9" name="text-1-7">
            <a:extLst xmlns:a="http://schemas.openxmlformats.org/drawingml/2006/main">
              <a:ext uri="{FF2B5EF4-FFF2-40B4-BE49-F238E27FC236}">
                <a16:creationId xmlns:a16="http://schemas.microsoft.com/office/drawing/2014/main" id="{5533BB25-5B4A-494E-8945-EE3F7C6E999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8">
            <a:extLst xmlns:a="http://schemas.openxmlformats.org/drawingml/2006/main">
              <a:ext uri="{FF2B5EF4-FFF2-40B4-BE49-F238E27FC236}">
                <a16:creationId xmlns:a16="http://schemas.microsoft.com/office/drawing/2014/main" id="{1C161091-F2C9-411A-A092-9BC95A9CCF7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35755724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0">
            <a:extLst xmlns:a="http://schemas.openxmlformats.org/drawingml/2006/main">
              <a:ext uri="{FF2B5EF4-FFF2-40B4-BE49-F238E27FC236}">
                <a16:creationId xmlns:a16="http://schemas.microsoft.com/office/drawing/2014/main" id="{A9F0D6B2-F5E4-43C6-A686-8AE6241DB87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2-1">
            <a:extLst xmlns:a="http://schemas.openxmlformats.org/drawingml/2006/main">
              <a:ext uri="{FF2B5EF4-FFF2-40B4-BE49-F238E27FC236}">
                <a16:creationId xmlns:a16="http://schemas.microsoft.com/office/drawing/2014/main" id="{1FFF2396-60E5-42C2-A894-E3237F05306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Mapa dokumentového inboxu</a:t>
            </a:r>
          </a:p>
        </p:txBody>
      </p:sp>
      <p:sp>
        <p:nvSpPr>
          <p:cNvPr id="3" name="text-2-2">
            <a:extLst xmlns:a="http://schemas.openxmlformats.org/drawingml/2006/main">
              <a:ext uri="{FF2B5EF4-FFF2-40B4-BE49-F238E27FC236}">
                <a16:creationId xmlns:a16="http://schemas.microsoft.com/office/drawing/2014/main" id="{4F3DADBE-890D-4045-9665-B0A21F750A4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Prijatie a bezpečné otvorenie</a:t>
            </a:r>
          </a:p>
        </p:txBody>
      </p:sp>
      <p:sp>
        <p:nvSpPr>
          <p:cNvPr id="4" name="text-2-3">
            <a:extLst xmlns:a="http://schemas.openxmlformats.org/drawingml/2006/main">
              <a:ext uri="{FF2B5EF4-FFF2-40B4-BE49-F238E27FC236}">
                <a16:creationId xmlns:a16="http://schemas.microsoft.com/office/drawing/2014/main" id="{992FE2A7-BC54-4149-B68A-52EC78C4490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Extrakcia a kontrola</a:t>
            </a:r>
          </a:p>
        </p:txBody>
      </p:sp>
      <p:sp>
        <p:nvSpPr>
          <p:cNvPr id="5" name="text-2-4">
            <a:extLst xmlns:a="http://schemas.openxmlformats.org/drawingml/2006/main">
              <a:ext uri="{FF2B5EF4-FFF2-40B4-BE49-F238E27FC236}">
                <a16:creationId xmlns:a16="http://schemas.microsoft.com/office/drawing/2014/main" id="{D09D14CC-143D-4C92-85F1-007A9DA649E2}"/>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Výnimka alebo schválené odovzdanie</a:t>
            </a:r>
          </a:p>
        </p:txBody>
      </p:sp>
      <p:sp>
        <p:nvSpPr>
          <p:cNvPr id="6" name="diagram-node-2-0">
            <a:extLst xmlns:a="http://schemas.openxmlformats.org/drawingml/2006/main">
              <a:ext uri="{FF2B5EF4-FFF2-40B4-BE49-F238E27FC236}">
                <a16:creationId xmlns:a16="http://schemas.microsoft.com/office/drawing/2014/main" id="{C3D8D4E2-FAE4-4C88-929C-B2A05C86033E}"/>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Prijatie</a:t>
            </a:r>
          </a:p>
        </p:txBody>
      </p:sp>
      <p:sp>
        <p:nvSpPr>
          <p:cNvPr id="7" name="diagram-node-2-1">
            <a:extLst xmlns:a="http://schemas.openxmlformats.org/drawingml/2006/main">
              <a:ext uri="{FF2B5EF4-FFF2-40B4-BE49-F238E27FC236}">
                <a16:creationId xmlns:a16="http://schemas.microsoft.com/office/drawing/2014/main" id="{2706869C-1F0D-4D34-8545-EF6FB084A2FF}"/>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Extrakcia</a:t>
            </a:r>
          </a:p>
        </p:txBody>
      </p:sp>
      <p:sp>
        <p:nvSpPr>
          <p:cNvPr id="8" name="diagram-node-2-2">
            <a:extLst xmlns:a="http://schemas.openxmlformats.org/drawingml/2006/main">
              <a:ext uri="{FF2B5EF4-FFF2-40B4-BE49-F238E27FC236}">
                <a16:creationId xmlns:a16="http://schemas.microsoft.com/office/drawing/2014/main" id="{8855C450-E965-4421-8491-29D25E134ACE}"/>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Validácia</a:t>
            </a:r>
          </a:p>
        </p:txBody>
      </p:sp>
      <p:sp>
        <p:nvSpPr>
          <p:cNvPr id="9" name="diagram-node-2-3">
            <a:extLst xmlns:a="http://schemas.openxmlformats.org/drawingml/2006/main">
              <a:ext uri="{FF2B5EF4-FFF2-40B4-BE49-F238E27FC236}">
                <a16:creationId xmlns:a16="http://schemas.microsoft.com/office/drawing/2014/main" id="{959AED93-F7B2-4336-A567-3F91A202CD0F}"/>
              </a:ext>
            </a:extLst>
          </p:cNvPr>
          <p:cNvSpPr>
            <a:spLocks xmlns:a="http://schemas.openxmlformats.org/drawingml/2006/main" noGrp="1"/>
          </p:cNvSpPr>
          <p:nvPr/>
        </p:nvSpPr>
        <p:spPr>
          <a:xfrm xmlns:a="http://schemas.openxmlformats.org/drawingml/2006/main">
            <a:off x="8801100" y="33813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človekom</a:t>
            </a:r>
          </a:p>
        </p:txBody>
      </p:sp>
      <p:sp>
        <p:nvSpPr>
          <p:cNvPr id="10" name="diagram-node-2-4">
            <a:extLst xmlns:a="http://schemas.openxmlformats.org/drawingml/2006/main">
              <a:ext uri="{FF2B5EF4-FFF2-40B4-BE49-F238E27FC236}">
                <a16:creationId xmlns:a16="http://schemas.microsoft.com/office/drawing/2014/main" id="{09F1ACA3-3126-4913-8A88-E6DCAFB31F64}"/>
              </a:ext>
            </a:extLst>
          </p:cNvPr>
          <p:cNvSpPr>
            <a:spLocks xmlns:a="http://schemas.openxmlformats.org/drawingml/2006/main" noGrp="1"/>
          </p:cNvSpPr>
          <p:nvPr/>
        </p:nvSpPr>
        <p:spPr>
          <a:xfrm xmlns:a="http://schemas.openxmlformats.org/drawingml/2006/main">
            <a:off x="8801100" y="42195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Výnimka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flipV="1">
            <a:off x="8496300" y="37528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8" idx="3"/>
            <a:endCxn xmlns:a="http://schemas.openxmlformats.org/drawingml/2006/main" id="10" idx="1"/>
          </p:cNvCxnSpPr>
          <p:nvPr/>
        </p:nvCxnSpPr>
        <p:spPr>
          <a:xfrm xmlns:a="http://schemas.openxmlformats.org/drawingml/2006/main">
            <a:off x="8496300" y="4171950"/>
            <a:ext cx="304800" cy="4191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5" name="text-2-14">
            <a:extLst xmlns:a="http://schemas.openxmlformats.org/drawingml/2006/main">
              <a:ext uri="{FF2B5EF4-FFF2-40B4-BE49-F238E27FC236}">
                <a16:creationId xmlns:a16="http://schemas.microsoft.com/office/drawing/2014/main" id="{364E9B40-438E-475B-8779-50A6FCD14FA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2-15">
            <a:extLst xmlns:a="http://schemas.openxmlformats.org/drawingml/2006/main">
              <a:ext uri="{FF2B5EF4-FFF2-40B4-BE49-F238E27FC236}">
                <a16:creationId xmlns:a16="http://schemas.microsoft.com/office/drawing/2014/main" id="{90341A75-82B4-4160-8310-5B4FF1E3D8B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kancelária prijme PDF, preverí prílohu, vyťaží polia a porovná súčet. Rozpor odošle účtovníkovi; úspešná extrakcia sama nespustí platbu.</a:t>
            </a:r>
          </a:p>
        </p:txBody>
      </p:sp>
      <p:sp>
        <p:nvSpPr>
          <p:cNvPr id="17" name="text-2-16">
            <a:extLst xmlns:a="http://schemas.openxmlformats.org/drawingml/2006/main">
              <a:ext uri="{FF2B5EF4-FFF2-40B4-BE49-F238E27FC236}">
                <a16:creationId xmlns:a16="http://schemas.microsoft.com/office/drawing/2014/main" id="{14EAAE4A-20D3-455B-A22C-D3364D13899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2-17">
            <a:extLst xmlns:a="http://schemas.openxmlformats.org/drawingml/2006/main">
              <a:ext uri="{FF2B5EF4-FFF2-40B4-BE49-F238E27FC236}">
                <a16:creationId xmlns:a16="http://schemas.microsoft.com/office/drawing/2014/main" id="{2C2ED55C-9135-4892-8B7E-781C8F6082D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61612785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
            <a:extLst xmlns:a="http://schemas.openxmlformats.org/drawingml/2006/main">
              <a:ext uri="{FF2B5EF4-FFF2-40B4-BE49-F238E27FC236}">
                <a16:creationId xmlns:a16="http://schemas.microsoft.com/office/drawing/2014/main" id="{AA05ED2B-FD43-4553-8E0C-CDA34A1C53D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3-1">
            <a:extLst xmlns:a="http://schemas.openxmlformats.org/drawingml/2006/main">
              <a:ext uri="{FF2B5EF4-FFF2-40B4-BE49-F238E27FC236}">
                <a16:creationId xmlns:a16="http://schemas.microsoft.com/office/drawing/2014/main" id="{013FE37A-673B-4ADE-B8BB-EE010ABC1BE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Vstupné formáty a kvalita</a:t>
            </a:r>
          </a:p>
        </p:txBody>
      </p:sp>
      <p:sp>
        <p:nvSpPr>
          <p:cNvPr id="3" name="text-3-2">
            <a:extLst xmlns:a="http://schemas.openxmlformats.org/drawingml/2006/main">
              <a:ext uri="{FF2B5EF4-FFF2-40B4-BE49-F238E27FC236}">
                <a16:creationId xmlns:a16="http://schemas.microsoft.com/office/drawing/2014/main" id="{9201D89D-5668-4E0F-A449-E0DBD879B5C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Digitálne PDF a sken sa líšia</a:t>
            </a:r>
          </a:p>
        </p:txBody>
      </p:sp>
      <p:sp>
        <p:nvSpPr>
          <p:cNvPr id="4" name="text-3-3">
            <a:extLst xmlns:a="http://schemas.openxmlformats.org/drawingml/2006/main">
              <a:ext uri="{FF2B5EF4-FFF2-40B4-BE49-F238E27FC236}">
                <a16:creationId xmlns:a16="http://schemas.microsoft.com/office/drawing/2014/main" id="{8CD0ED18-1EF5-4C82-A549-03137020BCB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Nečitateľný údaj sa neháda</a:t>
            </a:r>
          </a:p>
        </p:txBody>
      </p:sp>
      <p:sp>
        <p:nvSpPr>
          <p:cNvPr id="5" name="text-3-4">
            <a:extLst xmlns:a="http://schemas.openxmlformats.org/drawingml/2006/main">
              <a:ext uri="{FF2B5EF4-FFF2-40B4-BE49-F238E27FC236}">
                <a16:creationId xmlns:a16="http://schemas.microsoft.com/office/drawing/2014/main" id="{6AF95C98-8182-4E86-8477-063F142EE10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Nepodporovaný súbor má jasnú odpoveď</a:t>
            </a:r>
          </a:p>
        </p:txBody>
      </p:sp>
      <p:sp>
        <p:nvSpPr>
          <p:cNvPr id="6" name="text-3-5">
            <a:extLst xmlns:a="http://schemas.openxmlformats.org/drawingml/2006/main">
              <a:ext uri="{FF2B5EF4-FFF2-40B4-BE49-F238E27FC236}">
                <a16:creationId xmlns:a16="http://schemas.microsoft.com/office/drawing/2014/main" id="{304DC693-64E2-48AB-B6E8-AF925360807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6">
            <a:extLst xmlns:a="http://schemas.openxmlformats.org/drawingml/2006/main">
              <a:ext uri="{FF2B5EF4-FFF2-40B4-BE49-F238E27FC236}">
                <a16:creationId xmlns:a16="http://schemas.microsoft.com/office/drawing/2014/main" id="{A5BC5AE0-D156-47AE-99B3-E13D90137E0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fotografia má odrezaný spodok faktúry. Systém nepovažuje chýbajúcu sumu za nulu a požiada o celý doklad v čitateľnom podporovanom formáte.</a:t>
            </a:r>
          </a:p>
        </p:txBody>
      </p:sp>
      <p:sp>
        <p:nvSpPr>
          <p:cNvPr id="8" name="text-3-7">
            <a:extLst xmlns:a="http://schemas.openxmlformats.org/drawingml/2006/main">
              <a:ext uri="{FF2B5EF4-FFF2-40B4-BE49-F238E27FC236}">
                <a16:creationId xmlns:a16="http://schemas.microsoft.com/office/drawing/2014/main" id="{EC1F0A3A-026E-40EF-B617-B89B9D12D04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8">
            <a:extLst xmlns:a="http://schemas.openxmlformats.org/drawingml/2006/main">
              <a:ext uri="{FF2B5EF4-FFF2-40B4-BE49-F238E27FC236}">
                <a16:creationId xmlns:a16="http://schemas.microsoft.com/office/drawing/2014/main" id="{BE670294-7809-4A60-A7F0-D32C1277A52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153082850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0">
            <a:extLst xmlns:a="http://schemas.openxmlformats.org/drawingml/2006/main">
              <a:ext uri="{FF2B5EF4-FFF2-40B4-BE49-F238E27FC236}">
                <a16:creationId xmlns:a16="http://schemas.microsoft.com/office/drawing/2014/main" id="{96AE0F70-D98C-4EAA-AAD0-8B3CBAA719E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4-1">
            <a:extLst xmlns:a="http://schemas.openxmlformats.org/drawingml/2006/main">
              <a:ext uri="{FF2B5EF4-FFF2-40B4-BE49-F238E27FC236}">
                <a16:creationId xmlns:a16="http://schemas.microsoft.com/office/drawing/2014/main" id="{99DCDCAF-9609-4FD0-96E9-6B0177251F9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Schéma údajov pred modelom</a:t>
            </a:r>
          </a:p>
        </p:txBody>
      </p:sp>
      <p:sp>
        <p:nvSpPr>
          <p:cNvPr id="3" name="text-4-2">
            <a:extLst xmlns:a="http://schemas.openxmlformats.org/drawingml/2006/main">
              <a:ext uri="{FF2B5EF4-FFF2-40B4-BE49-F238E27FC236}">
                <a16:creationId xmlns:a16="http://schemas.microsoft.com/office/drawing/2014/main" id="{5777C78F-98CD-4205-A93A-0ACC8CBC312F}"/>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Pole má názov, typ a význam</a:t>
            </a:r>
          </a:p>
        </p:txBody>
      </p:sp>
      <p:sp>
        <p:nvSpPr>
          <p:cNvPr id="4" name="text-4-3">
            <a:extLst xmlns:a="http://schemas.openxmlformats.org/drawingml/2006/main">
              <a:ext uri="{FF2B5EF4-FFF2-40B4-BE49-F238E27FC236}">
                <a16:creationId xmlns:a16="http://schemas.microsoft.com/office/drawing/2014/main" id="{67487E63-0787-44AD-B565-7CA33754AFD9}"/>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 sa líši od nuly</a:t>
            </a:r>
          </a:p>
        </p:txBody>
      </p:sp>
      <p:sp>
        <p:nvSpPr>
          <p:cNvPr id="5" name="text-4-4">
            <a:extLst xmlns:a="http://schemas.openxmlformats.org/drawingml/2006/main">
              <a:ext uri="{FF2B5EF4-FFF2-40B4-BE49-F238E27FC236}">
                <a16:creationId xmlns:a16="http://schemas.microsoft.com/office/drawing/2014/main" id="{7FD3F998-55D1-40FD-BF7B-2639B66C871D}"/>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 a stav sú súčasťou hodnoty</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1739900"/>
                <a:gridCol w="1739900"/>
                <a:gridCol w="1739900"/>
              </a:tblGrid>
              <a:tr h="556260">
                <a:tc>
                  <a:txBody>
                    <a:bodyPr/>
                    <a:lstStyle/>
                    <a:p>
                      <a:r>
                        <a:rPr sz="1800" b="1">
                          <a:solidFill>
                            <a:srgbClr val="10263B"/>
                          </a:solidFill>
                          <a:latin typeface="Arial"/>
                          <a:ea typeface="Arial"/>
                          <a:cs typeface="Arial"/>
                        </a:rPr>
                        <a:t>Pole</a:t>
                      </a:r>
                    </a:p>
                  </a:txBody>
                  <a:tcPr marL="91440" marR="91440" marT="45720" marB="45720">
                    <a:solidFill>
                      <a:srgbClr val="EAF4F0"/>
                    </a:solidFill>
                  </a:tcPr>
                </a:tc>
                <a:tc>
                  <a:txBody>
                    <a:bodyPr/>
                    <a:lstStyle/>
                    <a:p>
                      <a:r>
                        <a:rPr sz="1800" b="1">
                          <a:solidFill>
                            <a:srgbClr val="10263B"/>
                          </a:solidFill>
                          <a:latin typeface="Arial"/>
                          <a:ea typeface="Arial"/>
                          <a:cs typeface="Arial"/>
                        </a:rPr>
                        <a:t>Typ</a:t>
                      </a:r>
                    </a:p>
                  </a:txBody>
                  <a:tcPr marL="91440" marR="91440" marT="45720" marB="45720">
                    <a:solidFill>
                      <a:srgbClr val="EAF4F0"/>
                    </a:solidFill>
                  </a:tcPr>
                </a:tc>
                <a:tc>
                  <a:txBody>
                    <a:bodyPr/>
                    <a:lstStyle/>
                    <a:p>
                      <a:r>
                        <a:rPr sz="1800" b="1">
                          <a:solidFill>
                            <a:srgbClr val="10263B"/>
                          </a:solidFill>
                          <a:latin typeface="Arial"/>
                          <a:ea typeface="Arial"/>
                          <a:cs typeface="Arial"/>
                        </a:rPr>
                        <a:t>Stav</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Suma</a:t>
                      </a:r>
                    </a:p>
                  </a:txBody>
                  <a:tcPr marL="91440" marR="91440" marT="45720" marB="45720">
                    <a:solidFill>
                      <a:srgbClr val="FFFFFF"/>
                    </a:solidFill>
                  </a:tcPr>
                </a:tc>
                <a:tc>
                  <a:txBody>
                    <a:bodyPr/>
                    <a:lstStyle/>
                    <a:p>
                      <a:r>
                        <a:rPr sz="1800" b="0">
                          <a:solidFill>
                            <a:srgbClr val="10263B"/>
                          </a:solidFill>
                          <a:latin typeface="Arial"/>
                          <a:ea typeface="Arial"/>
                          <a:cs typeface="Arial"/>
                        </a:rPr>
                        <a:t>Desatinná hodnota</a:t>
                      </a:r>
                    </a:p>
                  </a:txBody>
                  <a:tcPr marL="91440" marR="91440" marT="45720" marB="45720">
                    <a:solidFill>
                      <a:srgbClr val="FFFFFF"/>
                    </a:solidFill>
                  </a:tcPr>
                </a:tc>
                <a:tc>
                  <a:txBody>
                    <a:bodyPr/>
                    <a:lstStyle/>
                    <a:p>
                      <a:r>
                        <a:rPr sz="1800" b="0">
                          <a:solidFill>
                            <a:srgbClr val="10263B"/>
                          </a:solidFill>
                          <a:latin typeface="Arial"/>
                          <a:ea typeface="Arial"/>
                          <a:cs typeface="Arial"/>
                        </a:rPr>
                        <a:t>OK / chýba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Mena</a:t>
                      </a:r>
                    </a:p>
                  </a:txBody>
                  <a:tcPr marL="91440" marR="91440" marT="45720" marB="45720">
                    <a:solidFill>
                      <a:srgbClr val="FFFFFF"/>
                    </a:solidFill>
                  </a:tcPr>
                </a:tc>
                <a:tc>
                  <a:txBody>
                    <a:bodyPr/>
                    <a:lstStyle/>
                    <a:p>
                      <a:r>
                        <a:rPr sz="1800" b="0">
                          <a:solidFill>
                            <a:srgbClr val="10263B"/>
                          </a:solidFill>
                          <a:latin typeface="Arial"/>
                          <a:ea typeface="Arial"/>
                          <a:cs typeface="Arial"/>
                        </a:rPr>
                        <a:t>Kód meny</a:t>
                      </a:r>
                    </a:p>
                  </a:txBody>
                  <a:tcPr marL="91440" marR="91440" marT="45720" marB="45720">
                    <a:solidFill>
                      <a:srgbClr val="FFFFFF"/>
                    </a:solidFill>
                  </a:tcPr>
                </a:tc>
                <a:tc>
                  <a:txBody>
                    <a:bodyPr/>
                    <a:lstStyle/>
                    <a:p>
                      <a:r>
                        <a:rPr sz="1800" b="0">
                          <a:solidFill>
                            <a:srgbClr val="10263B"/>
                          </a:solidFill>
                          <a:latin typeface="Arial"/>
                          <a:ea typeface="Arial"/>
                          <a:cs typeface="Arial"/>
                        </a:rPr>
                        <a:t>OK / chýba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Dátum</a:t>
                      </a:r>
                    </a:p>
                  </a:txBody>
                  <a:tcPr marL="91440" marR="91440" marT="45720" marB="45720">
                    <a:solidFill>
                      <a:srgbClr val="FFFFFF"/>
                    </a:solidFill>
                  </a:tcPr>
                </a:tc>
                <a:tc>
                  <a:txBody>
                    <a:bodyPr/>
                    <a:lstStyle/>
                    <a:p>
                      <a:r>
                        <a:rPr sz="1800" b="0">
                          <a:solidFill>
                            <a:srgbClr val="10263B"/>
                          </a:solidFill>
                          <a:latin typeface="Arial"/>
                          <a:ea typeface="Arial"/>
                          <a:cs typeface="Arial"/>
                        </a:rPr>
                        <a:t>Dátum + originál</a:t>
                      </a:r>
                    </a:p>
                  </a:txBody>
                  <a:tcPr marL="91440" marR="91440" marT="45720" marB="45720">
                    <a:solidFill>
                      <a:srgbClr val="FFFFFF"/>
                    </a:solidFill>
                  </a:tcPr>
                </a:tc>
                <a:tc>
                  <a:txBody>
                    <a:bodyPr/>
                    <a:lstStyle/>
                    <a:p>
                      <a:r>
                        <a:rPr sz="1800" b="0">
                          <a:solidFill>
                            <a:srgbClr val="10263B"/>
                          </a:solidFill>
                          <a:latin typeface="Arial"/>
                          <a:ea typeface="Arial"/>
                          <a:cs typeface="Arial"/>
                        </a:rPr>
                        <a:t>Overené/neisté</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Účtovné zaradenie</a:t>
                      </a:r>
                    </a:p>
                  </a:txBody>
                  <a:tcPr marL="91440" marR="91440" marT="45720" marB="45720">
                    <a:solidFill>
                      <a:srgbClr val="FFFFFF"/>
                    </a:solidFill>
                  </a:tcPr>
                </a:tc>
                <a:tc>
                  <a:txBody>
                    <a:bodyPr/>
                    <a:lstStyle/>
                    <a:p>
                      <a:r>
                        <a:rPr sz="1800" b="0">
                          <a:solidFill>
                            <a:srgbClr val="10263B"/>
                          </a:solidFill>
                          <a:latin typeface="Arial"/>
                          <a:ea typeface="Arial"/>
                          <a:cs typeface="Arial"/>
                        </a:rPr>
                        <a:t>Odborné pole</a:t>
                      </a:r>
                    </a:p>
                  </a:txBody>
                  <a:tcPr marL="91440" marR="91440" marT="45720" marB="45720">
                    <a:solidFill>
                      <a:srgbClr val="FFFFFF"/>
                    </a:solidFill>
                  </a:tcPr>
                </a:tc>
                <a:tc>
                  <a:txBody>
                    <a:bodyPr/>
                    <a:lstStyle/>
                    <a:p>
                      <a:r>
                        <a:rPr sz="1800" b="0">
                          <a:solidFill>
                            <a:srgbClr val="10263B"/>
                          </a:solidFill>
                          <a:latin typeface="Arial"/>
                          <a:ea typeface="Arial"/>
                          <a:cs typeface="Arial"/>
                        </a:rPr>
                        <a:t>Na človeku</a:t>
                      </a:r>
                    </a:p>
                  </a:txBody>
                  <a:tcPr marL="91440" marR="91440" marT="45720" marB="45720">
                    <a:solidFill>
                      <a:srgbClr val="FFFFFF"/>
                    </a:solidFill>
                  </a:tcPr>
                </a:tc>
              </a:tr>
            </a:tbl>
          </a:graphicData>
        </a:graphic>
      </p:graphicFrame>
      <p:sp>
        <p:nvSpPr>
          <p:cNvPr id="7" name="text-4-5">
            <a:extLst xmlns:a="http://schemas.openxmlformats.org/drawingml/2006/main">
              <a:ext uri="{FF2B5EF4-FFF2-40B4-BE49-F238E27FC236}">
                <a16:creationId xmlns:a16="http://schemas.microsoft.com/office/drawing/2014/main" id="{0906257F-D54A-49A8-88C0-C0CB4A928D5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6">
            <a:extLst xmlns:a="http://schemas.openxmlformats.org/drawingml/2006/main">
              <a:ext uri="{FF2B5EF4-FFF2-40B4-BE49-F238E27FC236}">
                <a16:creationId xmlns:a16="http://schemas.microsoft.com/office/drawing/2014/main" id="{ED069789-5C9C-46CD-BB72-7908901DEF4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schéma obsahuje číslo dokladu, dodávateľa, dátum, menu a sumu. Účtovný účet zostáva na odborné doplnenie; systém ho nevymyslí z názvu položky.</a:t>
            </a:r>
          </a:p>
        </p:txBody>
      </p:sp>
      <p:sp>
        <p:nvSpPr>
          <p:cNvPr id="9" name="text-4-7">
            <a:extLst xmlns:a="http://schemas.openxmlformats.org/drawingml/2006/main">
              <a:ext uri="{FF2B5EF4-FFF2-40B4-BE49-F238E27FC236}">
                <a16:creationId xmlns:a16="http://schemas.microsoft.com/office/drawing/2014/main" id="{C56B2D7C-BFDA-4A4B-B461-AA3BD90F9D2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8">
            <a:extLst xmlns:a="http://schemas.openxmlformats.org/drawingml/2006/main">
              <a:ext uri="{FF2B5EF4-FFF2-40B4-BE49-F238E27FC236}">
                <a16:creationId xmlns:a16="http://schemas.microsoft.com/office/drawing/2014/main" id="{1BE924F9-2370-460F-8F0D-C829F507662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88810140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2D6AEB2C-1B9B-4829-9633-C7212DE15EF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5-1">
            <a:extLst xmlns:a="http://schemas.openxmlformats.org/drawingml/2006/main">
              <a:ext uri="{FF2B5EF4-FFF2-40B4-BE49-F238E27FC236}">
                <a16:creationId xmlns:a16="http://schemas.microsoft.com/office/drawing/2014/main" id="{022AC41C-8C85-473E-8E33-5C68A441753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Povinné, voliteľné a odvodené polia</a:t>
            </a:r>
          </a:p>
        </p:txBody>
      </p:sp>
      <p:sp>
        <p:nvSpPr>
          <p:cNvPr id="3" name="text-5-2">
            <a:extLst xmlns:a="http://schemas.openxmlformats.org/drawingml/2006/main">
              <a:ext uri="{FF2B5EF4-FFF2-40B4-BE49-F238E27FC236}">
                <a16:creationId xmlns:a16="http://schemas.microsoft.com/office/drawing/2014/main" id="{C9265CC1-8C1F-41C3-92A5-0B63C96B9A9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Povinnosť vychádza z úlohy</a:t>
            </a:r>
          </a:p>
        </p:txBody>
      </p:sp>
      <p:sp>
        <p:nvSpPr>
          <p:cNvPr id="4" name="text-5-3">
            <a:extLst xmlns:a="http://schemas.openxmlformats.org/drawingml/2006/main">
              <a:ext uri="{FF2B5EF4-FFF2-40B4-BE49-F238E27FC236}">
                <a16:creationId xmlns:a16="http://schemas.microsoft.com/office/drawing/2014/main" id="{54A972A8-B0BE-46D5-BE65-D0CB37DE69C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Odvodená hodnota má vzorec</a:t>
            </a:r>
          </a:p>
        </p:txBody>
      </p:sp>
      <p:sp>
        <p:nvSpPr>
          <p:cNvPr id="5" name="text-5-4">
            <a:extLst xmlns:a="http://schemas.openxmlformats.org/drawingml/2006/main">
              <a:ext uri="{FF2B5EF4-FFF2-40B4-BE49-F238E27FC236}">
                <a16:creationId xmlns:a16="http://schemas.microsoft.com/office/drawing/2014/main" id="{D8844EA0-9092-419B-B403-74E563B9B96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Nevyžadujte zbytočné osobné dáta</a:t>
            </a:r>
          </a:p>
        </p:txBody>
      </p:sp>
      <p:sp>
        <p:nvSpPr>
          <p:cNvPr id="6" name="text-5-5">
            <a:extLst xmlns:a="http://schemas.openxmlformats.org/drawingml/2006/main">
              <a:ext uri="{FF2B5EF4-FFF2-40B4-BE49-F238E27FC236}">
                <a16:creationId xmlns:a16="http://schemas.microsoft.com/office/drawing/2014/main" id="{00FE1A4D-D205-4AEB-A8FE-78B7CB51F88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6">
            <a:extLst xmlns:a="http://schemas.openxmlformats.org/drawingml/2006/main">
              <a:ext uri="{FF2B5EF4-FFF2-40B4-BE49-F238E27FC236}">
                <a16:creationId xmlns:a16="http://schemas.microsoft.com/office/drawing/2014/main" id="{3CA88B42-15BB-4FDD-8E07-A63EF102995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prehľad potrebuje sumu a menu, nie dátum narodenia kontaktnej osoby. Celkový súčet sa odvodí z potvrdených položiek; chýbajúca položka blokuje jeho spoľahlivé potvrdenie.</a:t>
            </a:r>
          </a:p>
        </p:txBody>
      </p:sp>
      <p:sp>
        <p:nvSpPr>
          <p:cNvPr id="8" name="text-5-7">
            <a:extLst xmlns:a="http://schemas.openxmlformats.org/drawingml/2006/main">
              <a:ext uri="{FF2B5EF4-FFF2-40B4-BE49-F238E27FC236}">
                <a16:creationId xmlns:a16="http://schemas.microsoft.com/office/drawing/2014/main" id="{0BFBBBD8-2725-4F51-AE56-C5D4BF7484E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8">
            <a:extLst xmlns:a="http://schemas.openxmlformats.org/drawingml/2006/main">
              <a:ext uri="{FF2B5EF4-FFF2-40B4-BE49-F238E27FC236}">
                <a16:creationId xmlns:a16="http://schemas.microsoft.com/office/drawing/2014/main" id="{42668EEB-D2C2-47FC-B0E4-A7647C2CAA5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132934240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0">
            <a:extLst xmlns:a="http://schemas.openxmlformats.org/drawingml/2006/main">
              <a:ext uri="{FF2B5EF4-FFF2-40B4-BE49-F238E27FC236}">
                <a16:creationId xmlns:a16="http://schemas.microsoft.com/office/drawing/2014/main" id="{67C5A07E-1B34-46DB-99A2-BC89D0C4F9A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6-1">
            <a:extLst xmlns:a="http://schemas.openxmlformats.org/drawingml/2006/main">
              <a:ext uri="{FF2B5EF4-FFF2-40B4-BE49-F238E27FC236}">
                <a16:creationId xmlns:a16="http://schemas.microsoft.com/office/drawing/2014/main" id="{920CD502-DE55-48F7-814D-2A8AD420517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Zdrojový úsek a spätná kontrola</a:t>
            </a:r>
          </a:p>
        </p:txBody>
      </p:sp>
      <p:sp>
        <p:nvSpPr>
          <p:cNvPr id="3" name="text-6-2">
            <a:extLst xmlns:a="http://schemas.openxmlformats.org/drawingml/2006/main">
              <a:ext uri="{FF2B5EF4-FFF2-40B4-BE49-F238E27FC236}">
                <a16:creationId xmlns:a16="http://schemas.microsoft.com/office/drawing/2014/main" id="{AEEDF760-4C3F-435E-A098-5819E957B80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Hodnota má dohľadateľný pôvod</a:t>
            </a:r>
          </a:p>
        </p:txBody>
      </p:sp>
      <p:sp>
        <p:nvSpPr>
          <p:cNvPr id="4" name="text-6-3">
            <a:extLst xmlns:a="http://schemas.openxmlformats.org/drawingml/2006/main">
              <a:ext uri="{FF2B5EF4-FFF2-40B4-BE49-F238E27FC236}">
                <a16:creationId xmlns:a16="http://schemas.microsoft.com/office/drawing/2014/main" id="{C5DF3C5A-299F-43EC-946C-455C04B07C3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OCR a normalizácia sú oddelené</a:t>
            </a:r>
          </a:p>
        </p:txBody>
      </p:sp>
      <p:sp>
        <p:nvSpPr>
          <p:cNvPr id="5" name="text-6-4">
            <a:extLst xmlns:a="http://schemas.openxmlformats.org/drawingml/2006/main">
              <a:ext uri="{FF2B5EF4-FFF2-40B4-BE49-F238E27FC236}">
                <a16:creationId xmlns:a16="http://schemas.microsoft.com/office/drawing/2014/main" id="{E58A3AC3-9543-45D0-8F88-A42A93225E3B}"/>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Kontrolór vidí originál</a:t>
            </a:r>
          </a:p>
        </p:txBody>
      </p:sp>
      <p:sp>
        <p:nvSpPr>
          <p:cNvPr id="6" name="text-6-5">
            <a:extLst xmlns:a="http://schemas.openxmlformats.org/drawingml/2006/main">
              <a:ext uri="{FF2B5EF4-FFF2-40B4-BE49-F238E27FC236}">
                <a16:creationId xmlns:a16="http://schemas.microsoft.com/office/drawing/2014/main" id="{6C2EE8C6-FF40-4656-9CB7-143A316900D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6-6">
            <a:extLst xmlns:a="http://schemas.openxmlformats.org/drawingml/2006/main">
              <a:ext uri="{FF2B5EF4-FFF2-40B4-BE49-F238E27FC236}">
                <a16:creationId xmlns:a16="http://schemas.microsoft.com/office/drawing/2014/main" id="{0C4BA817-24B3-4807-959C-E6E303B14F4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extraktor prečíta sumu 1 250,00. Kontrolór otvorí označený riadok dokladu a potvrdí hodnotu; komentár modelu vysoká istota nenahrádza toto overenie.</a:t>
            </a:r>
          </a:p>
        </p:txBody>
      </p:sp>
      <p:sp>
        <p:nvSpPr>
          <p:cNvPr id="8" name="text-6-7">
            <a:extLst xmlns:a="http://schemas.openxmlformats.org/drawingml/2006/main">
              <a:ext uri="{FF2B5EF4-FFF2-40B4-BE49-F238E27FC236}">
                <a16:creationId xmlns:a16="http://schemas.microsoft.com/office/drawing/2014/main" id="{C10300E1-F8E9-4D07-8236-3D3F91AB266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6-8">
            <a:extLst xmlns:a="http://schemas.openxmlformats.org/drawingml/2006/main">
              <a:ext uri="{FF2B5EF4-FFF2-40B4-BE49-F238E27FC236}">
                <a16:creationId xmlns:a16="http://schemas.microsoft.com/office/drawing/2014/main" id="{1DD6EB97-E19B-49FB-964F-AE448389F1C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164369605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7-0">
            <a:extLst xmlns:a="http://schemas.openxmlformats.org/drawingml/2006/main">
              <a:ext uri="{FF2B5EF4-FFF2-40B4-BE49-F238E27FC236}">
                <a16:creationId xmlns:a16="http://schemas.microsoft.com/office/drawing/2014/main" id="{7961C223-7C64-46FF-9966-486261F19D1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7-1">
            <a:extLst xmlns:a="http://schemas.openxmlformats.org/drawingml/2006/main">
              <a:ext uri="{FF2B5EF4-FFF2-40B4-BE49-F238E27FC236}">
                <a16:creationId xmlns:a16="http://schemas.microsoft.com/office/drawing/2014/main" id="{10CF223E-9968-46B3-BA5E-A103BF2DC1A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Typ dokumentu a hranice klasifikácie</a:t>
            </a:r>
          </a:p>
        </p:txBody>
      </p:sp>
      <p:sp>
        <p:nvSpPr>
          <p:cNvPr id="3" name="text-7-2">
            <a:extLst xmlns:a="http://schemas.openxmlformats.org/drawingml/2006/main">
              <a:ext uri="{FF2B5EF4-FFF2-40B4-BE49-F238E27FC236}">
                <a16:creationId xmlns:a16="http://schemas.microsoft.com/office/drawing/2014/main" id="{BB18D5EC-A816-4B46-A72C-CA2EDD2ED51B}"/>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Faktúra, dobropis a objednávka sa líšia</a:t>
            </a:r>
          </a:p>
        </p:txBody>
      </p:sp>
      <p:sp>
        <p:nvSpPr>
          <p:cNvPr id="4" name="text-7-3">
            <a:extLst xmlns:a="http://schemas.openxmlformats.org/drawingml/2006/main">
              <a:ext uri="{FF2B5EF4-FFF2-40B4-BE49-F238E27FC236}">
                <a16:creationId xmlns:a16="http://schemas.microsoft.com/office/drawing/2014/main" id="{ED978151-79AF-4BC3-BC3B-58A8676ACBF6}"/>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Názov súboru nie je rozhodujúci</a:t>
            </a:r>
          </a:p>
        </p:txBody>
      </p:sp>
      <p:sp>
        <p:nvSpPr>
          <p:cNvPr id="5" name="text-7-4">
            <a:extLst xmlns:a="http://schemas.openxmlformats.org/drawingml/2006/main">
              <a:ext uri="{FF2B5EF4-FFF2-40B4-BE49-F238E27FC236}">
                <a16:creationId xmlns:a16="http://schemas.microsoft.com/office/drawing/2014/main" id="{71258079-175F-4B14-B03E-F0B5751AD361}"/>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Neistý typ odovzdajte človeku</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Dokument</a:t>
                      </a:r>
                    </a:p>
                  </a:txBody>
                  <a:tcPr marL="91440" marR="91440" marT="45720" marB="45720">
                    <a:solidFill>
                      <a:srgbClr val="EAF4F0"/>
                    </a:solidFill>
                  </a:tcPr>
                </a:tc>
                <a:tc>
                  <a:txBody>
                    <a:bodyPr/>
                    <a:lstStyle/>
                    <a:p>
                      <a:r>
                        <a:rPr sz="1800" b="1">
                          <a:solidFill>
                            <a:srgbClr val="10263B"/>
                          </a:solidFill>
                          <a:latin typeface="Arial"/>
                          <a:ea typeface="Arial"/>
                          <a:cs typeface="Arial"/>
                        </a:rPr>
                        <a:t>Ďalší krok</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Faktúra</a:t>
                      </a:r>
                    </a:p>
                  </a:txBody>
                  <a:tcPr marL="91440" marR="91440" marT="45720" marB="45720">
                    <a:solidFill>
                      <a:srgbClr val="FFFFFF"/>
                    </a:solidFill>
                  </a:tcPr>
                </a:tc>
                <a:tc>
                  <a:txBody>
                    <a:bodyPr/>
                    <a:lstStyle/>
                    <a:p>
                      <a:r>
                        <a:rPr sz="1800" b="0">
                          <a:solidFill>
                            <a:srgbClr val="10263B"/>
                          </a:solidFill>
                          <a:latin typeface="Arial"/>
                          <a:ea typeface="Arial"/>
                          <a:cs typeface="Arial"/>
                        </a:rPr>
                        <a:t>Validačná schéma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Dobropis</a:t>
                      </a:r>
                    </a:p>
                  </a:txBody>
                  <a:tcPr marL="91440" marR="91440" marT="45720" marB="45720">
                    <a:solidFill>
                      <a:srgbClr val="FFFFFF"/>
                    </a:solidFill>
                  </a:tcPr>
                </a:tc>
                <a:tc>
                  <a:txBody>
                    <a:bodyPr/>
                    <a:lstStyle/>
                    <a:p>
                      <a:r>
                        <a:rPr sz="1800" b="0">
                          <a:solidFill>
                            <a:srgbClr val="10263B"/>
                          </a:solidFill>
                          <a:latin typeface="Arial"/>
                          <a:ea typeface="Arial"/>
                          <a:cs typeface="Arial"/>
                        </a:rPr>
                        <a:t>Osobitná kontrola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Objednávka</a:t>
                      </a:r>
                    </a:p>
                  </a:txBody>
                  <a:tcPr marL="91440" marR="91440" marT="45720" marB="45720">
                    <a:solidFill>
                      <a:srgbClr val="FFFFFF"/>
                    </a:solidFill>
                  </a:tcPr>
                </a:tc>
                <a:tc>
                  <a:txBody>
                    <a:bodyPr/>
                    <a:lstStyle/>
                    <a:p>
                      <a:r>
                        <a:rPr sz="1800" b="0">
                          <a:solidFill>
                            <a:srgbClr val="10263B"/>
                          </a:solidFill>
                          <a:latin typeface="Arial"/>
                          <a:ea typeface="Arial"/>
                          <a:cs typeface="Arial"/>
                        </a:rPr>
                        <a:t>Nie potvrdenie platby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Neistý typ</a:t>
                      </a:r>
                    </a:p>
                  </a:txBody>
                  <a:tcPr marL="91440" marR="91440" marT="45720" marB="45720">
                    <a:solidFill>
                      <a:srgbClr val="FFFFFF"/>
                    </a:solidFill>
                  </a:tcPr>
                </a:tc>
                <a:tc>
                  <a:txBody>
                    <a:bodyPr/>
                    <a:lstStyle/>
                    <a:p>
                      <a:r>
                        <a:rPr sz="1800" b="0">
                          <a:solidFill>
                            <a:srgbClr val="10263B"/>
                          </a:solidFill>
                          <a:latin typeface="Arial"/>
                          <a:ea typeface="Arial"/>
                          <a:cs typeface="Arial"/>
                        </a:rPr>
                        <a:t>Odborník</a:t>
                      </a:r>
                    </a:p>
                  </a:txBody>
                  <a:tcPr marL="91440" marR="91440" marT="45720" marB="45720">
                    <a:solidFill>
                      <a:srgbClr val="FFFFFF"/>
                    </a:solidFill>
                  </a:tcPr>
                </a:tc>
              </a:tr>
            </a:tbl>
          </a:graphicData>
        </a:graphic>
      </p:graphicFrame>
      <p:sp>
        <p:nvSpPr>
          <p:cNvPr id="7" name="text-7-5">
            <a:extLst xmlns:a="http://schemas.openxmlformats.org/drawingml/2006/main">
              <a:ext uri="{FF2B5EF4-FFF2-40B4-BE49-F238E27FC236}">
                <a16:creationId xmlns:a16="http://schemas.microsoft.com/office/drawing/2014/main" id="{262B5DC3-091F-4A7B-9A5C-FEB97468DF1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7-6">
            <a:extLst xmlns:a="http://schemas.openxmlformats.org/drawingml/2006/main">
              <a:ext uri="{FF2B5EF4-FFF2-40B4-BE49-F238E27FC236}">
                <a16:creationId xmlns:a16="http://schemas.microsoft.com/office/drawing/2014/main" id="{CC5C99D3-7F6D-44E9-9642-B7FBA04CC9D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súbor nazvaný faktúra obsahuje objednávku bez konečnej sumy. Systém ho označí podľa obsahu a neposunie ako potvrdený záväzok na platbu.</a:t>
            </a:r>
          </a:p>
        </p:txBody>
      </p:sp>
      <p:sp>
        <p:nvSpPr>
          <p:cNvPr id="9" name="text-7-7">
            <a:extLst xmlns:a="http://schemas.openxmlformats.org/drawingml/2006/main">
              <a:ext uri="{FF2B5EF4-FFF2-40B4-BE49-F238E27FC236}">
                <a16:creationId xmlns:a16="http://schemas.microsoft.com/office/drawing/2014/main" id="{CE0BE611-4768-434D-AB77-7087DA264D6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7-8">
            <a:extLst xmlns:a="http://schemas.openxmlformats.org/drawingml/2006/main">
              <a:ext uri="{FF2B5EF4-FFF2-40B4-BE49-F238E27FC236}">
                <a16:creationId xmlns:a16="http://schemas.microsoft.com/office/drawing/2014/main" id="{DEF4625F-A7C4-4097-84CC-8923392A496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28043430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8-0">
            <a:extLst xmlns:a="http://schemas.openxmlformats.org/drawingml/2006/main">
              <a:ext uri="{FF2B5EF4-FFF2-40B4-BE49-F238E27FC236}">
                <a16:creationId xmlns:a16="http://schemas.microsoft.com/office/drawing/2014/main" id="{BE4EDC46-8E85-4348-B64D-A4B1AFDEB6B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8-1">
            <a:extLst xmlns:a="http://schemas.openxmlformats.org/drawingml/2006/main">
              <a:ext uri="{FF2B5EF4-FFF2-40B4-BE49-F238E27FC236}">
                <a16:creationId xmlns:a16="http://schemas.microsoft.com/office/drawing/2014/main" id="{1FE6DEC5-B6DD-481A-83BD-380F891BE0E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Duplicity a podobné doklady</a:t>
            </a:r>
          </a:p>
        </p:txBody>
      </p:sp>
      <p:sp>
        <p:nvSpPr>
          <p:cNvPr id="3" name="text-8-2">
            <a:extLst xmlns:a="http://schemas.openxmlformats.org/drawingml/2006/main">
              <a:ext uri="{FF2B5EF4-FFF2-40B4-BE49-F238E27FC236}">
                <a16:creationId xmlns:a16="http://schemas.microsoft.com/office/drawing/2014/main" id="{119CEB5A-E281-466E-B944-E1FC36A6CF4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viac než číslo faktúry</a:t>
            </a:r>
          </a:p>
        </p:txBody>
      </p:sp>
      <p:sp>
        <p:nvSpPr>
          <p:cNvPr id="4" name="text-8-3">
            <a:extLst xmlns:a="http://schemas.openxmlformats.org/drawingml/2006/main">
              <a:ext uri="{FF2B5EF4-FFF2-40B4-BE49-F238E27FC236}">
                <a16:creationId xmlns:a16="http://schemas.microsoft.com/office/drawing/2014/main" id="{83B2C737-80C9-4203-81C7-1137B90DA7C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Originál a oprava sa môžu podobať</a:t>
            </a:r>
          </a:p>
        </p:txBody>
      </p:sp>
      <p:sp>
        <p:nvSpPr>
          <p:cNvPr id="5" name="text-8-4">
            <a:extLst xmlns:a="http://schemas.openxmlformats.org/drawingml/2006/main">
              <a:ext uri="{FF2B5EF4-FFF2-40B4-BE49-F238E27FC236}">
                <a16:creationId xmlns:a16="http://schemas.microsoft.com/office/drawing/2014/main" id="{65CDDD72-8A04-42FB-B656-1986559CEC1B}"/>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Zlúčenie musí byť kontrolované</a:t>
            </a:r>
          </a:p>
        </p:txBody>
      </p:sp>
      <p:sp>
        <p:nvSpPr>
          <p:cNvPr id="6" name="text-8-5">
            <a:extLst xmlns:a="http://schemas.openxmlformats.org/drawingml/2006/main">
              <a:ext uri="{FF2B5EF4-FFF2-40B4-BE49-F238E27FC236}">
                <a16:creationId xmlns:a16="http://schemas.microsoft.com/office/drawing/2014/main" id="{7F3BAF53-6392-467A-9D98-D194BDB90C9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8-6">
            <a:extLst xmlns:a="http://schemas.openxmlformats.org/drawingml/2006/main">
              <a:ext uri="{FF2B5EF4-FFF2-40B4-BE49-F238E27FC236}">
                <a16:creationId xmlns:a16="http://schemas.microsoft.com/office/drawing/2014/main" id="{9E770955-4299-4191-8524-17CCA6F6779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dva dodávatelia používajú číslo 2026-001. Nepovažujte ich automaticky za jeden doklad; porovnajte identitu dodávateľa a ďalšie polia pred návrhom zlúčenia.</a:t>
            </a:r>
          </a:p>
        </p:txBody>
      </p:sp>
      <p:sp>
        <p:nvSpPr>
          <p:cNvPr id="8" name="text-8-7">
            <a:extLst xmlns:a="http://schemas.openxmlformats.org/drawingml/2006/main">
              <a:ext uri="{FF2B5EF4-FFF2-40B4-BE49-F238E27FC236}">
                <a16:creationId xmlns:a16="http://schemas.microsoft.com/office/drawing/2014/main" id="{522DF186-0309-496C-921F-C6EF39255E8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8-8">
            <a:extLst xmlns:a="http://schemas.openxmlformats.org/drawingml/2006/main">
              <a:ext uri="{FF2B5EF4-FFF2-40B4-BE49-F238E27FC236}">
                <a16:creationId xmlns:a16="http://schemas.microsoft.com/office/drawing/2014/main" id="{A6F474E6-A5E5-4C79-8A08-60DD3A030DC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79493586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9-0">
            <a:extLst xmlns:a="http://schemas.openxmlformats.org/drawingml/2006/main">
              <a:ext uri="{FF2B5EF4-FFF2-40B4-BE49-F238E27FC236}">
                <a16:creationId xmlns:a16="http://schemas.microsoft.com/office/drawing/2014/main" id="{CBD59801-4880-4440-86D8-A94F3019352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9-1">
            <a:extLst xmlns:a="http://schemas.openxmlformats.org/drawingml/2006/main">
              <a:ext uri="{FF2B5EF4-FFF2-40B4-BE49-F238E27FC236}">
                <a16:creationId xmlns:a16="http://schemas.microsoft.com/office/drawing/2014/main" id="{750C5182-A720-4BC3-A451-172073A601F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Bezpečné prílohy a skryté pokyny</a:t>
            </a:r>
          </a:p>
        </p:txBody>
      </p:sp>
      <p:sp>
        <p:nvSpPr>
          <p:cNvPr id="3" name="text-9-2">
            <a:extLst xmlns:a="http://schemas.openxmlformats.org/drawingml/2006/main">
              <a:ext uri="{FF2B5EF4-FFF2-40B4-BE49-F238E27FC236}">
                <a16:creationId xmlns:a16="http://schemas.microsoft.com/office/drawing/2014/main" id="{220F56C3-F8D9-4D41-9DCB-0C70A57D72A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Súbor sa kontroluje pred spracovaním</a:t>
            </a:r>
          </a:p>
        </p:txBody>
      </p:sp>
      <p:sp>
        <p:nvSpPr>
          <p:cNvPr id="4" name="text-9-3">
            <a:extLst xmlns:a="http://schemas.openxmlformats.org/drawingml/2006/main">
              <a:ext uri="{FF2B5EF4-FFF2-40B4-BE49-F238E27FC236}">
                <a16:creationId xmlns:a16="http://schemas.microsoft.com/office/drawing/2014/main" id="{0C3558BD-F2A1-4E0A-BE53-255FBB63605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Dokument nie je zdroj oprávnenia</a:t>
            </a:r>
          </a:p>
        </p:txBody>
      </p:sp>
      <p:sp>
        <p:nvSpPr>
          <p:cNvPr id="5" name="text-9-4">
            <a:extLst xmlns:a="http://schemas.openxmlformats.org/drawingml/2006/main">
              <a:ext uri="{FF2B5EF4-FFF2-40B4-BE49-F238E27FC236}">
                <a16:creationId xmlns:a16="http://schemas.microsoft.com/office/drawing/2014/main" id="{5E5A87F9-3BEF-463D-BB09-5C7D66C1528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Nástroje majú minimálne práva</a:t>
            </a:r>
          </a:p>
        </p:txBody>
      </p:sp>
      <p:sp>
        <p:nvSpPr>
          <p:cNvPr id="6" name="text-9-5">
            <a:extLst xmlns:a="http://schemas.openxmlformats.org/drawingml/2006/main">
              <a:ext uri="{FF2B5EF4-FFF2-40B4-BE49-F238E27FC236}">
                <a16:creationId xmlns:a16="http://schemas.microsoft.com/office/drawing/2014/main" id="{C34701A5-38DE-413B-9AF6-9405978281D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9-6">
            <a:extLst xmlns:a="http://schemas.openxmlformats.org/drawingml/2006/main">
              <a:ext uri="{FF2B5EF4-FFF2-40B4-BE49-F238E27FC236}">
                <a16:creationId xmlns:a16="http://schemas.microsoft.com/office/drawing/2014/main" id="{2A5FC650-ED9E-4D3C-BF00-32EC60C5C70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príloha žiada export celej databázy dodávateľov. Systém pokyn ignoruje, neodosiela údaje a zachová iba oprávnenú extrakciu alebo prípad odovzdá na bezpečnostnú kontrolu.</a:t>
            </a:r>
          </a:p>
        </p:txBody>
      </p:sp>
      <p:sp>
        <p:nvSpPr>
          <p:cNvPr id="8" name="text-9-7">
            <a:extLst xmlns:a="http://schemas.openxmlformats.org/drawingml/2006/main">
              <a:ext uri="{FF2B5EF4-FFF2-40B4-BE49-F238E27FC236}">
                <a16:creationId xmlns:a16="http://schemas.microsoft.com/office/drawing/2014/main" id="{9D07D44E-1431-40F0-BDE3-2E47B0C7A33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9-8">
            <a:extLst xmlns:a="http://schemas.openxmlformats.org/drawingml/2006/main">
              <a:ext uri="{FF2B5EF4-FFF2-40B4-BE49-F238E27FC236}">
                <a16:creationId xmlns:a16="http://schemas.microsoft.com/office/drawing/2014/main" id="{856F52FB-02A0-495B-8B9D-7236293BB5F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189391109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0">
            <a:extLst xmlns:a="http://schemas.openxmlformats.org/drawingml/2006/main">
              <a:ext uri="{FF2B5EF4-FFF2-40B4-BE49-F238E27FC236}">
                <a16:creationId xmlns:a16="http://schemas.microsoft.com/office/drawing/2014/main" id="{05ED3174-3898-4133-8268-5EE46B9E5F9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Dokumentový inbox a dátová schéma</a:t>
            </a:r>
          </a:p>
        </p:txBody>
      </p:sp>
      <p:sp>
        <p:nvSpPr>
          <p:cNvPr id="2" name="text-10-1">
            <a:extLst xmlns:a="http://schemas.openxmlformats.org/drawingml/2006/main">
              <a:ext uri="{FF2B5EF4-FFF2-40B4-BE49-F238E27FC236}">
                <a16:creationId xmlns:a16="http://schemas.microsoft.com/office/drawing/2014/main" id="{600DE28C-B114-4C2C-B831-999D0A20487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Dokumentový inbox pripravený na test</a:t>
            </a:r>
          </a:p>
        </p:txBody>
      </p:sp>
      <p:sp>
        <p:nvSpPr>
          <p:cNvPr id="3" name="text-10-2">
            <a:extLst xmlns:a="http://schemas.openxmlformats.org/drawingml/2006/main">
              <a:ext uri="{FF2B5EF4-FFF2-40B4-BE49-F238E27FC236}">
                <a16:creationId xmlns:a16="http://schemas.microsoft.com/office/drawing/2014/main" id="{1FA5F579-BD58-4937-9607-C765FC72343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Podporované formáty sú explicitné</a:t>
            </a:r>
          </a:p>
        </p:txBody>
      </p:sp>
      <p:sp>
        <p:nvSpPr>
          <p:cNvPr id="4" name="text-10-3">
            <a:extLst xmlns:a="http://schemas.openxmlformats.org/drawingml/2006/main">
              <a:ext uri="{FF2B5EF4-FFF2-40B4-BE49-F238E27FC236}">
                <a16:creationId xmlns:a16="http://schemas.microsoft.com/office/drawing/2014/main" id="{587783AB-E63F-4CD4-ABE2-23470E818AB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Schéma a výnimky sú zdokumentované</a:t>
            </a:r>
          </a:p>
        </p:txBody>
      </p:sp>
      <p:sp>
        <p:nvSpPr>
          <p:cNvPr id="5" name="text-10-4">
            <a:extLst xmlns:a="http://schemas.openxmlformats.org/drawingml/2006/main">
              <a:ext uri="{FF2B5EF4-FFF2-40B4-BE49-F238E27FC236}">
                <a16:creationId xmlns:a16="http://schemas.microsoft.com/office/drawing/2014/main" id="{89C08803-62B6-463D-B5B9-D0C52D62B59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Bez ostrých platieb a zápisov</a:t>
            </a:r>
          </a:p>
        </p:txBody>
      </p:sp>
      <p:sp>
        <p:nvSpPr>
          <p:cNvPr id="6" name="text-10-5">
            <a:extLst xmlns:a="http://schemas.openxmlformats.org/drawingml/2006/main">
              <a:ext uri="{FF2B5EF4-FFF2-40B4-BE49-F238E27FC236}">
                <a16:creationId xmlns:a16="http://schemas.microsoft.com/office/drawing/2014/main" id="{F33BF6D2-810A-4A8F-B178-429662818A3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0-6">
            <a:extLst xmlns:a="http://schemas.openxmlformats.org/drawingml/2006/main">
              <a:ext uri="{FF2B5EF4-FFF2-40B4-BE49-F238E27FC236}">
                <a16:creationId xmlns:a16="http://schemas.microsoft.com/office/drawing/2014/main" id="{21FCCE9F-08E4-4032-8343-197178AF80B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vytvorte fiktívny inbox piatich dokumentov: čistá faktúra, nečitateľný sken, dobropis, duplicita a škodlivý pokyn. Ku každému určte očakávaný stav a vlastníka výnimky.</a:t>
            </a:r>
          </a:p>
        </p:txBody>
      </p:sp>
      <p:sp>
        <p:nvSpPr>
          <p:cNvPr id="8" name="text-10-7">
            <a:extLst xmlns:a="http://schemas.openxmlformats.org/drawingml/2006/main">
              <a:ext uri="{FF2B5EF4-FFF2-40B4-BE49-F238E27FC236}">
                <a16:creationId xmlns:a16="http://schemas.microsoft.com/office/drawing/2014/main" id="{6D79D7CB-CD98-4A2F-82E7-BE21F9E8DF9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0-8">
            <a:extLst xmlns:a="http://schemas.openxmlformats.org/drawingml/2006/main">
              <a:ext uri="{FF2B5EF4-FFF2-40B4-BE49-F238E27FC236}">
                <a16:creationId xmlns:a16="http://schemas.microsoft.com/office/drawing/2014/main" id="{D5FBCAF6-37CD-414C-8604-039C823DA75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63824140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1-0">
            <a:extLst xmlns:a="http://schemas.openxmlformats.org/drawingml/2006/main">
              <a:ext uri="{FF2B5EF4-FFF2-40B4-BE49-F238E27FC236}">
                <a16:creationId xmlns:a16="http://schemas.microsoft.com/office/drawing/2014/main" id="{EC8C9A55-0B32-4CCB-93D4-34A8E53DED2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1-1">
            <a:extLst xmlns:a="http://schemas.openxmlformats.org/drawingml/2006/main">
              <a:ext uri="{FF2B5EF4-FFF2-40B4-BE49-F238E27FC236}">
                <a16:creationId xmlns:a16="http://schemas.microsoft.com/office/drawing/2014/main" id="{430C102D-D56E-4BD3-8E07-9D8E5B82B28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Validácia má viac vrstiev</a:t>
            </a:r>
          </a:p>
        </p:txBody>
      </p:sp>
      <p:sp>
        <p:nvSpPr>
          <p:cNvPr id="3" name="text-11-2">
            <a:extLst xmlns:a="http://schemas.openxmlformats.org/drawingml/2006/main">
              <a:ext uri="{FF2B5EF4-FFF2-40B4-BE49-F238E27FC236}">
                <a16:creationId xmlns:a16="http://schemas.microsoft.com/office/drawing/2014/main" id="{4538B3BE-744A-44F8-A42A-E95ED72CAE1F}"/>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Formát a typ</a:t>
            </a:r>
          </a:p>
        </p:txBody>
      </p:sp>
      <p:sp>
        <p:nvSpPr>
          <p:cNvPr id="4" name="text-11-3">
            <a:extLst xmlns:a="http://schemas.openxmlformats.org/drawingml/2006/main">
              <a:ext uri="{FF2B5EF4-FFF2-40B4-BE49-F238E27FC236}">
                <a16:creationId xmlns:a16="http://schemas.microsoft.com/office/drawing/2014/main" id="{2B4E4425-3303-494E-9295-5BE4BC624A8F}"/>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Aritmetika a konzistentnosť</a:t>
            </a:r>
          </a:p>
        </p:txBody>
      </p:sp>
      <p:sp>
        <p:nvSpPr>
          <p:cNvPr id="5" name="text-11-4">
            <a:extLst xmlns:a="http://schemas.openxmlformats.org/drawingml/2006/main">
              <a:ext uri="{FF2B5EF4-FFF2-40B4-BE49-F238E27FC236}">
                <a16:creationId xmlns:a16="http://schemas.microsoft.com/office/drawing/2014/main" id="{7984EBA9-8FAC-49A0-98D2-8139668C1C37}"/>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Odborná kontrola významu</a:t>
            </a:r>
          </a:p>
        </p:txBody>
      </p:sp>
      <p:sp>
        <p:nvSpPr>
          <p:cNvPr id="6" name="diagram-node-11-0">
            <a:extLst xmlns:a="http://schemas.openxmlformats.org/drawingml/2006/main">
              <a:ext uri="{FF2B5EF4-FFF2-40B4-BE49-F238E27FC236}">
                <a16:creationId xmlns:a16="http://schemas.microsoft.com/office/drawing/2014/main" id="{F16F0D0B-DCEF-4C2A-9FEC-52C819D43BFA}"/>
              </a:ext>
            </a:extLst>
          </p:cNvPr>
          <p:cNvSpPr>
            <a:spLocks xmlns:a="http://schemas.openxmlformats.org/drawingml/2006/main" noGrp="1"/>
          </p:cNvSpPr>
          <p:nvPr/>
        </p:nvSpPr>
        <p:spPr>
          <a:xfrm xmlns:a="http://schemas.openxmlformats.org/drawingml/2006/main">
            <a:off x="685800" y="3371850"/>
            <a:ext cx="51054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Formát</a:t>
            </a:r>
          </a:p>
        </p:txBody>
      </p:sp>
      <p:sp>
        <p:nvSpPr>
          <p:cNvPr id="7" name="diagram-node-11-1">
            <a:extLst xmlns:a="http://schemas.openxmlformats.org/drawingml/2006/main">
              <a:ext uri="{FF2B5EF4-FFF2-40B4-BE49-F238E27FC236}">
                <a16:creationId xmlns:a16="http://schemas.microsoft.com/office/drawing/2014/main" id="{7FDF9B60-D92C-4811-87D5-2E74A6C2874A}"/>
              </a:ext>
            </a:extLst>
          </p:cNvPr>
          <p:cNvSpPr>
            <a:spLocks xmlns:a="http://schemas.openxmlformats.org/drawingml/2006/main" noGrp="1"/>
          </p:cNvSpPr>
          <p:nvPr/>
        </p:nvSpPr>
        <p:spPr>
          <a:xfrm xmlns:a="http://schemas.openxmlformats.org/drawingml/2006/main">
            <a:off x="685800" y="3930650"/>
            <a:ext cx="51054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Aritmetika</a:t>
            </a:r>
          </a:p>
        </p:txBody>
      </p:sp>
      <p:sp>
        <p:nvSpPr>
          <p:cNvPr id="8" name="diagram-node-11-2">
            <a:extLst xmlns:a="http://schemas.openxmlformats.org/drawingml/2006/main">
              <a:ext uri="{FF2B5EF4-FFF2-40B4-BE49-F238E27FC236}">
                <a16:creationId xmlns:a16="http://schemas.microsoft.com/office/drawing/2014/main" id="{1E92D031-AC1E-43D5-AAFD-3F7D2C3D2E77}"/>
              </a:ext>
            </a:extLst>
          </p:cNvPr>
          <p:cNvSpPr>
            <a:spLocks xmlns:a="http://schemas.openxmlformats.org/drawingml/2006/main" noGrp="1"/>
          </p:cNvSpPr>
          <p:nvPr/>
        </p:nvSpPr>
        <p:spPr>
          <a:xfrm xmlns:a="http://schemas.openxmlformats.org/drawingml/2006/main">
            <a:off x="685800" y="4489450"/>
            <a:ext cx="51054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Odborný význam</a:t>
            </a:r>
          </a:p>
        </p:txBody>
      </p:sp>
      <p:sp>
        <p:nvSpPr>
          <p:cNvPr id="9" name="diagram-node-11-3">
            <a:extLst xmlns:a="http://schemas.openxmlformats.org/drawingml/2006/main">
              <a:ext uri="{FF2B5EF4-FFF2-40B4-BE49-F238E27FC236}">
                <a16:creationId xmlns:a16="http://schemas.microsoft.com/office/drawing/2014/main" id="{D5BBFA63-20F9-426A-B076-FB2772C60F83}"/>
              </a:ext>
            </a:extLst>
          </p:cNvPr>
          <p:cNvSpPr>
            <a:spLocks xmlns:a="http://schemas.openxmlformats.org/drawingml/2006/main" noGrp="1"/>
          </p:cNvSpPr>
          <p:nvPr/>
        </p:nvSpPr>
        <p:spPr>
          <a:xfrm xmlns:a="http://schemas.openxmlformats.org/drawingml/2006/main">
            <a:off x="6096000" y="3800475"/>
            <a:ext cx="51054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Samostatné výsledky</a:t>
            </a:r>
          </a:p>
        </p:txBody>
      </p:sp>
      <p:cxnSp>
        <p:nvCxnSpPr>
          <p:cNvPr id="26" name=""/>
          <p:cNvCxnSpPr>
            <a:stCxn xmlns:a="http://schemas.openxmlformats.org/drawingml/2006/main" id="6" idx="3"/>
            <a:endCxn xmlns:a="http://schemas.openxmlformats.org/drawingml/2006/main" id="9" idx="1"/>
          </p:cNvCxnSpPr>
          <p:nvPr/>
        </p:nvCxnSpPr>
        <p:spPr>
          <a:xfrm xmlns:a="http://schemas.openxmlformats.org/drawingml/2006/main">
            <a:off x="57912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9"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flipV="1">
            <a:off x="57912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3" name="text-11-12">
            <a:extLst xmlns:a="http://schemas.openxmlformats.org/drawingml/2006/main">
              <a:ext uri="{FF2B5EF4-FFF2-40B4-BE49-F238E27FC236}">
                <a16:creationId xmlns:a16="http://schemas.microsoft.com/office/drawing/2014/main" id="{0FFB95A6-5BC2-4FD8-AB9D-1AE49F0B3A2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11-13">
            <a:extLst xmlns:a="http://schemas.openxmlformats.org/drawingml/2006/main">
              <a:ext uri="{FF2B5EF4-FFF2-40B4-BE49-F238E27FC236}">
                <a16:creationId xmlns:a16="http://schemas.microsoft.com/office/drawing/2014/main" id="{AC5BBED1-0896-4C4E-898E-76DBB142EED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doklad má správny formát a súčet, no sporné účtovné zaradenie. Technické kontroly prejdú; odborný stav zostáva na schválenie účtovníkom.</a:t>
            </a:r>
          </a:p>
        </p:txBody>
      </p:sp>
      <p:sp>
        <p:nvSpPr>
          <p:cNvPr id="15" name="text-11-14">
            <a:extLst xmlns:a="http://schemas.openxmlformats.org/drawingml/2006/main">
              <a:ext uri="{FF2B5EF4-FFF2-40B4-BE49-F238E27FC236}">
                <a16:creationId xmlns:a16="http://schemas.microsoft.com/office/drawing/2014/main" id="{2E48E404-D28F-4B92-AC09-E3F75735FB4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11-15">
            <a:extLst xmlns:a="http://schemas.openxmlformats.org/drawingml/2006/main">
              <a:ext uri="{FF2B5EF4-FFF2-40B4-BE49-F238E27FC236}">
                <a16:creationId xmlns:a16="http://schemas.microsoft.com/office/drawing/2014/main" id="{25FF6DE5-8EBE-4E17-BC94-A8C60961FF1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47014311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2-0">
            <a:extLst xmlns:a="http://schemas.openxmlformats.org/drawingml/2006/main">
              <a:ext uri="{FF2B5EF4-FFF2-40B4-BE49-F238E27FC236}">
                <a16:creationId xmlns:a16="http://schemas.microsoft.com/office/drawing/2014/main" id="{79E8A0E1-D540-4310-B440-E7F328F70B5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2-1">
            <a:extLst xmlns:a="http://schemas.openxmlformats.org/drawingml/2006/main">
              <a:ext uri="{FF2B5EF4-FFF2-40B4-BE49-F238E27FC236}">
                <a16:creationId xmlns:a16="http://schemas.microsoft.com/office/drawing/2014/main" id="{E4223171-E9B4-4892-9011-9908D11C1E2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Súčty a zaokrúhlenie</a:t>
            </a:r>
          </a:p>
        </p:txBody>
      </p:sp>
      <p:sp>
        <p:nvSpPr>
          <p:cNvPr id="3" name="text-12-2">
            <a:extLst xmlns:a="http://schemas.openxmlformats.org/drawingml/2006/main">
              <a:ext uri="{FF2B5EF4-FFF2-40B4-BE49-F238E27FC236}">
                <a16:creationId xmlns:a16="http://schemas.microsoft.com/office/drawing/2014/main" id="{F852EE1D-22E1-4A39-B291-4A367792FAE0}"/>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Výpočet je deterministický</a:t>
            </a:r>
          </a:p>
        </p:txBody>
      </p:sp>
      <p:sp>
        <p:nvSpPr>
          <p:cNvPr id="4" name="text-12-3">
            <a:extLst xmlns:a="http://schemas.openxmlformats.org/drawingml/2006/main">
              <a:ext uri="{FF2B5EF4-FFF2-40B4-BE49-F238E27FC236}">
                <a16:creationId xmlns:a16="http://schemas.microsoft.com/office/drawing/2014/main" id="{95746974-EAF1-4AF5-A7C0-32F0CAAFC71A}"/>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Tolerancia má schválený dôvod</a:t>
            </a:r>
          </a:p>
        </p:txBody>
      </p:sp>
      <p:sp>
        <p:nvSpPr>
          <p:cNvPr id="5" name="text-12-4">
            <a:extLst xmlns:a="http://schemas.openxmlformats.org/drawingml/2006/main">
              <a:ext uri="{FF2B5EF4-FFF2-40B4-BE49-F238E27FC236}">
                <a16:creationId xmlns:a16="http://schemas.microsoft.com/office/drawing/2014/main" id="{D64571FF-0480-4771-99F9-B33FE7AFDCDF}"/>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Rozpor sa nevyhladí modelom</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Položka</a:t>
                      </a:r>
                    </a:p>
                  </a:txBody>
                  <a:tcPr marL="91440" marR="91440" marT="45720" marB="45720">
                    <a:solidFill>
                      <a:srgbClr val="EAF4F0"/>
                    </a:solidFill>
                  </a:tcPr>
                </a:tc>
                <a:tc>
                  <a:txBody>
                    <a:bodyPr/>
                    <a:lstStyle/>
                    <a:p>
                      <a:r>
                        <a:rPr sz="1800" b="1">
                          <a:solidFill>
                            <a:srgbClr val="10263B"/>
                          </a:solidFill>
                          <a:latin typeface="Arial"/>
                          <a:ea typeface="Arial"/>
                          <a:cs typeface="Arial"/>
                        </a:rPr>
                        <a:t>Fiktívna hodnota</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Položka A</a:t>
                      </a:r>
                    </a:p>
                  </a:txBody>
                  <a:tcPr marL="91440" marR="91440" marT="45720" marB="45720">
                    <a:solidFill>
                      <a:srgbClr val="FFFFFF"/>
                    </a:solidFill>
                  </a:tcPr>
                </a:tc>
                <a:tc>
                  <a:txBody>
                    <a:bodyPr/>
                    <a:lstStyle/>
                    <a:p>
                      <a:r>
                        <a:rPr sz="1800" b="0">
                          <a:solidFill>
                            <a:srgbClr val="10263B"/>
                          </a:solidFill>
                          <a:latin typeface="Arial"/>
                          <a:ea typeface="Arial"/>
                          <a:cs typeface="Arial"/>
                        </a:rPr>
                        <a:t>20 €</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Položka B</a:t>
                      </a:r>
                    </a:p>
                  </a:txBody>
                  <a:tcPr marL="91440" marR="91440" marT="45720" marB="45720">
                    <a:solidFill>
                      <a:srgbClr val="FFFFFF"/>
                    </a:solidFill>
                  </a:tcPr>
                </a:tc>
                <a:tc>
                  <a:txBody>
                    <a:bodyPr/>
                    <a:lstStyle/>
                    <a:p>
                      <a:r>
                        <a:rPr sz="1800" b="0">
                          <a:solidFill>
                            <a:srgbClr val="10263B"/>
                          </a:solidFill>
                          <a:latin typeface="Arial"/>
                          <a:ea typeface="Arial"/>
                          <a:cs typeface="Arial"/>
                        </a:rPr>
                        <a:t>30 €</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Výpočet</a:t>
                      </a:r>
                    </a:p>
                  </a:txBody>
                  <a:tcPr marL="91440" marR="91440" marT="45720" marB="45720">
                    <a:solidFill>
                      <a:srgbClr val="FFFFFF"/>
                    </a:solidFill>
                  </a:tcPr>
                </a:tc>
                <a:tc>
                  <a:txBody>
                    <a:bodyPr/>
                    <a:lstStyle/>
                    <a:p>
                      <a:r>
                        <a:rPr sz="1800" b="0">
                          <a:solidFill>
                            <a:srgbClr val="10263B"/>
                          </a:solidFill>
                          <a:latin typeface="Arial"/>
                          <a:ea typeface="Arial"/>
                          <a:cs typeface="Arial"/>
                        </a:rPr>
                        <a:t>50 €</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Doklad</a:t>
                      </a:r>
                    </a:p>
                  </a:txBody>
                  <a:tcPr marL="91440" marR="91440" marT="45720" marB="45720">
                    <a:solidFill>
                      <a:srgbClr val="FFFFFF"/>
                    </a:solidFill>
                  </a:tcPr>
                </a:tc>
                <a:tc>
                  <a:txBody>
                    <a:bodyPr/>
                    <a:lstStyle/>
                    <a:p>
                      <a:r>
                        <a:rPr sz="1800" b="0">
                          <a:solidFill>
                            <a:srgbClr val="10263B"/>
                          </a:solidFill>
                          <a:latin typeface="Arial"/>
                          <a:ea typeface="Arial"/>
                          <a:cs typeface="Arial"/>
                        </a:rPr>
                        <a:t>55 € → rozdiel 5 €</a:t>
                      </a:r>
                    </a:p>
                  </a:txBody>
                  <a:tcPr marL="91440" marR="91440" marT="45720" marB="45720">
                    <a:solidFill>
                      <a:srgbClr val="FFFFFF"/>
                    </a:solidFill>
                  </a:tcPr>
                </a:tc>
              </a:tr>
            </a:tbl>
          </a:graphicData>
        </a:graphic>
      </p:graphicFrame>
      <p:sp>
        <p:nvSpPr>
          <p:cNvPr id="7" name="text-12-5">
            <a:extLst xmlns:a="http://schemas.openxmlformats.org/drawingml/2006/main">
              <a:ext uri="{FF2B5EF4-FFF2-40B4-BE49-F238E27FC236}">
                <a16:creationId xmlns:a16="http://schemas.microsoft.com/office/drawing/2014/main" id="{705C827D-CD9A-49C2-9AE5-2E3253B7040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2-6">
            <a:extLst xmlns:a="http://schemas.openxmlformats.org/drawingml/2006/main">
              <a:ext uri="{FF2B5EF4-FFF2-40B4-BE49-F238E27FC236}">
                <a16:creationId xmlns:a16="http://schemas.microsoft.com/office/drawing/2014/main" id="{DD12ADE7-7B30-45D1-AFA2-0CFC8A88BB5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položky 20 € a 30 € dávajú 50 €. Doklad uvádza 55 €. Systém označí rozdiel 5 €, nevytvorí tretiu položku a vyžiada overenie originálu.</a:t>
            </a:r>
          </a:p>
        </p:txBody>
      </p:sp>
      <p:sp>
        <p:nvSpPr>
          <p:cNvPr id="9" name="text-12-7">
            <a:extLst xmlns:a="http://schemas.openxmlformats.org/drawingml/2006/main">
              <a:ext uri="{FF2B5EF4-FFF2-40B4-BE49-F238E27FC236}">
                <a16:creationId xmlns:a16="http://schemas.microsoft.com/office/drawing/2014/main" id="{14CD16CE-416F-4CB9-9D7E-91E53207DF7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2-8">
            <a:extLst xmlns:a="http://schemas.openxmlformats.org/drawingml/2006/main">
              <a:ext uri="{FF2B5EF4-FFF2-40B4-BE49-F238E27FC236}">
                <a16:creationId xmlns:a16="http://schemas.microsoft.com/office/drawing/2014/main" id="{92680F95-E74C-4F47-A673-E1E22A09089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149809583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0">
            <a:extLst xmlns:a="http://schemas.openxmlformats.org/drawingml/2006/main">
              <a:ext uri="{FF2B5EF4-FFF2-40B4-BE49-F238E27FC236}">
                <a16:creationId xmlns:a16="http://schemas.microsoft.com/office/drawing/2014/main" id="{43CB36A6-9BCD-4595-ADBC-6B3D7FBF578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3-1">
            <a:extLst xmlns:a="http://schemas.openxmlformats.org/drawingml/2006/main">
              <a:ext uri="{FF2B5EF4-FFF2-40B4-BE49-F238E27FC236}">
                <a16:creationId xmlns:a16="http://schemas.microsoft.com/office/drawing/2014/main" id="{6F77FB57-E8CA-4B0E-B5F3-E8D7A0AD239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Mena a jednotky</a:t>
            </a:r>
          </a:p>
        </p:txBody>
      </p:sp>
      <p:sp>
        <p:nvSpPr>
          <p:cNvPr id="3" name="text-13-2">
            <a:extLst xmlns:a="http://schemas.openxmlformats.org/drawingml/2006/main">
              <a:ext uri="{FF2B5EF4-FFF2-40B4-BE49-F238E27FC236}">
                <a16:creationId xmlns:a16="http://schemas.microsoft.com/office/drawing/2014/main" id="{074390C1-D481-41EF-80BF-78EFFA1A857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Suma bez meny je neúplná</a:t>
            </a:r>
          </a:p>
        </p:txBody>
      </p:sp>
      <p:sp>
        <p:nvSpPr>
          <p:cNvPr id="4" name="text-13-3">
            <a:extLst xmlns:a="http://schemas.openxmlformats.org/drawingml/2006/main">
              <a:ext uri="{FF2B5EF4-FFF2-40B4-BE49-F238E27FC236}">
                <a16:creationId xmlns:a16="http://schemas.microsoft.com/office/drawing/2014/main" id="{A41CF265-CF42-46E4-A22B-D214D2D968C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Prepočet potrebuje zdroj a dátum</a:t>
            </a:r>
          </a:p>
        </p:txBody>
      </p:sp>
      <p:sp>
        <p:nvSpPr>
          <p:cNvPr id="5" name="text-13-4">
            <a:extLst xmlns:a="http://schemas.openxmlformats.org/drawingml/2006/main">
              <a:ext uri="{FF2B5EF4-FFF2-40B4-BE49-F238E27FC236}">
                <a16:creationId xmlns:a16="http://schemas.microsoft.com/office/drawing/2014/main" id="{31F8542E-AF5A-444C-900A-8CADB4213A3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Nemixujte kus, hodinu a balík</a:t>
            </a:r>
          </a:p>
        </p:txBody>
      </p:sp>
      <p:sp>
        <p:nvSpPr>
          <p:cNvPr id="6" name="text-13-5">
            <a:extLst xmlns:a="http://schemas.openxmlformats.org/drawingml/2006/main">
              <a:ext uri="{FF2B5EF4-FFF2-40B4-BE49-F238E27FC236}">
                <a16:creationId xmlns:a16="http://schemas.microsoft.com/office/drawing/2014/main" id="{E002FCBC-9F59-4BDC-90AE-F4CE885C291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3-6">
            <a:extLst xmlns:a="http://schemas.openxmlformats.org/drawingml/2006/main">
              <a:ext uri="{FF2B5EF4-FFF2-40B4-BE49-F238E27FC236}">
                <a16:creationId xmlns:a16="http://schemas.microsoft.com/office/drawing/2014/main" id="{205C636A-7F33-428B-B758-3F94D6B6E9D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objednávka obsahuje päť balení a faktúra päťdesiat kusov. Pred párovaním overte počet kusov v balení; rozdiel v čísle sám nemusí znamenať chybu.</a:t>
            </a:r>
          </a:p>
        </p:txBody>
      </p:sp>
      <p:sp>
        <p:nvSpPr>
          <p:cNvPr id="8" name="text-13-7">
            <a:extLst xmlns:a="http://schemas.openxmlformats.org/drawingml/2006/main">
              <a:ext uri="{FF2B5EF4-FFF2-40B4-BE49-F238E27FC236}">
                <a16:creationId xmlns:a16="http://schemas.microsoft.com/office/drawing/2014/main" id="{B8CBD0BA-316C-450E-9D3D-B5043448A46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3-8">
            <a:extLst xmlns:a="http://schemas.openxmlformats.org/drawingml/2006/main">
              <a:ext uri="{FF2B5EF4-FFF2-40B4-BE49-F238E27FC236}">
                <a16:creationId xmlns:a16="http://schemas.microsoft.com/office/drawing/2014/main" id="{89F1A8B4-5393-4964-B007-A1BA8DFA98F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57626120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0">
            <a:extLst xmlns:a="http://schemas.openxmlformats.org/drawingml/2006/main">
              <a:ext uri="{FF2B5EF4-FFF2-40B4-BE49-F238E27FC236}">
                <a16:creationId xmlns:a16="http://schemas.microsoft.com/office/drawing/2014/main" id="{FE223AA8-E819-4B0A-B627-D2FF83A497F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4-1">
            <a:extLst xmlns:a="http://schemas.openxmlformats.org/drawingml/2006/main">
              <a:ext uri="{FF2B5EF4-FFF2-40B4-BE49-F238E27FC236}">
                <a16:creationId xmlns:a16="http://schemas.microsoft.com/office/drawing/2014/main" id="{0DF92353-4B58-4245-B1A3-E3954A59596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Dátumy a relatívne formulácie</a:t>
            </a:r>
          </a:p>
        </p:txBody>
      </p:sp>
      <p:sp>
        <p:nvSpPr>
          <p:cNvPr id="3" name="text-14-2">
            <a:extLst xmlns:a="http://schemas.openxmlformats.org/drawingml/2006/main">
              <a:ext uri="{FF2B5EF4-FFF2-40B4-BE49-F238E27FC236}">
                <a16:creationId xmlns:a16="http://schemas.microsoft.com/office/drawing/2014/main" id="{75499DF9-B85B-43EF-BE1A-5696F1FB3B0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Dátum prijatia nie je vystavenie</a:t>
            </a:r>
          </a:p>
        </p:txBody>
      </p:sp>
      <p:sp>
        <p:nvSpPr>
          <p:cNvPr id="4" name="text-14-3">
            <a:extLst xmlns:a="http://schemas.openxmlformats.org/drawingml/2006/main">
              <a:ext uri="{FF2B5EF4-FFF2-40B4-BE49-F238E27FC236}">
                <a16:creationId xmlns:a16="http://schemas.microsoft.com/office/drawing/2014/main" id="{0482EC2F-5D14-4B5C-83A5-A9BE8ADEC89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Formát môže byť nejednoznačný</a:t>
            </a:r>
          </a:p>
        </p:txBody>
      </p:sp>
      <p:sp>
        <p:nvSpPr>
          <p:cNvPr id="5" name="text-14-4">
            <a:extLst xmlns:a="http://schemas.openxmlformats.org/drawingml/2006/main">
              <a:ext uri="{FF2B5EF4-FFF2-40B4-BE49-F238E27FC236}">
                <a16:creationId xmlns:a16="http://schemas.microsoft.com/office/drawing/2014/main" id="{6B53120A-15FB-49D5-9C02-D0F7BCBCFBC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Rozhodujúci dátum sa neháda</a:t>
            </a:r>
          </a:p>
        </p:txBody>
      </p:sp>
      <p:sp>
        <p:nvSpPr>
          <p:cNvPr id="6" name="text-14-5">
            <a:extLst xmlns:a="http://schemas.openxmlformats.org/drawingml/2006/main">
              <a:ext uri="{FF2B5EF4-FFF2-40B4-BE49-F238E27FC236}">
                <a16:creationId xmlns:a16="http://schemas.microsoft.com/office/drawing/2014/main" id="{91C798E1-6B91-411C-A355-7121EAAFF6A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4-6">
            <a:extLst xmlns:a="http://schemas.openxmlformats.org/drawingml/2006/main">
              <a:ext uri="{FF2B5EF4-FFF2-40B4-BE49-F238E27FC236}">
                <a16:creationId xmlns:a16="http://schemas.microsoft.com/office/drawing/2014/main" id="{938B938F-59AA-4BF9-9E32-C18E2247CF5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doklad obsahuje 03/04/2026 bez jasného kontextu. Systém označí možnú nejednoznačnosť namiesto tichého výberu marca alebo apríla a vyžiada potvrdenie.</a:t>
            </a:r>
          </a:p>
        </p:txBody>
      </p:sp>
      <p:sp>
        <p:nvSpPr>
          <p:cNvPr id="8" name="text-14-7">
            <a:extLst xmlns:a="http://schemas.openxmlformats.org/drawingml/2006/main">
              <a:ext uri="{FF2B5EF4-FFF2-40B4-BE49-F238E27FC236}">
                <a16:creationId xmlns:a16="http://schemas.microsoft.com/office/drawing/2014/main" id="{D4D4A0CD-538D-481A-B8EF-80C80C13DDF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4-8">
            <a:extLst xmlns:a="http://schemas.openxmlformats.org/drawingml/2006/main">
              <a:ext uri="{FF2B5EF4-FFF2-40B4-BE49-F238E27FC236}">
                <a16:creationId xmlns:a16="http://schemas.microsoft.com/office/drawing/2014/main" id="{6AF8D79C-E5A9-4260-8B67-465352E8C59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150457274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0">
            <a:extLst xmlns:a="http://schemas.openxmlformats.org/drawingml/2006/main">
              <a:ext uri="{FF2B5EF4-FFF2-40B4-BE49-F238E27FC236}">
                <a16:creationId xmlns:a16="http://schemas.microsoft.com/office/drawing/2014/main" id="{51AFF24C-1ED5-4DE1-8DA7-896EB8E88AE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5-1">
            <a:extLst xmlns:a="http://schemas.openxmlformats.org/drawingml/2006/main">
              <a:ext uri="{FF2B5EF4-FFF2-40B4-BE49-F238E27FC236}">
                <a16:creationId xmlns:a16="http://schemas.microsoft.com/office/drawing/2014/main" id="{DAF1C587-3D09-4DFC-A601-2853F8669DF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Dodávateľský register ako zdroj pravdy</a:t>
            </a:r>
          </a:p>
        </p:txBody>
      </p:sp>
      <p:sp>
        <p:nvSpPr>
          <p:cNvPr id="3" name="text-15-2">
            <a:extLst xmlns:a="http://schemas.openxmlformats.org/drawingml/2006/main">
              <a:ext uri="{FF2B5EF4-FFF2-40B4-BE49-F238E27FC236}">
                <a16:creationId xmlns:a16="http://schemas.microsoft.com/office/drawing/2014/main" id="{F1644277-5732-4A02-8042-03584AD1AFD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Identita sa overuje oprávneným zdrojom</a:t>
            </a:r>
          </a:p>
        </p:txBody>
      </p:sp>
      <p:sp>
        <p:nvSpPr>
          <p:cNvPr id="4" name="text-15-3">
            <a:extLst xmlns:a="http://schemas.openxmlformats.org/drawingml/2006/main">
              <a:ext uri="{FF2B5EF4-FFF2-40B4-BE49-F238E27FC236}">
                <a16:creationId xmlns:a16="http://schemas.microsoft.com/office/drawing/2014/main" id="{2C5E8402-5EF1-48AF-B9FE-4770066669F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údajov je kontrolovaná</a:t>
            </a:r>
          </a:p>
        </p:txBody>
      </p:sp>
      <p:sp>
        <p:nvSpPr>
          <p:cNvPr id="5" name="text-15-4">
            <a:extLst xmlns:a="http://schemas.openxmlformats.org/drawingml/2006/main">
              <a:ext uri="{FF2B5EF4-FFF2-40B4-BE49-F238E27FC236}">
                <a16:creationId xmlns:a16="http://schemas.microsoft.com/office/drawing/2014/main" id="{3588A81C-77E2-44EE-B12E-C21BC98B45D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Podobný názov nie je totožnosť</a:t>
            </a:r>
          </a:p>
        </p:txBody>
      </p:sp>
      <p:sp>
        <p:nvSpPr>
          <p:cNvPr id="6" name="text-15-5">
            <a:extLst xmlns:a="http://schemas.openxmlformats.org/drawingml/2006/main">
              <a:ext uri="{FF2B5EF4-FFF2-40B4-BE49-F238E27FC236}">
                <a16:creationId xmlns:a16="http://schemas.microsoft.com/office/drawing/2014/main" id="{47AEB7C0-4D21-4DA6-8D43-61208F8B2E7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6">
            <a:extLst xmlns:a="http://schemas.openxmlformats.org/drawingml/2006/main">
              <a:ext uri="{FF2B5EF4-FFF2-40B4-BE49-F238E27FC236}">
                <a16:creationId xmlns:a16="http://schemas.microsoft.com/office/drawing/2014/main" id="{170256D1-3FCA-4F12-AAD2-B743ADB7CD0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doklad uvádza podobný názov dodávateľa, ale iný identifikátor. Prípad sa zastaví na kontrolu identity; AI nesmie potvrdiť zhodu iba podľa známeho názvu.</a:t>
            </a:r>
          </a:p>
        </p:txBody>
      </p:sp>
      <p:sp>
        <p:nvSpPr>
          <p:cNvPr id="8" name="text-15-7">
            <a:extLst xmlns:a="http://schemas.openxmlformats.org/drawingml/2006/main">
              <a:ext uri="{FF2B5EF4-FFF2-40B4-BE49-F238E27FC236}">
                <a16:creationId xmlns:a16="http://schemas.microsoft.com/office/drawing/2014/main" id="{7EB24515-259E-4345-93A3-0A41E524A91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5-8">
            <a:extLst xmlns:a="http://schemas.openxmlformats.org/drawingml/2006/main">
              <a:ext uri="{FF2B5EF4-FFF2-40B4-BE49-F238E27FC236}">
                <a16:creationId xmlns:a16="http://schemas.microsoft.com/office/drawing/2014/main" id="{60758705-AC83-43EF-9C02-2DD7692F74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108307749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16-0">
            <a:extLst xmlns:a="http://schemas.openxmlformats.org/drawingml/2006/main">
              <a:ext uri="{FF2B5EF4-FFF2-40B4-BE49-F238E27FC236}">
                <a16:creationId xmlns:a16="http://schemas.microsoft.com/office/drawing/2014/main" id="{850B1D1A-9E8C-418F-B130-F9BBB214370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6-1">
            <a:extLst xmlns:a="http://schemas.openxmlformats.org/drawingml/2006/main">
              <a:ext uri="{FF2B5EF4-FFF2-40B4-BE49-F238E27FC236}">
                <a16:creationId xmlns:a16="http://schemas.microsoft.com/office/drawing/2014/main" id="{32E4FD2B-1FAD-4663-8C8B-CC24854621E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Zmena bankového účtu je varovný signál</a:t>
            </a:r>
          </a:p>
        </p:txBody>
      </p:sp>
      <p:sp>
        <p:nvSpPr>
          <p:cNvPr id="3" name="text-16-2">
            <a:extLst xmlns:a="http://schemas.openxmlformats.org/drawingml/2006/main">
              <a:ext uri="{FF2B5EF4-FFF2-40B4-BE49-F238E27FC236}">
                <a16:creationId xmlns:a16="http://schemas.microsoft.com/office/drawing/2014/main" id="{3520D11E-1BE4-4205-A9FA-0C42A4AA6AD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Účet sa neprepisuje automaticky</a:t>
            </a:r>
          </a:p>
        </p:txBody>
      </p:sp>
      <p:sp>
        <p:nvSpPr>
          <p:cNvPr id="4" name="text-16-3">
            <a:extLst xmlns:a="http://schemas.openxmlformats.org/drawingml/2006/main">
              <a:ext uri="{FF2B5EF4-FFF2-40B4-BE49-F238E27FC236}">
                <a16:creationId xmlns:a16="http://schemas.microsoft.com/office/drawing/2014/main" id="{7AE674D8-88DC-4636-BCAD-F08130B69048}"/>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Overenie má nezávislý schválený postup</a:t>
            </a:r>
          </a:p>
        </p:txBody>
      </p:sp>
      <p:sp>
        <p:nvSpPr>
          <p:cNvPr id="5" name="text-16-4">
            <a:extLst xmlns:a="http://schemas.openxmlformats.org/drawingml/2006/main">
              <a:ext uri="{FF2B5EF4-FFF2-40B4-BE49-F238E27FC236}">
                <a16:creationId xmlns:a16="http://schemas.microsoft.com/office/drawing/2014/main" id="{787B7A3A-B361-442C-8DFB-FF112145FBF6}"/>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Platbu schvaľuje oprávnený človek</a:t>
            </a:r>
          </a:p>
        </p:txBody>
      </p:sp>
      <p:sp>
        <p:nvSpPr>
          <p:cNvPr id="6" name="diagram-node-16-0">
            <a:extLst xmlns:a="http://schemas.openxmlformats.org/drawingml/2006/main">
              <a:ext uri="{FF2B5EF4-FFF2-40B4-BE49-F238E27FC236}">
                <a16:creationId xmlns:a16="http://schemas.microsoft.com/office/drawing/2014/main" id="{C34A828C-DBAC-4743-B367-FD349BCF8647}"/>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Nový účet</a:t>
            </a:r>
          </a:p>
        </p:txBody>
      </p:sp>
      <p:sp>
        <p:nvSpPr>
          <p:cNvPr id="7" name="diagram-node-16-1">
            <a:extLst xmlns:a="http://schemas.openxmlformats.org/drawingml/2006/main">
              <a:ext uri="{FF2B5EF4-FFF2-40B4-BE49-F238E27FC236}">
                <a16:creationId xmlns:a16="http://schemas.microsoft.com/office/drawing/2014/main" id="{5DE4170C-09AB-47F0-A402-0338063D207C}"/>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Rozpor s registrom</a:t>
            </a:r>
          </a:p>
        </p:txBody>
      </p:sp>
      <p:sp>
        <p:nvSpPr>
          <p:cNvPr id="8" name="diagram-node-16-2">
            <a:extLst xmlns:a="http://schemas.openxmlformats.org/drawingml/2006/main">
              <a:ext uri="{FF2B5EF4-FFF2-40B4-BE49-F238E27FC236}">
                <a16:creationId xmlns:a16="http://schemas.microsoft.com/office/drawing/2014/main" id="{15B7216F-CA47-4AC5-84C0-D9AFA4679905}"/>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Nezávislé overenie</a:t>
            </a:r>
          </a:p>
        </p:txBody>
      </p:sp>
      <p:sp>
        <p:nvSpPr>
          <p:cNvPr id="9" name="diagram-node-16-3">
            <a:extLst xmlns:a="http://schemas.openxmlformats.org/drawingml/2006/main">
              <a:ext uri="{FF2B5EF4-FFF2-40B4-BE49-F238E27FC236}">
                <a16:creationId xmlns:a16="http://schemas.microsoft.com/office/drawing/2014/main" id="{6E9FF175-F8ED-4B27-8272-F191E3773E4A}"/>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Schválenie človekom</a:t>
            </a:r>
          </a:p>
        </p:txBody>
      </p:sp>
      <p:sp>
        <p:nvSpPr>
          <p:cNvPr id="10" name="diagram-node-16-4">
            <a:extLst xmlns:a="http://schemas.openxmlformats.org/drawingml/2006/main">
              <a:ext uri="{FF2B5EF4-FFF2-40B4-BE49-F238E27FC236}">
                <a16:creationId xmlns:a16="http://schemas.microsoft.com/office/drawing/2014/main" id="{F8ABAFA9-D03F-475D-BEEF-2771DBD37F14}"/>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Povolený postup</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16-14">
            <a:extLst xmlns:a="http://schemas.openxmlformats.org/drawingml/2006/main">
              <a:ext uri="{FF2B5EF4-FFF2-40B4-BE49-F238E27FC236}">
                <a16:creationId xmlns:a16="http://schemas.microsoft.com/office/drawing/2014/main" id="{983D03CF-B570-42DF-AACB-983CB56436A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16-15">
            <a:extLst xmlns:a="http://schemas.openxmlformats.org/drawingml/2006/main">
              <a:ext uri="{FF2B5EF4-FFF2-40B4-BE49-F238E27FC236}">
                <a16:creationId xmlns:a16="http://schemas.microsoft.com/office/drawing/2014/main" id="{5F5E9D98-5F49-4EC9-8D9A-833BC7A88A7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faktúra má iný účet než register. Systém vytvorí výnimku a zastaví návrh platby; overenie sa nevykoná iba odpoveďou na rovnaký podozrivý e-mail.</a:t>
            </a:r>
          </a:p>
        </p:txBody>
      </p:sp>
      <p:sp>
        <p:nvSpPr>
          <p:cNvPr id="17" name="text-16-16">
            <a:extLst xmlns:a="http://schemas.openxmlformats.org/drawingml/2006/main">
              <a:ext uri="{FF2B5EF4-FFF2-40B4-BE49-F238E27FC236}">
                <a16:creationId xmlns:a16="http://schemas.microsoft.com/office/drawing/2014/main" id="{7E7B6484-5B7B-4B9E-BD76-3DAEB993C2F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16-17">
            <a:extLst xmlns:a="http://schemas.openxmlformats.org/drawingml/2006/main">
              <a:ext uri="{FF2B5EF4-FFF2-40B4-BE49-F238E27FC236}">
                <a16:creationId xmlns:a16="http://schemas.microsoft.com/office/drawing/2014/main" id="{304077A5-AB29-4064-8747-B215083181F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47704102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7-0">
            <a:extLst xmlns:a="http://schemas.openxmlformats.org/drawingml/2006/main">
              <a:ext uri="{FF2B5EF4-FFF2-40B4-BE49-F238E27FC236}">
                <a16:creationId xmlns:a16="http://schemas.microsoft.com/office/drawing/2014/main" id="{B6AB1225-C87B-48E9-924F-A1C1D4BA85D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7-1">
            <a:extLst xmlns:a="http://schemas.openxmlformats.org/drawingml/2006/main">
              <a:ext uri="{FF2B5EF4-FFF2-40B4-BE49-F238E27FC236}">
                <a16:creationId xmlns:a16="http://schemas.microsoft.com/office/drawing/2014/main" id="{CD4F7D86-C20B-4E24-826B-000B89B65DF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Párovanie objednávky a dokladu</a:t>
            </a:r>
          </a:p>
        </p:txBody>
      </p:sp>
      <p:sp>
        <p:nvSpPr>
          <p:cNvPr id="3" name="text-17-2">
            <a:extLst xmlns:a="http://schemas.openxmlformats.org/drawingml/2006/main">
              <a:ext uri="{FF2B5EF4-FFF2-40B4-BE49-F238E27FC236}">
                <a16:creationId xmlns:a16="http://schemas.microsoft.com/office/drawing/2014/main" id="{2EA00AA7-0AD9-4C0C-B1F3-26F7FEFA0955}"/>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Identifikátor, rozsah a množstvo</a:t>
            </a:r>
          </a:p>
        </p:txBody>
      </p:sp>
      <p:sp>
        <p:nvSpPr>
          <p:cNvPr id="4" name="text-17-3">
            <a:extLst xmlns:a="http://schemas.openxmlformats.org/drawingml/2006/main">
              <a:ext uri="{FF2B5EF4-FFF2-40B4-BE49-F238E27FC236}">
                <a16:creationId xmlns:a16="http://schemas.microsoft.com/office/drawing/2014/main" id="{FCA2BFC9-B831-4CF4-B9D7-66DBCC22B921}"/>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Cena a jednotka</a:t>
            </a:r>
          </a:p>
        </p:txBody>
      </p:sp>
      <p:sp>
        <p:nvSpPr>
          <p:cNvPr id="5" name="text-17-4">
            <a:extLst xmlns:a="http://schemas.openxmlformats.org/drawingml/2006/main">
              <a:ext uri="{FF2B5EF4-FFF2-40B4-BE49-F238E27FC236}">
                <a16:creationId xmlns:a16="http://schemas.microsoft.com/office/drawing/2014/main" id="{9B747824-5FD7-4283-9F1C-2DC31A661D4A}"/>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Nezhoda má vysvetlený dôvod</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Kontrola</a:t>
                      </a:r>
                    </a:p>
                  </a:txBody>
                  <a:tcPr marL="91440" marR="91440" marT="45720" marB="45720">
                    <a:solidFill>
                      <a:srgbClr val="EAF4F0"/>
                    </a:solidFill>
                  </a:tcPr>
                </a:tc>
                <a:tc>
                  <a:txBody>
                    <a:bodyPr/>
                    <a:lstStyle/>
                    <a:p>
                      <a:r>
                        <a:rPr sz="1800" b="1">
                          <a:solidFill>
                            <a:srgbClr val="10263B"/>
                          </a:solidFill>
                          <a:latin typeface="Arial"/>
                          <a:ea typeface="Arial"/>
                          <a:cs typeface="Arial"/>
                        </a:rPr>
                        <a:t>Podklad</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Množstvo</a:t>
                      </a:r>
                    </a:p>
                  </a:txBody>
                  <a:tcPr marL="91440" marR="91440" marT="45720" marB="45720">
                    <a:solidFill>
                      <a:srgbClr val="FFFFFF"/>
                    </a:solidFill>
                  </a:tcPr>
                </a:tc>
                <a:tc>
                  <a:txBody>
                    <a:bodyPr/>
                    <a:lstStyle/>
                    <a:p>
                      <a:r>
                        <a:rPr sz="1800" b="0">
                          <a:solidFill>
                            <a:srgbClr val="10263B"/>
                          </a:solidFill>
                          <a:latin typeface="Arial"/>
                          <a:ea typeface="Arial"/>
                          <a:cs typeface="Arial"/>
                        </a:rPr>
                        <a:t>Doklad a objednávka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Cena</a:t>
                      </a:r>
                    </a:p>
                  </a:txBody>
                  <a:tcPr marL="91440" marR="91440" marT="45720" marB="45720">
                    <a:solidFill>
                      <a:srgbClr val="FFFFFF"/>
                    </a:solidFill>
                  </a:tcPr>
                </a:tc>
                <a:tc>
                  <a:txBody>
                    <a:bodyPr/>
                    <a:lstStyle/>
                    <a:p>
                      <a:r>
                        <a:rPr sz="1800" b="0">
                          <a:solidFill>
                            <a:srgbClr val="10263B"/>
                          </a:solidFill>
                          <a:latin typeface="Arial"/>
                          <a:ea typeface="Arial"/>
                          <a:cs typeface="Arial"/>
                        </a:rPr>
                        <a:t>Schválená objednávka</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Jednotka</a:t>
                      </a:r>
                    </a:p>
                  </a:txBody>
                  <a:tcPr marL="91440" marR="91440" marT="45720" marB="45720">
                    <a:solidFill>
                      <a:srgbClr val="FFFFFF"/>
                    </a:solidFill>
                  </a:tcPr>
                </a:tc>
                <a:tc>
                  <a:txBody>
                    <a:bodyPr/>
                    <a:lstStyle/>
                    <a:p>
                      <a:r>
                        <a:rPr sz="1800" b="0">
                          <a:solidFill>
                            <a:srgbClr val="10263B"/>
                          </a:solidFill>
                          <a:latin typeface="Arial"/>
                          <a:ea typeface="Arial"/>
                          <a:cs typeface="Arial"/>
                        </a:rPr>
                        <a:t>Potvrdený prevod</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Nezhoda</a:t>
                      </a:r>
                    </a:p>
                  </a:txBody>
                  <a:tcPr marL="91440" marR="91440" marT="45720" marB="45720">
                    <a:solidFill>
                      <a:srgbClr val="FFFFFF"/>
                    </a:solidFill>
                  </a:tcPr>
                </a:tc>
                <a:tc>
                  <a:txBody>
                    <a:bodyPr/>
                    <a:lstStyle/>
                    <a:p>
                      <a:r>
                        <a:rPr sz="1800" b="0">
                          <a:solidFill>
                            <a:srgbClr val="10263B"/>
                          </a:solidFill>
                          <a:latin typeface="Arial"/>
                          <a:ea typeface="Arial"/>
                          <a:cs typeface="Arial"/>
                        </a:rPr>
                        <a:t>Výnimka pre človeka</a:t>
                      </a:r>
                    </a:p>
                  </a:txBody>
                  <a:tcPr marL="91440" marR="91440" marT="45720" marB="45720">
                    <a:solidFill>
                      <a:srgbClr val="FFFFFF"/>
                    </a:solidFill>
                  </a:tcPr>
                </a:tc>
              </a:tr>
            </a:tbl>
          </a:graphicData>
        </a:graphic>
      </p:graphicFrame>
      <p:sp>
        <p:nvSpPr>
          <p:cNvPr id="7" name="text-17-5">
            <a:extLst xmlns:a="http://schemas.openxmlformats.org/drawingml/2006/main">
              <a:ext uri="{FF2B5EF4-FFF2-40B4-BE49-F238E27FC236}">
                <a16:creationId xmlns:a16="http://schemas.microsoft.com/office/drawing/2014/main" id="{939409BA-A36B-4C93-B054-81BC590BB0A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7-6">
            <a:extLst xmlns:a="http://schemas.openxmlformats.org/drawingml/2006/main">
              <a:ext uri="{FF2B5EF4-FFF2-40B4-BE49-F238E27FC236}">
                <a16:creationId xmlns:a16="http://schemas.microsoft.com/office/drawing/2014/main" id="{A1866395-8CF4-463A-A867-325ABA26259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objednávka uvádza desať kusov, doklad šesť. Systém označí čiastočnú zhodu a otvorenú otázku dodania; neoznačí celý prípad ako bezchybný len podľa čísla objednávky.</a:t>
            </a:r>
          </a:p>
        </p:txBody>
      </p:sp>
      <p:sp>
        <p:nvSpPr>
          <p:cNvPr id="9" name="text-17-7">
            <a:extLst xmlns:a="http://schemas.openxmlformats.org/drawingml/2006/main">
              <a:ext uri="{FF2B5EF4-FFF2-40B4-BE49-F238E27FC236}">
                <a16:creationId xmlns:a16="http://schemas.microsoft.com/office/drawing/2014/main" id="{6FA417C3-CB6E-4248-BA20-918AA0B63E2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7-8">
            <a:extLst xmlns:a="http://schemas.openxmlformats.org/drawingml/2006/main">
              <a:ext uri="{FF2B5EF4-FFF2-40B4-BE49-F238E27FC236}">
                <a16:creationId xmlns:a16="http://schemas.microsoft.com/office/drawing/2014/main" id="{1B3C1F31-1CA2-407E-BDE0-F9B1FA43D0E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8863365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0">
            <a:extLst xmlns:a="http://schemas.openxmlformats.org/drawingml/2006/main">
              <a:ext uri="{FF2B5EF4-FFF2-40B4-BE49-F238E27FC236}">
                <a16:creationId xmlns:a16="http://schemas.microsoft.com/office/drawing/2014/main" id="{EA7F647F-A69D-4F35-9079-80F1FCF6C77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8-1">
            <a:extLst xmlns:a="http://schemas.openxmlformats.org/drawingml/2006/main">
              <a:ext uri="{FF2B5EF4-FFF2-40B4-BE49-F238E27FC236}">
                <a16:creationId xmlns:a16="http://schemas.microsoft.com/office/drawing/2014/main" id="{3E0B3207-1AAB-42BA-A99F-FAA7147AA2D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Tolerancia a stav výnimky</a:t>
            </a:r>
          </a:p>
        </p:txBody>
      </p:sp>
      <p:sp>
        <p:nvSpPr>
          <p:cNvPr id="3" name="text-18-2">
            <a:extLst xmlns:a="http://schemas.openxmlformats.org/drawingml/2006/main">
              <a:ext uri="{FF2B5EF4-FFF2-40B4-BE49-F238E27FC236}">
                <a16:creationId xmlns:a16="http://schemas.microsoft.com/office/drawing/2014/main" id="{BCFDF7D7-5DB0-47DA-8484-A9FD49BAA47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Pravidlo platí iba v schválenom rozsahu</a:t>
            </a:r>
          </a:p>
        </p:txBody>
      </p:sp>
      <p:sp>
        <p:nvSpPr>
          <p:cNvPr id="4" name="text-18-3">
            <a:extLst xmlns:a="http://schemas.openxmlformats.org/drawingml/2006/main">
              <a:ext uri="{FF2B5EF4-FFF2-40B4-BE49-F238E27FC236}">
                <a16:creationId xmlns:a16="http://schemas.microsoft.com/office/drawing/2014/main" id="{13CF4AE2-628B-45B8-A1C3-FFEF8BCFDDF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Výnimka má dôvod a vlastníka</a:t>
            </a:r>
          </a:p>
        </p:txBody>
      </p:sp>
      <p:sp>
        <p:nvSpPr>
          <p:cNvPr id="5" name="text-18-4">
            <a:extLst xmlns:a="http://schemas.openxmlformats.org/drawingml/2006/main">
              <a:ext uri="{FF2B5EF4-FFF2-40B4-BE49-F238E27FC236}">
                <a16:creationId xmlns:a16="http://schemas.microsoft.com/office/drawing/2014/main" id="{D47552D2-4A8C-4DED-BD67-90ECCE8855F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Tolerancia nenahrádza odborné posúdenie</a:t>
            </a:r>
          </a:p>
        </p:txBody>
      </p:sp>
      <p:sp>
        <p:nvSpPr>
          <p:cNvPr id="6" name="text-18-5">
            <a:extLst xmlns:a="http://schemas.openxmlformats.org/drawingml/2006/main">
              <a:ext uri="{FF2B5EF4-FFF2-40B4-BE49-F238E27FC236}">
                <a16:creationId xmlns:a16="http://schemas.microsoft.com/office/drawing/2014/main" id="{CC0945A7-B6FF-49FA-851B-1C19B1F544F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8-6">
            <a:extLst xmlns:a="http://schemas.openxmlformats.org/drawingml/2006/main">
              <a:ext uri="{FF2B5EF4-FFF2-40B4-BE49-F238E27FC236}">
                <a16:creationId xmlns:a16="http://schemas.microsoft.com/office/drawing/2014/main" id="{CCFAB0DB-8F2E-4A31-B5DD-6F6F8D56CBA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limit rozdielu je schválený pre konkrétne zaokrúhlenie. Rozdiel 5 € mimo limitu neprejde; systém ho nepremenuje na drobnú odchýlku na základe vlastného odhadu.</a:t>
            </a:r>
          </a:p>
        </p:txBody>
      </p:sp>
      <p:sp>
        <p:nvSpPr>
          <p:cNvPr id="8" name="text-18-7">
            <a:extLst xmlns:a="http://schemas.openxmlformats.org/drawingml/2006/main">
              <a:ext uri="{FF2B5EF4-FFF2-40B4-BE49-F238E27FC236}">
                <a16:creationId xmlns:a16="http://schemas.microsoft.com/office/drawing/2014/main" id="{D033C2F9-BACF-4F32-BDDD-31D50ADE788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8-8">
            <a:extLst xmlns:a="http://schemas.openxmlformats.org/drawingml/2006/main">
              <a:ext uri="{FF2B5EF4-FFF2-40B4-BE49-F238E27FC236}">
                <a16:creationId xmlns:a16="http://schemas.microsoft.com/office/drawing/2014/main" id="{63DDB1AB-A25E-4489-AA2C-F228C07A4E7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48428045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0">
            <a:extLst xmlns:a="http://schemas.openxmlformats.org/drawingml/2006/main">
              <a:ext uri="{FF2B5EF4-FFF2-40B4-BE49-F238E27FC236}">
                <a16:creationId xmlns:a16="http://schemas.microsoft.com/office/drawing/2014/main" id="{5CF11FE8-1F15-43F8-9E83-F3DBF5C817B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19-1">
            <a:extLst xmlns:a="http://schemas.openxmlformats.org/drawingml/2006/main">
              <a:ext uri="{FF2B5EF4-FFF2-40B4-BE49-F238E27FC236}">
                <a16:creationId xmlns:a16="http://schemas.microsoft.com/office/drawing/2014/main" id="{7FABB9AF-5482-4040-9B03-A30CC8A6099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Bezpečný návrh opravy</a:t>
            </a:r>
          </a:p>
        </p:txBody>
      </p:sp>
      <p:sp>
        <p:nvSpPr>
          <p:cNvPr id="3" name="text-19-2">
            <a:extLst xmlns:a="http://schemas.openxmlformats.org/drawingml/2006/main">
              <a:ext uri="{FF2B5EF4-FFF2-40B4-BE49-F238E27FC236}">
                <a16:creationId xmlns:a16="http://schemas.microsoft.com/office/drawing/2014/main" id="{265E13AB-54F3-4283-9B8F-F962AEB3C9E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Pôvodná hodnota zostáva dohľadateľná</a:t>
            </a:r>
          </a:p>
        </p:txBody>
      </p:sp>
      <p:sp>
        <p:nvSpPr>
          <p:cNvPr id="4" name="text-19-3">
            <a:extLst xmlns:a="http://schemas.openxmlformats.org/drawingml/2006/main">
              <a:ext uri="{FF2B5EF4-FFF2-40B4-BE49-F238E27FC236}">
                <a16:creationId xmlns:a16="http://schemas.microsoft.com/office/drawing/2014/main" id="{A7274F50-426B-490C-9BD8-DC613AC8631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Návrh je oddelený od potvrdenia</a:t>
            </a:r>
          </a:p>
        </p:txBody>
      </p:sp>
      <p:sp>
        <p:nvSpPr>
          <p:cNvPr id="5" name="text-19-4">
            <a:extLst xmlns:a="http://schemas.openxmlformats.org/drawingml/2006/main">
              <a:ext uri="{FF2B5EF4-FFF2-40B4-BE49-F238E27FC236}">
                <a16:creationId xmlns:a16="http://schemas.microsoft.com/office/drawing/2014/main" id="{ED6868BF-013B-4231-9130-85018C389302}"/>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Oprava má zdroj a schválenie</a:t>
            </a:r>
          </a:p>
        </p:txBody>
      </p:sp>
      <p:sp>
        <p:nvSpPr>
          <p:cNvPr id="6" name="text-19-5">
            <a:extLst xmlns:a="http://schemas.openxmlformats.org/drawingml/2006/main">
              <a:ext uri="{FF2B5EF4-FFF2-40B4-BE49-F238E27FC236}">
                <a16:creationId xmlns:a16="http://schemas.microsoft.com/office/drawing/2014/main" id="{AF4CC0E7-9FEF-4A68-92A6-BE46E2EC34F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9-6">
            <a:extLst xmlns:a="http://schemas.openxmlformats.org/drawingml/2006/main">
              <a:ext uri="{FF2B5EF4-FFF2-40B4-BE49-F238E27FC236}">
                <a16:creationId xmlns:a16="http://schemas.microsoft.com/office/drawing/2014/main" id="{B393E80D-079A-4DE2-84E8-3B74E603C92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OCR zamenilo O a 0 v čísle dokladu. Návrh ukáže originálny úsek; kontrolór potvrdí opravu a história zachová obe hodnoty a dôvod zmeny.</a:t>
            </a:r>
          </a:p>
        </p:txBody>
      </p:sp>
      <p:sp>
        <p:nvSpPr>
          <p:cNvPr id="8" name="text-19-7">
            <a:extLst xmlns:a="http://schemas.openxmlformats.org/drawingml/2006/main">
              <a:ext uri="{FF2B5EF4-FFF2-40B4-BE49-F238E27FC236}">
                <a16:creationId xmlns:a16="http://schemas.microsoft.com/office/drawing/2014/main" id="{739772CB-01EE-436F-8971-92507B8147B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9-8">
            <a:extLst xmlns:a="http://schemas.openxmlformats.org/drawingml/2006/main">
              <a:ext uri="{FF2B5EF4-FFF2-40B4-BE49-F238E27FC236}">
                <a16:creationId xmlns:a16="http://schemas.microsoft.com/office/drawing/2014/main" id="{82056155-F7AE-4BAF-82C8-9DC68909D69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11066579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0">
            <a:extLst xmlns:a="http://schemas.openxmlformats.org/drawingml/2006/main">
              <a:ext uri="{FF2B5EF4-FFF2-40B4-BE49-F238E27FC236}">
                <a16:creationId xmlns:a16="http://schemas.microsoft.com/office/drawing/2014/main" id="{C8EC4AE3-0050-46D8-A524-8B8A01E2E25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Deterministická validácia a párovanie</a:t>
            </a:r>
          </a:p>
        </p:txBody>
      </p:sp>
      <p:sp>
        <p:nvSpPr>
          <p:cNvPr id="2" name="text-20-1">
            <a:extLst xmlns:a="http://schemas.openxmlformats.org/drawingml/2006/main">
              <a:ext uri="{FF2B5EF4-FFF2-40B4-BE49-F238E27FC236}">
                <a16:creationId xmlns:a16="http://schemas.microsoft.com/office/drawing/2014/main" id="{73756D7A-7F5E-47EA-93A9-4764E2D7559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Obhajoba validačných pravidiel</a:t>
            </a:r>
          </a:p>
        </p:txBody>
      </p:sp>
      <p:sp>
        <p:nvSpPr>
          <p:cNvPr id="3" name="text-20-2">
            <a:extLst xmlns:a="http://schemas.openxmlformats.org/drawingml/2006/main">
              <a:ext uri="{FF2B5EF4-FFF2-40B4-BE49-F238E27FC236}">
                <a16:creationId xmlns:a16="http://schemas.microsoft.com/office/drawing/2014/main" id="{1278739C-6D97-4F65-94C4-D0B5BAF00B4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Každé pravidlo má účel</a:t>
            </a:r>
          </a:p>
        </p:txBody>
      </p:sp>
      <p:sp>
        <p:nvSpPr>
          <p:cNvPr id="4" name="text-20-3">
            <a:extLst xmlns:a="http://schemas.openxmlformats.org/drawingml/2006/main">
              <a:ext uri="{FF2B5EF4-FFF2-40B4-BE49-F238E27FC236}">
                <a16:creationId xmlns:a16="http://schemas.microsoft.com/office/drawing/2014/main" id="{DF5D8F57-0F9C-4A84-8420-CDBFAF292AB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Príklady pokrývajú hranice</a:t>
            </a:r>
          </a:p>
        </p:txBody>
      </p:sp>
      <p:sp>
        <p:nvSpPr>
          <p:cNvPr id="5" name="text-20-4">
            <a:extLst xmlns:a="http://schemas.openxmlformats.org/drawingml/2006/main">
              <a:ext uri="{FF2B5EF4-FFF2-40B4-BE49-F238E27FC236}">
                <a16:creationId xmlns:a16="http://schemas.microsoft.com/office/drawing/2014/main" id="{3D37D6A9-DFC7-4773-A0F4-0C811FBD00E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Kritická nezhoda blokuje ďalší krok</a:t>
            </a:r>
          </a:p>
        </p:txBody>
      </p:sp>
      <p:sp>
        <p:nvSpPr>
          <p:cNvPr id="6" name="text-20-5">
            <a:extLst xmlns:a="http://schemas.openxmlformats.org/drawingml/2006/main">
              <a:ext uri="{FF2B5EF4-FFF2-40B4-BE49-F238E27FC236}">
                <a16:creationId xmlns:a16="http://schemas.microsoft.com/office/drawing/2014/main" id="{302DA03B-1C9B-4535-8FA8-6D4905DF883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0-6">
            <a:extLst xmlns:a="http://schemas.openxmlformats.org/drawingml/2006/main">
              <a:ext uri="{FF2B5EF4-FFF2-40B4-BE49-F238E27FC236}">
                <a16:creationId xmlns:a16="http://schemas.microsoft.com/office/drawing/2014/main" id="{DE5CC5B2-DE14-47D4-901B-B4179C788FD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pri fiktívnom toku napíšte pravidlá súčtu, meny a zmeny účtu. Ku každému pridajte vstup, očakávaný stav, zakázaný krok a vlastníka výnimky.</a:t>
            </a:r>
          </a:p>
        </p:txBody>
      </p:sp>
      <p:sp>
        <p:nvSpPr>
          <p:cNvPr id="8" name="text-20-7">
            <a:extLst xmlns:a="http://schemas.openxmlformats.org/drawingml/2006/main">
              <a:ext uri="{FF2B5EF4-FFF2-40B4-BE49-F238E27FC236}">
                <a16:creationId xmlns:a16="http://schemas.microsoft.com/office/drawing/2014/main" id="{5EA09A01-B326-4695-9BEB-DB03DD84B57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0-8">
            <a:extLst xmlns:a="http://schemas.openxmlformats.org/drawingml/2006/main">
              <a:ext uri="{FF2B5EF4-FFF2-40B4-BE49-F238E27FC236}">
                <a16:creationId xmlns:a16="http://schemas.microsoft.com/office/drawing/2014/main" id="{B4B39FDD-B874-4697-98D7-C17333BEE55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208750586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1-0">
            <a:extLst xmlns:a="http://schemas.openxmlformats.org/drawingml/2006/main">
              <a:ext uri="{FF2B5EF4-FFF2-40B4-BE49-F238E27FC236}">
                <a16:creationId xmlns:a16="http://schemas.microsoft.com/office/drawing/2014/main" id="{455511CB-1BE8-4BFC-AEF0-4128111C822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1-1">
            <a:extLst xmlns:a="http://schemas.openxmlformats.org/drawingml/2006/main">
              <a:ext uri="{FF2B5EF4-FFF2-40B4-BE49-F238E27FC236}">
                <a16:creationId xmlns:a16="http://schemas.microsoft.com/office/drawing/2014/main" id="{1BFF5E99-5DB3-4F65-AB4B-A8BA4CEE3EF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Manažérsky report nie je účtovná závierka</a:t>
            </a:r>
          </a:p>
        </p:txBody>
      </p:sp>
      <p:sp>
        <p:nvSpPr>
          <p:cNvPr id="3" name="text-21-2">
            <a:extLst xmlns:a="http://schemas.openxmlformats.org/drawingml/2006/main">
              <a:ext uri="{FF2B5EF4-FFF2-40B4-BE49-F238E27FC236}">
                <a16:creationId xmlns:a16="http://schemas.microsoft.com/office/drawing/2014/main" id="{404B6919-C299-4B59-B619-290359126D1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Určte účel a rozsah</a:t>
            </a:r>
          </a:p>
        </p:txBody>
      </p:sp>
      <p:sp>
        <p:nvSpPr>
          <p:cNvPr id="4" name="text-21-3">
            <a:extLst xmlns:a="http://schemas.openxmlformats.org/drawingml/2006/main">
              <a:ext uri="{FF2B5EF4-FFF2-40B4-BE49-F238E27FC236}">
                <a16:creationId xmlns:a16="http://schemas.microsoft.com/office/drawing/2014/main" id="{F6849102-E986-482B-B1A5-55AC3A53B2AC}"/>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Čísla sú zo schválených podkladov</a:t>
            </a:r>
          </a:p>
        </p:txBody>
      </p:sp>
      <p:sp>
        <p:nvSpPr>
          <p:cNvPr id="5" name="text-21-4">
            <a:extLst xmlns:a="http://schemas.openxmlformats.org/drawingml/2006/main">
              <a:ext uri="{FF2B5EF4-FFF2-40B4-BE49-F238E27FC236}">
                <a16:creationId xmlns:a16="http://schemas.microsoft.com/office/drawing/2014/main" id="{36DEC7ED-DF2C-4867-B7AA-1C632B3FA391}"/>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komentár je oddelený od faktov</a:t>
            </a:r>
          </a:p>
        </p:txBody>
      </p:sp>
      <p:sp>
        <p:nvSpPr>
          <p:cNvPr id="6" name="diagram-node-21-0">
            <a:extLst xmlns:a="http://schemas.openxmlformats.org/drawingml/2006/main">
              <a:ext uri="{FF2B5EF4-FFF2-40B4-BE49-F238E27FC236}">
                <a16:creationId xmlns:a16="http://schemas.microsoft.com/office/drawing/2014/main" id="{6E79E58F-E48E-4084-8C54-6A5D66716BF7}"/>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Schválené dáta</a:t>
            </a:r>
          </a:p>
        </p:txBody>
      </p:sp>
      <p:sp>
        <p:nvSpPr>
          <p:cNvPr id="7" name="diagram-node-21-1">
            <a:extLst xmlns:a="http://schemas.openxmlformats.org/drawingml/2006/main">
              <a:ext uri="{FF2B5EF4-FFF2-40B4-BE49-F238E27FC236}">
                <a16:creationId xmlns:a16="http://schemas.microsoft.com/office/drawing/2014/main" id="{B8DADFA4-FAA6-4DA7-BFA2-7615ABF232B3}"/>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Výpočet pravidlom</a:t>
            </a:r>
          </a:p>
        </p:txBody>
      </p:sp>
      <p:sp>
        <p:nvSpPr>
          <p:cNvPr id="8" name="diagram-node-21-2">
            <a:extLst xmlns:a="http://schemas.openxmlformats.org/drawingml/2006/main">
              <a:ext uri="{FF2B5EF4-FFF2-40B4-BE49-F238E27FC236}">
                <a16:creationId xmlns:a16="http://schemas.microsoft.com/office/drawing/2014/main" id="{71CB403D-5E3A-4741-84F9-55A4A5845AC7}"/>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Fakty</a:t>
            </a:r>
          </a:p>
        </p:txBody>
      </p:sp>
      <p:sp>
        <p:nvSpPr>
          <p:cNvPr id="9" name="diagram-node-21-3">
            <a:extLst xmlns:a="http://schemas.openxmlformats.org/drawingml/2006/main">
              <a:ext uri="{FF2B5EF4-FFF2-40B4-BE49-F238E27FC236}">
                <a16:creationId xmlns:a16="http://schemas.microsoft.com/office/drawing/2014/main" id="{2F334491-5928-4618-AED2-99E7DDAE3B55}"/>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AI komentár</a:t>
            </a:r>
          </a:p>
        </p:txBody>
      </p:sp>
      <p:sp>
        <p:nvSpPr>
          <p:cNvPr id="10" name="diagram-node-21-4">
            <a:extLst xmlns:a="http://schemas.openxmlformats.org/drawingml/2006/main">
              <a:ext uri="{FF2B5EF4-FFF2-40B4-BE49-F238E27FC236}">
                <a16:creationId xmlns:a16="http://schemas.microsoft.com/office/drawing/2014/main" id="{70D74401-2019-4F06-BBF0-2FE9C4F51769}"/>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Odborná kontrola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21-14">
            <a:extLst xmlns:a="http://schemas.openxmlformats.org/drawingml/2006/main">
              <a:ext uri="{FF2B5EF4-FFF2-40B4-BE49-F238E27FC236}">
                <a16:creationId xmlns:a16="http://schemas.microsoft.com/office/drawing/2014/main" id="{E8EAC9DC-7EB7-4FD6-8343-659A2584752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21-15">
            <a:extLst xmlns:a="http://schemas.openxmlformats.org/drawingml/2006/main">
              <a:ext uri="{FF2B5EF4-FFF2-40B4-BE49-F238E27FC236}">
                <a16:creationId xmlns:a16="http://schemas.microsoft.com/office/drawing/2014/main" id="{6779954C-E0B2-470E-AE9F-CBA23043BCD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prehľad ukazuje náklady podľa zákaziek. Nesie označenie manažérsky pracovný podklad a otvorené neoverené doklady; nie potvrdenie účtovnej správnosti celej firmy.</a:t>
            </a:r>
          </a:p>
        </p:txBody>
      </p:sp>
      <p:sp>
        <p:nvSpPr>
          <p:cNvPr id="17" name="text-21-16">
            <a:extLst xmlns:a="http://schemas.openxmlformats.org/drawingml/2006/main">
              <a:ext uri="{FF2B5EF4-FFF2-40B4-BE49-F238E27FC236}">
                <a16:creationId xmlns:a16="http://schemas.microsoft.com/office/drawing/2014/main" id="{25195582-4DAF-4B97-AA7C-99F72127FA5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21-17">
            <a:extLst xmlns:a="http://schemas.openxmlformats.org/drawingml/2006/main">
              <a:ext uri="{FF2B5EF4-FFF2-40B4-BE49-F238E27FC236}">
                <a16:creationId xmlns:a16="http://schemas.microsoft.com/office/drawing/2014/main" id="{EBE4040E-EF57-4ACA-84E3-89844143046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779522472"/>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0">
            <a:extLst xmlns:a="http://schemas.openxmlformats.org/drawingml/2006/main">
              <a:ext uri="{FF2B5EF4-FFF2-40B4-BE49-F238E27FC236}">
                <a16:creationId xmlns:a16="http://schemas.microsoft.com/office/drawing/2014/main" id="{4AEF1BFB-8A2E-434F-B867-A10E198A1A8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2-1">
            <a:extLst xmlns:a="http://schemas.openxmlformats.org/drawingml/2006/main">
              <a:ext uri="{FF2B5EF4-FFF2-40B4-BE49-F238E27FC236}">
                <a16:creationId xmlns:a16="http://schemas.microsoft.com/office/drawing/2014/main" id="{3E960079-F70B-468D-B9B2-80451BC5751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Slovník KPI</a:t>
            </a:r>
          </a:p>
        </p:txBody>
      </p:sp>
      <p:sp>
        <p:nvSpPr>
          <p:cNvPr id="3" name="text-22-2">
            <a:extLst xmlns:a="http://schemas.openxmlformats.org/drawingml/2006/main">
              <a:ext uri="{FF2B5EF4-FFF2-40B4-BE49-F238E27FC236}">
                <a16:creationId xmlns:a16="http://schemas.microsoft.com/office/drawing/2014/main" id="{4DBF4657-EE4A-4663-A3B7-31927D22B93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ukazovateľ má vzorec</a:t>
            </a:r>
          </a:p>
        </p:txBody>
      </p:sp>
      <p:sp>
        <p:nvSpPr>
          <p:cNvPr id="4" name="text-22-3">
            <a:extLst xmlns:a="http://schemas.openxmlformats.org/drawingml/2006/main">
              <a:ext uri="{FF2B5EF4-FFF2-40B4-BE49-F238E27FC236}">
                <a16:creationId xmlns:a16="http://schemas.microsoft.com/office/drawing/2014/main" id="{E769F6A1-8973-47E9-B995-653F0989E9E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 a jednotka sú povinné</a:t>
            </a:r>
          </a:p>
        </p:txBody>
      </p:sp>
      <p:sp>
        <p:nvSpPr>
          <p:cNvPr id="5" name="text-22-4">
            <a:extLst xmlns:a="http://schemas.openxmlformats.org/drawingml/2006/main">
              <a:ext uri="{FF2B5EF4-FFF2-40B4-BE49-F238E27FC236}">
                <a16:creationId xmlns:a16="http://schemas.microsoft.com/office/drawing/2014/main" id="{877F06A0-AF70-4C9C-85B3-FC44D871B59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Rovnaký názov má rovnaký význam</a:t>
            </a:r>
          </a:p>
        </p:txBody>
      </p:sp>
      <p:sp>
        <p:nvSpPr>
          <p:cNvPr id="6" name="text-22-5">
            <a:extLst xmlns:a="http://schemas.openxmlformats.org/drawingml/2006/main">
              <a:ext uri="{FF2B5EF4-FFF2-40B4-BE49-F238E27FC236}">
                <a16:creationId xmlns:a16="http://schemas.microsoft.com/office/drawing/2014/main" id="{787ED93F-7CFA-4F5D-8251-F368B50A3FB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2-6">
            <a:extLst xmlns:a="http://schemas.openxmlformats.org/drawingml/2006/main">
              <a:ext uri="{FF2B5EF4-FFF2-40B4-BE49-F238E27FC236}">
                <a16:creationId xmlns:a16="http://schemas.microsoft.com/office/drawing/2014/main" id="{9898C6EA-DE41-4EF5-B2D6-2F9A04F0C32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tím označuje obrat dvoma spôsobmi. Pred dashboardom potvrdí jednotnú definíciu a samostatne zaznamená, ktoré staršie čísla ešte nemožno porovnať.</a:t>
            </a:r>
          </a:p>
        </p:txBody>
      </p:sp>
      <p:sp>
        <p:nvSpPr>
          <p:cNvPr id="8" name="text-22-7">
            <a:extLst xmlns:a="http://schemas.openxmlformats.org/drawingml/2006/main">
              <a:ext uri="{FF2B5EF4-FFF2-40B4-BE49-F238E27FC236}">
                <a16:creationId xmlns:a16="http://schemas.microsoft.com/office/drawing/2014/main" id="{0DEEE52D-5EB4-4D46-9950-5DA539EF331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2-8">
            <a:extLst xmlns:a="http://schemas.openxmlformats.org/drawingml/2006/main">
              <a:ext uri="{FF2B5EF4-FFF2-40B4-BE49-F238E27FC236}">
                <a16:creationId xmlns:a16="http://schemas.microsoft.com/office/drawing/2014/main" id="{A5915DF1-6B2C-4FEE-9337-784180FB72B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82886368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3-0">
            <a:extLst xmlns:a="http://schemas.openxmlformats.org/drawingml/2006/main">
              <a:ext uri="{FF2B5EF4-FFF2-40B4-BE49-F238E27FC236}">
                <a16:creationId xmlns:a16="http://schemas.microsoft.com/office/drawing/2014/main" id="{2C1F198A-8F3D-4049-B38E-F5B2B8D347F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3-1">
            <a:extLst xmlns:a="http://schemas.openxmlformats.org/drawingml/2006/main">
              <a:ext uri="{FF2B5EF4-FFF2-40B4-BE49-F238E27FC236}">
                <a16:creationId xmlns:a16="http://schemas.microsoft.com/office/drawing/2014/main" id="{95FB55F3-3125-4AEB-9CCD-299B0F50B5D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Obdobie a stav aktualizácie</a:t>
            </a:r>
          </a:p>
        </p:txBody>
      </p:sp>
      <p:sp>
        <p:nvSpPr>
          <p:cNvPr id="3" name="text-23-2">
            <a:extLst xmlns:a="http://schemas.openxmlformats.org/drawingml/2006/main">
              <a:ext uri="{FF2B5EF4-FFF2-40B4-BE49-F238E27FC236}">
                <a16:creationId xmlns:a16="http://schemas.microsoft.com/office/drawing/2014/main" id="{7AE001FE-4F30-44D0-A076-2DCD51F62E7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Dátum dokladu sa líši od exportu</a:t>
            </a:r>
          </a:p>
        </p:txBody>
      </p:sp>
      <p:sp>
        <p:nvSpPr>
          <p:cNvPr id="4" name="text-23-3">
            <a:extLst xmlns:a="http://schemas.openxmlformats.org/drawingml/2006/main">
              <a:ext uri="{FF2B5EF4-FFF2-40B4-BE49-F238E27FC236}">
                <a16:creationId xmlns:a16="http://schemas.microsoft.com/office/drawing/2014/main" id="{044B2CCB-6B34-486F-90C2-B4268F69504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Otvorené obdobie je predbežné</a:t>
            </a:r>
          </a:p>
        </p:txBody>
      </p:sp>
      <p:sp>
        <p:nvSpPr>
          <p:cNvPr id="5" name="text-23-4">
            <a:extLst xmlns:a="http://schemas.openxmlformats.org/drawingml/2006/main">
              <a:ext uri="{FF2B5EF4-FFF2-40B4-BE49-F238E27FC236}">
                <a16:creationId xmlns:a16="http://schemas.microsoft.com/office/drawing/2014/main" id="{7EFECC91-48D3-4D78-8FEB-252CB2772D4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Report má časovú pečiatku</a:t>
            </a:r>
          </a:p>
        </p:txBody>
      </p:sp>
      <p:sp>
        <p:nvSpPr>
          <p:cNvPr id="6" name="text-23-5">
            <a:extLst xmlns:a="http://schemas.openxmlformats.org/drawingml/2006/main">
              <a:ext uri="{FF2B5EF4-FFF2-40B4-BE49-F238E27FC236}">
                <a16:creationId xmlns:a16="http://schemas.microsoft.com/office/drawing/2014/main" id="{91F293FC-CB05-404F-B6E5-9193E60D567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3-6">
            <a:extLst xmlns:a="http://schemas.openxmlformats.org/drawingml/2006/main">
              <a:ext uri="{FF2B5EF4-FFF2-40B4-BE49-F238E27FC236}">
                <a16:creationId xmlns:a16="http://schemas.microsoft.com/office/drawing/2014/main" id="{63E59D11-FF1D-4E95-9FF0-8913919311C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export z polovice októbra má nižšiu sumu než celý september. Report označí október ako neúplný a nevyhlási dramatický mesačný pokles bez porovnateľnej základne.</a:t>
            </a:r>
          </a:p>
        </p:txBody>
      </p:sp>
      <p:sp>
        <p:nvSpPr>
          <p:cNvPr id="8" name="text-23-7">
            <a:extLst xmlns:a="http://schemas.openxmlformats.org/drawingml/2006/main">
              <a:ext uri="{FF2B5EF4-FFF2-40B4-BE49-F238E27FC236}">
                <a16:creationId xmlns:a16="http://schemas.microsoft.com/office/drawing/2014/main" id="{F75972C0-944B-41DB-9EF4-3B3CD322B8D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3-8">
            <a:extLst xmlns:a="http://schemas.openxmlformats.org/drawingml/2006/main">
              <a:ext uri="{FF2B5EF4-FFF2-40B4-BE49-F238E27FC236}">
                <a16:creationId xmlns:a16="http://schemas.microsoft.com/office/drawing/2014/main" id="{167DF3C8-12BF-438E-93CB-127B8EA8B20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17342012"/>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4-0">
            <a:extLst xmlns:a="http://schemas.openxmlformats.org/drawingml/2006/main">
              <a:ext uri="{FF2B5EF4-FFF2-40B4-BE49-F238E27FC236}">
                <a16:creationId xmlns:a16="http://schemas.microsoft.com/office/drawing/2014/main" id="{07ACD4E9-E145-4BA9-AC13-F19BDA5F6CC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4-1">
            <a:extLst xmlns:a="http://schemas.openxmlformats.org/drawingml/2006/main">
              <a:ext uri="{FF2B5EF4-FFF2-40B4-BE49-F238E27FC236}">
                <a16:creationId xmlns:a16="http://schemas.microsoft.com/office/drawing/2014/main" id="{80B68188-8CAA-4600-9F07-1EECC5CB47B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Rozdiel a percentuálna zmena</a:t>
            </a:r>
          </a:p>
        </p:txBody>
      </p:sp>
      <p:sp>
        <p:nvSpPr>
          <p:cNvPr id="3" name="text-24-2">
            <a:extLst xmlns:a="http://schemas.openxmlformats.org/drawingml/2006/main">
              <a:ext uri="{FF2B5EF4-FFF2-40B4-BE49-F238E27FC236}">
                <a16:creationId xmlns:a16="http://schemas.microsoft.com/office/drawing/2014/main" id="{D67455E8-0333-46B3-BA72-4ED70824E391}"/>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rovnaké jednotky</a:t>
            </a:r>
          </a:p>
        </p:txBody>
      </p:sp>
      <p:sp>
        <p:nvSpPr>
          <p:cNvPr id="4" name="text-24-3">
            <a:extLst xmlns:a="http://schemas.openxmlformats.org/drawingml/2006/main">
              <a:ext uri="{FF2B5EF4-FFF2-40B4-BE49-F238E27FC236}">
                <a16:creationId xmlns:a16="http://schemas.microsoft.com/office/drawing/2014/main" id="{78FCA9DD-CF4E-448E-A257-C5AF503EBC63}"/>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nulovej základni nepočítajte bežný pomer</a:t>
            </a:r>
          </a:p>
        </p:txBody>
      </p:sp>
      <p:sp>
        <p:nvSpPr>
          <p:cNvPr id="5" name="text-24-4">
            <a:extLst xmlns:a="http://schemas.openxmlformats.org/drawingml/2006/main">
              <a:ext uri="{FF2B5EF4-FFF2-40B4-BE49-F238E27FC236}">
                <a16:creationId xmlns:a16="http://schemas.microsoft.com/office/drawing/2014/main" id="{11E08F61-6E21-4B6B-B187-B36C34F7037D}"/>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Záporné hodnoty vyžadujú výklad</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927100">
                <a:tc>
                  <a:txBody>
                    <a:bodyPr/>
                    <a:lstStyle/>
                    <a:p>
                      <a:r>
                        <a:rPr sz="1800" b="1">
                          <a:solidFill>
                            <a:srgbClr val="10263B"/>
                          </a:solidFill>
                          <a:latin typeface="Arial"/>
                          <a:ea typeface="Arial"/>
                          <a:cs typeface="Arial"/>
                        </a:rPr>
                        <a:t>Základňa → výsledok</a:t>
                      </a:r>
                    </a:p>
                  </a:txBody>
                  <a:tcPr marL="91440" marR="91440" marT="45720" marB="45720">
                    <a:solidFill>
                      <a:srgbClr val="EAF4F0"/>
                    </a:solidFill>
                  </a:tcPr>
                </a:tc>
                <a:tc>
                  <a:txBody>
                    <a:bodyPr/>
                    <a:lstStyle/>
                    <a:p>
                      <a:r>
                        <a:rPr sz="1800" b="1">
                          <a:solidFill>
                            <a:srgbClr val="10263B"/>
                          </a:solidFill>
                          <a:latin typeface="Arial"/>
                          <a:ea typeface="Arial"/>
                          <a:cs typeface="Arial"/>
                        </a:rPr>
                        <a:t>Zmena</a:t>
                      </a:r>
                    </a:p>
                  </a:txBody>
                  <a:tcPr marL="91440" marR="91440" marT="45720" marB="45720">
                    <a:solidFill>
                      <a:srgbClr val="EAF4F0"/>
                    </a:solidFill>
                  </a:tcPr>
                </a:tc>
              </a:tr>
              <a:tr h="927100">
                <a:tc>
                  <a:txBody>
                    <a:bodyPr/>
                    <a:lstStyle/>
                    <a:p>
                      <a:r>
                        <a:rPr sz="1800" b="0">
                          <a:solidFill>
                            <a:srgbClr val="10263B"/>
                          </a:solidFill>
                          <a:latin typeface="Arial"/>
                          <a:ea typeface="Arial"/>
                          <a:cs typeface="Arial"/>
                        </a:rPr>
                        <a:t>100 € → 120 €</a:t>
                      </a:r>
                    </a:p>
                  </a:txBody>
                  <a:tcPr marL="91440" marR="91440" marT="45720" marB="45720">
                    <a:solidFill>
                      <a:srgbClr val="FFFFFF"/>
                    </a:solidFill>
                  </a:tcPr>
                </a:tc>
                <a:tc>
                  <a:txBody>
                    <a:bodyPr/>
                    <a:lstStyle/>
                    <a:p>
                      <a:r>
                        <a:rPr sz="1800" b="0">
                          <a:solidFill>
                            <a:srgbClr val="10263B"/>
                          </a:solidFill>
                          <a:latin typeface="Arial"/>
                          <a:ea typeface="Arial"/>
                          <a:cs typeface="Arial"/>
                        </a:rPr>
                        <a:t>+20 €; +20 %</a:t>
                      </a:r>
                    </a:p>
                  </a:txBody>
                  <a:tcPr marL="91440" marR="91440" marT="45720" marB="45720">
                    <a:solidFill>
                      <a:srgbClr val="FFFFFF"/>
                    </a:solidFill>
                  </a:tcPr>
                </a:tc>
              </a:tr>
              <a:tr h="927100">
                <a:tc>
                  <a:txBody>
                    <a:bodyPr/>
                    <a:lstStyle/>
                    <a:p>
                      <a:r>
                        <a:rPr sz="1800" b="0">
                          <a:solidFill>
                            <a:srgbClr val="10263B"/>
                          </a:solidFill>
                          <a:latin typeface="Arial"/>
                          <a:ea typeface="Arial"/>
                          <a:cs typeface="Arial"/>
                        </a:rPr>
                        <a:t>0 € → 20 €</a:t>
                      </a:r>
                    </a:p>
                  </a:txBody>
                  <a:tcPr marL="91440" marR="91440" marT="45720" marB="45720">
                    <a:solidFill>
                      <a:srgbClr val="FFFFFF"/>
                    </a:solidFill>
                  </a:tcPr>
                </a:tc>
                <a:tc>
                  <a:txBody>
                    <a:bodyPr/>
                    <a:lstStyle/>
                    <a:p>
                      <a:r>
                        <a:rPr sz="1800" b="0">
                          <a:solidFill>
                            <a:srgbClr val="10263B"/>
                          </a:solidFill>
                          <a:latin typeface="Arial"/>
                          <a:ea typeface="Arial"/>
                          <a:cs typeface="Arial"/>
                        </a:rPr>
                        <a:t>+20 €; bežný pomer neurčený</a:t>
                      </a:r>
                    </a:p>
                  </a:txBody>
                  <a:tcPr marL="91440" marR="91440" marT="45720" marB="45720">
                    <a:solidFill>
                      <a:srgbClr val="FFFFFF"/>
                    </a:solidFill>
                  </a:tcPr>
                </a:tc>
              </a:tr>
            </a:tbl>
          </a:graphicData>
        </a:graphic>
      </p:graphicFrame>
      <p:sp>
        <p:nvSpPr>
          <p:cNvPr id="7" name="text-24-5">
            <a:extLst xmlns:a="http://schemas.openxmlformats.org/drawingml/2006/main">
              <a:ext uri="{FF2B5EF4-FFF2-40B4-BE49-F238E27FC236}">
                <a16:creationId xmlns:a16="http://schemas.microsoft.com/office/drawing/2014/main" id="{E0A3655E-BF00-477D-8456-BE9FF02A23B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4-6">
            <a:extLst xmlns:a="http://schemas.openxmlformats.org/drawingml/2006/main">
              <a:ext uri="{FF2B5EF4-FFF2-40B4-BE49-F238E27FC236}">
                <a16:creationId xmlns:a16="http://schemas.microsoft.com/office/drawing/2014/main" id="{0416028A-A4A3-46D4-8C79-8A15C650292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náklad sa zmení zo 100 € na 120 €: rozdiel 20 €, relatívne 20 %. Pri zmene z 0 € na 20 € uveďte absolútny rozdiel bez bežného percenta.</a:t>
            </a:r>
          </a:p>
        </p:txBody>
      </p:sp>
      <p:sp>
        <p:nvSpPr>
          <p:cNvPr id="9" name="text-24-7">
            <a:extLst xmlns:a="http://schemas.openxmlformats.org/drawingml/2006/main">
              <a:ext uri="{FF2B5EF4-FFF2-40B4-BE49-F238E27FC236}">
                <a16:creationId xmlns:a16="http://schemas.microsoft.com/office/drawing/2014/main" id="{C431E8C8-ACD5-4D89-BEFD-11E59FC52DA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4-8">
            <a:extLst xmlns:a="http://schemas.openxmlformats.org/drawingml/2006/main">
              <a:ext uri="{FF2B5EF4-FFF2-40B4-BE49-F238E27FC236}">
                <a16:creationId xmlns:a16="http://schemas.microsoft.com/office/drawing/2014/main" id="{F74B581E-9175-4CEB-92BB-77150FC14A3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57600541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5-0">
            <a:extLst xmlns:a="http://schemas.openxmlformats.org/drawingml/2006/main">
              <a:ext uri="{FF2B5EF4-FFF2-40B4-BE49-F238E27FC236}">
                <a16:creationId xmlns:a16="http://schemas.microsoft.com/office/drawing/2014/main" id="{D207645E-8DDB-438D-AE2C-6CD287DA958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5-1">
            <a:extLst xmlns:a="http://schemas.openxmlformats.org/drawingml/2006/main">
              <a:ext uri="{FF2B5EF4-FFF2-40B4-BE49-F238E27FC236}">
                <a16:creationId xmlns:a16="http://schemas.microsoft.com/office/drawing/2014/main" id="{4A97F94D-4BB3-42DD-B413-90890799924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Fakt, predpoklad a odporúčanie</a:t>
            </a:r>
          </a:p>
        </p:txBody>
      </p:sp>
      <p:sp>
        <p:nvSpPr>
          <p:cNvPr id="3" name="text-25-2">
            <a:extLst xmlns:a="http://schemas.openxmlformats.org/drawingml/2006/main">
              <a:ext uri="{FF2B5EF4-FFF2-40B4-BE49-F238E27FC236}">
                <a16:creationId xmlns:a16="http://schemas.microsoft.com/office/drawing/2014/main" id="{2943F55B-55AC-49DC-8CA9-1FC9558F4D5B}"/>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Fakt má zdroj</a:t>
            </a:r>
          </a:p>
        </p:txBody>
      </p:sp>
      <p:sp>
        <p:nvSpPr>
          <p:cNvPr id="4" name="text-25-3">
            <a:extLst xmlns:a="http://schemas.openxmlformats.org/drawingml/2006/main">
              <a:ext uri="{FF2B5EF4-FFF2-40B4-BE49-F238E27FC236}">
                <a16:creationId xmlns:a16="http://schemas.microsoft.com/office/drawing/2014/main" id="{880EA1A6-A743-4F4E-B95E-3EFF77CE8901}"/>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Predpoklad má označenie a overenie</a:t>
            </a:r>
          </a:p>
        </p:txBody>
      </p:sp>
      <p:sp>
        <p:nvSpPr>
          <p:cNvPr id="5" name="text-25-4">
            <a:extLst xmlns:a="http://schemas.openxmlformats.org/drawingml/2006/main">
              <a:ext uri="{FF2B5EF4-FFF2-40B4-BE49-F238E27FC236}">
                <a16:creationId xmlns:a16="http://schemas.microsoft.com/office/drawing/2014/main" id="{8CB1B01D-9EB4-40BC-BA93-770035CB9CE1}"/>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Odporúčanie má vlastníka</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Vrstva</a:t>
                      </a:r>
                    </a:p>
                  </a:txBody>
                  <a:tcPr marL="91440" marR="91440" marT="45720" marB="45720">
                    <a:solidFill>
                      <a:srgbClr val="EAF4F0"/>
                    </a:solidFill>
                  </a:tcPr>
                </a:tc>
                <a:tc>
                  <a:txBody>
                    <a:bodyPr/>
                    <a:lstStyle/>
                    <a:p>
                      <a:r>
                        <a:rPr sz="1800" b="1">
                          <a:solidFill>
                            <a:srgbClr val="10263B"/>
                          </a:solidFill>
                          <a:latin typeface="Arial"/>
                          <a:ea typeface="Arial"/>
                          <a:cs typeface="Arial"/>
                        </a:rPr>
                        <a:t>Fiktívny príklad</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Fakt</a:t>
                      </a:r>
                    </a:p>
                  </a:txBody>
                  <a:tcPr marL="91440" marR="91440" marT="45720" marB="45720">
                    <a:solidFill>
                      <a:srgbClr val="FFFFFF"/>
                    </a:solidFill>
                  </a:tcPr>
                </a:tc>
                <a:tc>
                  <a:txBody>
                    <a:bodyPr/>
                    <a:lstStyle/>
                    <a:p>
                      <a:r>
                        <a:rPr sz="1800" b="0">
                          <a:solidFill>
                            <a:srgbClr val="10263B"/>
                          </a:solidFill>
                          <a:latin typeface="Arial"/>
                          <a:ea typeface="Arial"/>
                          <a:cs typeface="Arial"/>
                        </a:rPr>
                        <a:t>Náklad vzrástol o 20 €</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Predpoklad</a:t>
                      </a:r>
                    </a:p>
                  </a:txBody>
                  <a:tcPr marL="91440" marR="91440" marT="45720" marB="45720">
                    <a:solidFill>
                      <a:srgbClr val="FFFFFF"/>
                    </a:solidFill>
                  </a:tcPr>
                </a:tc>
                <a:tc>
                  <a:txBody>
                    <a:bodyPr/>
                    <a:lstStyle/>
                    <a:p>
                      <a:r>
                        <a:rPr sz="1800" b="0">
                          <a:solidFill>
                            <a:srgbClr val="10263B"/>
                          </a:solidFill>
                          <a:latin typeface="Arial"/>
                          <a:ea typeface="Arial"/>
                          <a:cs typeface="Arial"/>
                        </a:rPr>
                        <a:t>Možno drahší materiál</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Akcia</a:t>
                      </a:r>
                    </a:p>
                  </a:txBody>
                  <a:tcPr marL="91440" marR="91440" marT="45720" marB="45720">
                    <a:solidFill>
                      <a:srgbClr val="FFFFFF"/>
                    </a:solidFill>
                  </a:tcPr>
                </a:tc>
                <a:tc>
                  <a:txBody>
                    <a:bodyPr/>
                    <a:lstStyle/>
                    <a:p>
                      <a:r>
                        <a:rPr sz="1800" b="0">
                          <a:solidFill>
                            <a:srgbClr val="10263B"/>
                          </a:solidFill>
                          <a:latin typeface="Arial"/>
                          <a:ea typeface="Arial"/>
                          <a:cs typeface="Arial"/>
                        </a:rPr>
                        <a:t>Nákupca overí príčinu</a:t>
                      </a:r>
                    </a:p>
                  </a:txBody>
                  <a:tcPr marL="91440" marR="91440" marT="45720" marB="45720">
                    <a:solidFill>
                      <a:srgbClr val="FFFFFF"/>
                    </a:solidFill>
                  </a:tcPr>
                </a:tc>
              </a:tr>
            </a:tbl>
          </a:graphicData>
        </a:graphic>
      </p:graphicFrame>
      <p:sp>
        <p:nvSpPr>
          <p:cNvPr id="7" name="text-25-5">
            <a:extLst xmlns:a="http://schemas.openxmlformats.org/drawingml/2006/main">
              <a:ext uri="{FF2B5EF4-FFF2-40B4-BE49-F238E27FC236}">
                <a16:creationId xmlns:a16="http://schemas.microsoft.com/office/drawing/2014/main" id="{3006E97C-A814-4D66-A28A-92801DF93B0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25-6">
            <a:extLst xmlns:a="http://schemas.openxmlformats.org/drawingml/2006/main">
              <a:ext uri="{FF2B5EF4-FFF2-40B4-BE49-F238E27FC236}">
                <a16:creationId xmlns:a16="http://schemas.microsoft.com/office/drawing/2014/main" id="{49549424-BDA0-43F1-82E6-0594D971CC7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uvádza vyšší náklad na zákazku. Označí zmenu materiálu ako hypotézu a požiada nákupcu o overenie; nevyhlási ju za potvrdenú príčinu z čísel samotných.</a:t>
            </a:r>
          </a:p>
        </p:txBody>
      </p:sp>
      <p:sp>
        <p:nvSpPr>
          <p:cNvPr id="9" name="text-25-7">
            <a:extLst xmlns:a="http://schemas.openxmlformats.org/drawingml/2006/main">
              <a:ext uri="{FF2B5EF4-FFF2-40B4-BE49-F238E27FC236}">
                <a16:creationId xmlns:a16="http://schemas.microsoft.com/office/drawing/2014/main" id="{2931F785-1D91-4F04-B821-A81540E95F0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25-8">
            <a:extLst xmlns:a="http://schemas.openxmlformats.org/drawingml/2006/main">
              <a:ext uri="{FF2B5EF4-FFF2-40B4-BE49-F238E27FC236}">
                <a16:creationId xmlns:a16="http://schemas.microsoft.com/office/drawing/2014/main" id="{C0765544-496F-4847-B85A-60D2DE3FE97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190844995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0">
            <a:extLst xmlns:a="http://schemas.openxmlformats.org/drawingml/2006/main">
              <a:ext uri="{FF2B5EF4-FFF2-40B4-BE49-F238E27FC236}">
                <a16:creationId xmlns:a16="http://schemas.microsoft.com/office/drawing/2014/main" id="{E61EE229-E03E-4DAF-96F2-50A84A53508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6-1">
            <a:extLst xmlns:a="http://schemas.openxmlformats.org/drawingml/2006/main">
              <a:ext uri="{FF2B5EF4-FFF2-40B4-BE49-F238E27FC236}">
                <a16:creationId xmlns:a16="http://schemas.microsoft.com/office/drawing/2014/main" id="{8AA8F17E-FE03-4D64-B26E-0684E281E22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Porovnateľnosť a neúplné dáta</a:t>
            </a:r>
          </a:p>
        </p:txBody>
      </p:sp>
      <p:sp>
        <p:nvSpPr>
          <p:cNvPr id="3" name="text-26-2">
            <a:extLst xmlns:a="http://schemas.openxmlformats.org/drawingml/2006/main">
              <a:ext uri="{FF2B5EF4-FFF2-40B4-BE49-F238E27FC236}">
                <a16:creationId xmlns:a16="http://schemas.microsoft.com/office/drawing/2014/main" id="{CAFE9AF7-C971-4C77-9BB5-3952C9A3D20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Zmenený rozsah môže meniť výsledok</a:t>
            </a:r>
          </a:p>
        </p:txBody>
      </p:sp>
      <p:sp>
        <p:nvSpPr>
          <p:cNvPr id="4" name="text-26-3">
            <a:extLst xmlns:a="http://schemas.openxmlformats.org/drawingml/2006/main">
              <a:ext uri="{FF2B5EF4-FFF2-40B4-BE49-F238E27FC236}">
                <a16:creationId xmlns:a16="http://schemas.microsoft.com/office/drawing/2014/main" id="{4BA22D41-A386-4569-BA62-A33549707AC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Chýbajúce hodnoty zobrazte</a:t>
            </a:r>
          </a:p>
        </p:txBody>
      </p:sp>
      <p:sp>
        <p:nvSpPr>
          <p:cNvPr id="5" name="text-26-4">
            <a:extLst xmlns:a="http://schemas.openxmlformats.org/drawingml/2006/main">
              <a:ext uri="{FF2B5EF4-FFF2-40B4-BE49-F238E27FC236}">
                <a16:creationId xmlns:a16="http://schemas.microsoft.com/office/drawing/2014/main" id="{6197A1A0-1E96-40F9-9753-A8CEF8D25670}"/>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Nedopočítavajte históriu bez pravidla</a:t>
            </a:r>
          </a:p>
        </p:txBody>
      </p:sp>
      <p:sp>
        <p:nvSpPr>
          <p:cNvPr id="6" name="text-26-5">
            <a:extLst xmlns:a="http://schemas.openxmlformats.org/drawingml/2006/main">
              <a:ext uri="{FF2B5EF4-FFF2-40B4-BE49-F238E27FC236}">
                <a16:creationId xmlns:a16="http://schemas.microsoft.com/office/drawing/2014/main" id="{2B386E0A-B72B-4F28-BDC1-D86DADC030A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6-6">
            <a:extLst xmlns:a="http://schemas.openxmlformats.org/drawingml/2006/main">
              <a:ext uri="{FF2B5EF4-FFF2-40B4-BE49-F238E27FC236}">
                <a16:creationId xmlns:a16="http://schemas.microsoft.com/office/drawing/2014/main" id="{78D869C1-6382-4647-B2A6-25F0D334D23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októbrový export pridáva novú pobočku. Porovnajte aj pôvodné pobočky osobitne a označte zmenu rozsahu; celkový rast nepovažujte automaticky za zhoršenie efektivity.</a:t>
            </a:r>
          </a:p>
        </p:txBody>
      </p:sp>
      <p:sp>
        <p:nvSpPr>
          <p:cNvPr id="8" name="text-26-7">
            <a:extLst xmlns:a="http://schemas.openxmlformats.org/drawingml/2006/main">
              <a:ext uri="{FF2B5EF4-FFF2-40B4-BE49-F238E27FC236}">
                <a16:creationId xmlns:a16="http://schemas.microsoft.com/office/drawing/2014/main" id="{96CDFEF4-59D0-4BB5-975B-F31AFBA74E7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6-8">
            <a:extLst xmlns:a="http://schemas.openxmlformats.org/drawingml/2006/main">
              <a:ext uri="{FF2B5EF4-FFF2-40B4-BE49-F238E27FC236}">
                <a16:creationId xmlns:a16="http://schemas.microsoft.com/office/drawing/2014/main" id="{3789C3E4-2E04-4C66-ABC2-2D7A11DF993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144653927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7-0">
            <a:extLst xmlns:a="http://schemas.openxmlformats.org/drawingml/2006/main">
              <a:ext uri="{FF2B5EF4-FFF2-40B4-BE49-F238E27FC236}">
                <a16:creationId xmlns:a16="http://schemas.microsoft.com/office/drawing/2014/main" id="{4034AC9E-3364-44C1-9A80-76043D5BA05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7-1">
            <a:extLst xmlns:a="http://schemas.openxmlformats.org/drawingml/2006/main">
              <a:ext uri="{FF2B5EF4-FFF2-40B4-BE49-F238E27FC236}">
                <a16:creationId xmlns:a16="http://schemas.microsoft.com/office/drawing/2014/main" id="{6C1E270F-F06C-436C-966E-04E4AEC3BDD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Odchýlka nie je automaticky podvod</a:t>
            </a:r>
          </a:p>
        </p:txBody>
      </p:sp>
      <p:sp>
        <p:nvSpPr>
          <p:cNvPr id="3" name="text-27-2">
            <a:extLst xmlns:a="http://schemas.openxmlformats.org/drawingml/2006/main">
              <a:ext uri="{FF2B5EF4-FFF2-40B4-BE49-F238E27FC236}">
                <a16:creationId xmlns:a16="http://schemas.microsoft.com/office/drawing/2014/main" id="{2A52D910-FE5E-4F85-A3EA-3991D358395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Pravidlo označuje signál</a:t>
            </a:r>
          </a:p>
        </p:txBody>
      </p:sp>
      <p:sp>
        <p:nvSpPr>
          <p:cNvPr id="4" name="text-27-3">
            <a:extLst xmlns:a="http://schemas.openxmlformats.org/drawingml/2006/main">
              <a:ext uri="{FF2B5EF4-FFF2-40B4-BE49-F238E27FC236}">
                <a16:creationId xmlns:a16="http://schemas.microsoft.com/office/drawing/2014/main" id="{E3F276A5-7CF4-4083-A881-1BE0A8764DA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Príčinu preverí človek</a:t>
            </a:r>
          </a:p>
        </p:txBody>
      </p:sp>
      <p:sp>
        <p:nvSpPr>
          <p:cNvPr id="5" name="text-27-4">
            <a:extLst xmlns:a="http://schemas.openxmlformats.org/drawingml/2006/main">
              <a:ext uri="{FF2B5EF4-FFF2-40B4-BE49-F238E27FC236}">
                <a16:creationId xmlns:a16="http://schemas.microsoft.com/office/drawing/2014/main" id="{B0994134-51D6-40C7-8617-28343A01558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Nálepka nesmie poškodiť dodávateľa</a:t>
            </a:r>
          </a:p>
        </p:txBody>
      </p:sp>
      <p:sp>
        <p:nvSpPr>
          <p:cNvPr id="6" name="text-27-5">
            <a:extLst xmlns:a="http://schemas.openxmlformats.org/drawingml/2006/main">
              <a:ext uri="{FF2B5EF4-FFF2-40B4-BE49-F238E27FC236}">
                <a16:creationId xmlns:a16="http://schemas.microsoft.com/office/drawing/2014/main" id="{3EE1F928-4400-4251-8060-8089F023859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7-6">
            <a:extLst xmlns:a="http://schemas.openxmlformats.org/drawingml/2006/main">
              <a:ext uri="{FF2B5EF4-FFF2-40B4-BE49-F238E27FC236}">
                <a16:creationId xmlns:a16="http://schemas.microsoft.com/office/drawing/2014/main" id="{9946AE5A-5E4B-4CBE-8626-D396324C6E5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dodávateľ má vyššiu faktúru než obvykle. Systém upozorní na rozdiel a priloží objednávku; neoznačí ho za podvodníka ani automaticky nezablokuje všetky platby.</a:t>
            </a:r>
          </a:p>
        </p:txBody>
      </p:sp>
      <p:sp>
        <p:nvSpPr>
          <p:cNvPr id="8" name="text-27-7">
            <a:extLst xmlns:a="http://schemas.openxmlformats.org/drawingml/2006/main">
              <a:ext uri="{FF2B5EF4-FFF2-40B4-BE49-F238E27FC236}">
                <a16:creationId xmlns:a16="http://schemas.microsoft.com/office/drawing/2014/main" id="{56571588-254A-4250-87D1-9098DD5C82B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7-8">
            <a:extLst xmlns:a="http://schemas.openxmlformats.org/drawingml/2006/main">
              <a:ext uri="{FF2B5EF4-FFF2-40B4-BE49-F238E27FC236}">
                <a16:creationId xmlns:a16="http://schemas.microsoft.com/office/drawing/2014/main" id="{3309148A-2326-4D9E-818E-7E8991CE6D9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145435261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8-0">
            <a:extLst xmlns:a="http://schemas.openxmlformats.org/drawingml/2006/main">
              <a:ext uri="{FF2B5EF4-FFF2-40B4-BE49-F238E27FC236}">
                <a16:creationId xmlns:a16="http://schemas.microsoft.com/office/drawing/2014/main" id="{E105D723-8D47-4852-908F-134FDBE0B3A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8-1">
            <a:extLst xmlns:a="http://schemas.openxmlformats.org/drawingml/2006/main">
              <a:ext uri="{FF2B5EF4-FFF2-40B4-BE49-F238E27FC236}">
                <a16:creationId xmlns:a16="http://schemas.microsoft.com/office/drawing/2014/main" id="{13D6A41A-3A44-4081-B8A2-B56C5F5577E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Manažérska schéma výstupu</a:t>
            </a:r>
          </a:p>
        </p:txBody>
      </p:sp>
      <p:sp>
        <p:nvSpPr>
          <p:cNvPr id="3" name="text-28-2">
            <a:extLst xmlns:a="http://schemas.openxmlformats.org/drawingml/2006/main">
              <a:ext uri="{FF2B5EF4-FFF2-40B4-BE49-F238E27FC236}">
                <a16:creationId xmlns:a16="http://schemas.microsoft.com/office/drawing/2014/main" id="{D86723ED-A18D-4A2E-8ED2-BCE60254977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Zhrnutie a rozhodujúce čísla</a:t>
            </a:r>
          </a:p>
        </p:txBody>
      </p:sp>
      <p:sp>
        <p:nvSpPr>
          <p:cNvPr id="4" name="text-28-3">
            <a:extLst xmlns:a="http://schemas.openxmlformats.org/drawingml/2006/main">
              <a:ext uri="{FF2B5EF4-FFF2-40B4-BE49-F238E27FC236}">
                <a16:creationId xmlns:a16="http://schemas.microsoft.com/office/drawing/2014/main" id="{D168121B-E003-4E5D-A00F-871101427B5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Zdroje, neistoty a riziká</a:t>
            </a:r>
          </a:p>
        </p:txBody>
      </p:sp>
      <p:sp>
        <p:nvSpPr>
          <p:cNvPr id="5" name="text-28-4">
            <a:extLst xmlns:a="http://schemas.openxmlformats.org/drawingml/2006/main">
              <a:ext uri="{FF2B5EF4-FFF2-40B4-BE49-F238E27FC236}">
                <a16:creationId xmlns:a16="http://schemas.microsoft.com/office/drawing/2014/main" id="{933FCAAB-4E5E-487F-A562-CD407AEA7C8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Ďalší krok a schválenie</a:t>
            </a:r>
          </a:p>
        </p:txBody>
      </p:sp>
      <p:sp>
        <p:nvSpPr>
          <p:cNvPr id="6" name="text-28-5">
            <a:extLst xmlns:a="http://schemas.openxmlformats.org/drawingml/2006/main">
              <a:ext uri="{FF2B5EF4-FFF2-40B4-BE49-F238E27FC236}">
                <a16:creationId xmlns:a16="http://schemas.microsoft.com/office/drawing/2014/main" id="{8D82BC23-0F91-431E-B8D3-0ED49AAFB29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8-6">
            <a:extLst xmlns:a="http://schemas.openxmlformats.org/drawingml/2006/main">
              <a:ext uri="{FF2B5EF4-FFF2-40B4-BE49-F238E27FC236}">
                <a16:creationId xmlns:a16="http://schemas.microsoft.com/office/drawing/2014/main" id="{A33E5F8B-464E-4E75-8D22-90C0821E096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jednostranový prehľad má tri KPI, dve neoverené faktúry a jednu úlohu pre účtovníka. Nevyzerá ako všeobecný esej a umožní pokračovať v konkrétnej práci.</a:t>
            </a:r>
          </a:p>
        </p:txBody>
      </p:sp>
      <p:sp>
        <p:nvSpPr>
          <p:cNvPr id="8" name="text-28-7">
            <a:extLst xmlns:a="http://schemas.openxmlformats.org/drawingml/2006/main">
              <a:ext uri="{FF2B5EF4-FFF2-40B4-BE49-F238E27FC236}">
                <a16:creationId xmlns:a16="http://schemas.microsoft.com/office/drawing/2014/main" id="{EB004B68-D9B7-4561-8AA7-F66559DDE2A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8-8">
            <a:extLst xmlns:a="http://schemas.openxmlformats.org/drawingml/2006/main">
              <a:ext uri="{FF2B5EF4-FFF2-40B4-BE49-F238E27FC236}">
                <a16:creationId xmlns:a16="http://schemas.microsoft.com/office/drawing/2014/main" id="{E0C48C3B-7322-4CFF-AFD8-7D250DE3D66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61002079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9-0">
            <a:extLst xmlns:a="http://schemas.openxmlformats.org/drawingml/2006/main">
              <a:ext uri="{FF2B5EF4-FFF2-40B4-BE49-F238E27FC236}">
                <a16:creationId xmlns:a16="http://schemas.microsoft.com/office/drawing/2014/main" id="{B9CA694F-2CD8-46A5-B901-0280720B8C7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29-1">
            <a:extLst xmlns:a="http://schemas.openxmlformats.org/drawingml/2006/main">
              <a:ext uri="{FF2B5EF4-FFF2-40B4-BE49-F238E27FC236}">
                <a16:creationId xmlns:a16="http://schemas.microsoft.com/office/drawing/2014/main" id="{429FB16A-C1CF-4247-B182-11EB38B1BE3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Kontrola reportu odborníkom</a:t>
            </a:r>
          </a:p>
        </p:txBody>
      </p:sp>
      <p:sp>
        <p:nvSpPr>
          <p:cNvPr id="3" name="text-29-2">
            <a:extLst xmlns:a="http://schemas.openxmlformats.org/drawingml/2006/main">
              <a:ext uri="{FF2B5EF4-FFF2-40B4-BE49-F238E27FC236}">
                <a16:creationId xmlns:a16="http://schemas.microsoft.com/office/drawing/2014/main" id="{EF1B6644-CD20-4286-BDBB-D9DC26EE5C6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výpočty a interpretáciu</a:t>
            </a:r>
          </a:p>
        </p:txBody>
      </p:sp>
      <p:sp>
        <p:nvSpPr>
          <p:cNvPr id="4" name="text-29-3">
            <a:extLst xmlns:a="http://schemas.openxmlformats.org/drawingml/2006/main">
              <a:ext uri="{FF2B5EF4-FFF2-40B4-BE49-F238E27FC236}">
                <a16:creationId xmlns:a16="http://schemas.microsoft.com/office/drawing/2014/main" id="{FD7F5593-7554-4111-BC72-C4D271939DA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s originálnym zdrojom</a:t>
            </a:r>
          </a:p>
        </p:txBody>
      </p:sp>
      <p:sp>
        <p:nvSpPr>
          <p:cNvPr id="5" name="text-29-4">
            <a:extLst xmlns:a="http://schemas.openxmlformats.org/drawingml/2006/main">
              <a:ext uri="{FF2B5EF4-FFF2-40B4-BE49-F238E27FC236}">
                <a16:creationId xmlns:a16="http://schemas.microsoft.com/office/drawing/2014/main" id="{C95F5ADF-F92F-4346-B387-F4CDFB1DC712}"/>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má rozsah a verziu</a:t>
            </a:r>
          </a:p>
        </p:txBody>
      </p:sp>
      <p:sp>
        <p:nvSpPr>
          <p:cNvPr id="6" name="text-29-5">
            <a:extLst xmlns:a="http://schemas.openxmlformats.org/drawingml/2006/main">
              <a:ext uri="{FF2B5EF4-FFF2-40B4-BE49-F238E27FC236}">
                <a16:creationId xmlns:a16="http://schemas.microsoft.com/office/drawing/2014/main" id="{8C44A68C-CD7A-482A-9B7E-A1E48E1D7B4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9-6">
            <a:extLst xmlns:a="http://schemas.openxmlformats.org/drawingml/2006/main">
              <a:ext uri="{FF2B5EF4-FFF2-40B4-BE49-F238E27FC236}">
                <a16:creationId xmlns:a16="http://schemas.microsoft.com/office/drawing/2014/main" id="{86C3EE41-998D-43FA-83F8-10857DF4DCA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report má správny súčet, ale nesprávnu interpretáciu marže. Odborník vráti komentár na opravu; technický úspech výpočtu nepotvrdzuje správnosť rozhodovacieho odporúčania.</a:t>
            </a:r>
          </a:p>
        </p:txBody>
      </p:sp>
      <p:sp>
        <p:nvSpPr>
          <p:cNvPr id="8" name="text-29-7">
            <a:extLst xmlns:a="http://schemas.openxmlformats.org/drawingml/2006/main">
              <a:ext uri="{FF2B5EF4-FFF2-40B4-BE49-F238E27FC236}">
                <a16:creationId xmlns:a16="http://schemas.microsoft.com/office/drawing/2014/main" id="{C130E5A6-0A3F-47E6-83D7-7B4AEA44A98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9-8">
            <a:extLst xmlns:a="http://schemas.openxmlformats.org/drawingml/2006/main">
              <a:ext uri="{FF2B5EF4-FFF2-40B4-BE49-F238E27FC236}">
                <a16:creationId xmlns:a16="http://schemas.microsoft.com/office/drawing/2014/main" id="{A1007E0F-ADC0-4949-82AD-CF3F23940C5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815520371"/>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0">
            <a:extLst xmlns:a="http://schemas.openxmlformats.org/drawingml/2006/main">
              <a:ext uri="{FF2B5EF4-FFF2-40B4-BE49-F238E27FC236}">
                <a16:creationId xmlns:a16="http://schemas.microsoft.com/office/drawing/2014/main" id="{F8E30224-3B79-4AEE-AAD9-5291DB8E783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Manažérsky reporting so zdrojmi</a:t>
            </a:r>
          </a:p>
        </p:txBody>
      </p:sp>
      <p:sp>
        <p:nvSpPr>
          <p:cNvPr id="2" name="text-30-1">
            <a:extLst xmlns:a="http://schemas.openxmlformats.org/drawingml/2006/main">
              <a:ext uri="{FF2B5EF4-FFF2-40B4-BE49-F238E27FC236}">
                <a16:creationId xmlns:a16="http://schemas.microsoft.com/office/drawing/2014/main" id="{7CE49180-928A-487E-A10F-89E92295DBE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Jednostranový report v praxi</a:t>
            </a:r>
          </a:p>
        </p:txBody>
      </p:sp>
      <p:sp>
        <p:nvSpPr>
          <p:cNvPr id="3" name="text-30-2">
            <a:extLst xmlns:a="http://schemas.openxmlformats.org/drawingml/2006/main">
              <a:ext uri="{FF2B5EF4-FFF2-40B4-BE49-F238E27FC236}">
                <a16:creationId xmlns:a16="http://schemas.microsoft.com/office/drawing/2014/main" id="{BFC0DEEB-5325-453D-9DE8-EA147915BE6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Má jasnú otázku</a:t>
            </a:r>
          </a:p>
        </p:txBody>
      </p:sp>
      <p:sp>
        <p:nvSpPr>
          <p:cNvPr id="4" name="text-30-3">
            <a:extLst xmlns:a="http://schemas.openxmlformats.org/drawingml/2006/main">
              <a:ext uri="{FF2B5EF4-FFF2-40B4-BE49-F238E27FC236}">
                <a16:creationId xmlns:a16="http://schemas.microsoft.com/office/drawing/2014/main" id="{BA666022-67A1-4ECE-8F4C-A9EFCF31519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Čísla sú reprodukovateľné</a:t>
            </a:r>
          </a:p>
        </p:txBody>
      </p:sp>
      <p:sp>
        <p:nvSpPr>
          <p:cNvPr id="5" name="text-30-4">
            <a:extLst xmlns:a="http://schemas.openxmlformats.org/drawingml/2006/main">
              <a:ext uri="{FF2B5EF4-FFF2-40B4-BE49-F238E27FC236}">
                <a16:creationId xmlns:a16="http://schemas.microsoft.com/office/drawing/2014/main" id="{1317A163-0DB7-4202-94C6-3012FB88DE0E}"/>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Odporúčanie zachováva odborné hranice</a:t>
            </a:r>
          </a:p>
        </p:txBody>
      </p:sp>
      <p:sp>
        <p:nvSpPr>
          <p:cNvPr id="6" name="text-30-5">
            <a:extLst xmlns:a="http://schemas.openxmlformats.org/drawingml/2006/main">
              <a:ext uri="{FF2B5EF4-FFF2-40B4-BE49-F238E27FC236}">
                <a16:creationId xmlns:a16="http://schemas.microsoft.com/office/drawing/2014/main" id="{E656752A-D599-4284-8521-6FBD12AD969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0-6">
            <a:extLst xmlns:a="http://schemas.openxmlformats.org/drawingml/2006/main">
              <a:ext uri="{FF2B5EF4-FFF2-40B4-BE49-F238E27FC236}">
                <a16:creationId xmlns:a16="http://schemas.microsoft.com/office/drawing/2014/main" id="{08A9AE39-6177-4076-903A-003187D18A5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z fiktívneho exportu pripravte prehľad nákladov jednej zákazky. Zahrňte neúplný doklad a ukážte, ako mení istotu reportu bez domyslenia chýbajúcej sumy.</a:t>
            </a:r>
          </a:p>
        </p:txBody>
      </p:sp>
      <p:sp>
        <p:nvSpPr>
          <p:cNvPr id="8" name="text-30-7">
            <a:extLst xmlns:a="http://schemas.openxmlformats.org/drawingml/2006/main">
              <a:ext uri="{FF2B5EF4-FFF2-40B4-BE49-F238E27FC236}">
                <a16:creationId xmlns:a16="http://schemas.microsoft.com/office/drawing/2014/main" id="{65B444F8-757F-47BC-ADDF-0A203B38241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0-8">
            <a:extLst xmlns:a="http://schemas.openxmlformats.org/drawingml/2006/main">
              <a:ext uri="{FF2B5EF4-FFF2-40B4-BE49-F238E27FC236}">
                <a16:creationId xmlns:a16="http://schemas.microsoft.com/office/drawing/2014/main" id="{FEE93932-C7CC-411B-9265-ACC70255A89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108774665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6219168226543d7"/>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5A326498-5AAB-4942-8F19-D36E5CF760D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3" name="text-31-1">
            <a:extLst xmlns:a="http://schemas.openxmlformats.org/drawingml/2006/main">
              <a:ext uri="{FF2B5EF4-FFF2-40B4-BE49-F238E27FC236}">
                <a16:creationId xmlns:a16="http://schemas.microsoft.com/office/drawing/2014/main" id="{E43F1C73-B43C-4EE8-A600-5248DA286FE9}"/>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Minimalizácia dokumentových údajov</a:t>
            </a:r>
          </a:p>
        </p:txBody>
      </p:sp>
      <p:sp>
        <p:nvSpPr>
          <p:cNvPr id="4" name="text-31-2">
            <a:extLst xmlns:a="http://schemas.openxmlformats.org/drawingml/2006/main">
              <a:ext uri="{FF2B5EF4-FFF2-40B4-BE49-F238E27FC236}">
                <a16:creationId xmlns:a16="http://schemas.microsoft.com/office/drawing/2014/main" id="{1AD649B8-9081-44AD-ADEE-D6AC5A72D409}"/>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Poskytnite len potrebné polia</a:t>
            </a:r>
          </a:p>
        </p:txBody>
      </p:sp>
      <p:sp>
        <p:nvSpPr>
          <p:cNvPr id="5" name="text-31-3">
            <a:extLst xmlns:a="http://schemas.openxmlformats.org/drawingml/2006/main">
              <a:ext uri="{FF2B5EF4-FFF2-40B4-BE49-F238E27FC236}">
                <a16:creationId xmlns:a16="http://schemas.microsoft.com/office/drawing/2014/main" id="{AC8BCBF0-DE9A-4E79-947A-CD807C1B2BE8}"/>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Fiktívne dáta sú prvý krok</a:t>
            </a:r>
          </a:p>
        </p:txBody>
      </p:sp>
      <p:sp>
        <p:nvSpPr>
          <p:cNvPr id="6" name="text-31-4">
            <a:extLst xmlns:a="http://schemas.openxmlformats.org/drawingml/2006/main">
              <a:ext uri="{FF2B5EF4-FFF2-40B4-BE49-F238E27FC236}">
                <a16:creationId xmlns:a16="http://schemas.microsoft.com/office/drawing/2014/main" id="{7D99F3B7-0C9B-4990-A969-8C31FF1B2D0D}"/>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Pseudonymizácia nie je automatická anonymita</a:t>
            </a:r>
          </a:p>
        </p:txBody>
      </p:sp>
      <p:sp>
        <p:nvSpPr>
          <p:cNvPr id="7" name="text-31-5">
            <a:extLst xmlns:a="http://schemas.openxmlformats.org/drawingml/2006/main">
              <a:ext uri="{FF2B5EF4-FFF2-40B4-BE49-F238E27FC236}">
                <a16:creationId xmlns:a16="http://schemas.microsoft.com/office/drawing/2014/main" id="{D8365E75-E37D-433F-94A9-E05ECEA0A5C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1-6">
            <a:extLst xmlns:a="http://schemas.openxmlformats.org/drawingml/2006/main">
              <a:ext uri="{FF2B5EF4-FFF2-40B4-BE49-F238E27FC236}">
                <a16:creationId xmlns:a16="http://schemas.microsoft.com/office/drawing/2014/main" id="{51CADC05-B243-497F-8A2C-A012978A9031}"/>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nahradí skutočnú faktúru vlastným modelovým dokumentom. Pri reálnom pilote odstráni nepotrebný kontakt a overí, či zostávajúci opis stále neidentifikuje osobu.</a:t>
            </a:r>
          </a:p>
        </p:txBody>
      </p:sp>
      <p:sp>
        <p:nvSpPr>
          <p:cNvPr id="9" name="text-31-7">
            <a:extLst xmlns:a="http://schemas.openxmlformats.org/drawingml/2006/main">
              <a:ext uri="{FF2B5EF4-FFF2-40B4-BE49-F238E27FC236}">
                <a16:creationId xmlns:a16="http://schemas.microsoft.com/office/drawing/2014/main" id="{BE2DE1FA-116E-4C1B-90B6-5D9AF1FCB05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1-8">
            <a:extLst xmlns:a="http://schemas.openxmlformats.org/drawingml/2006/main">
              <a:ext uri="{FF2B5EF4-FFF2-40B4-BE49-F238E27FC236}">
                <a16:creationId xmlns:a16="http://schemas.microsoft.com/office/drawing/2014/main" id="{4FEEC959-6E5F-4F9B-B50A-DDC3DB6B2A1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207156251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2-0">
            <a:extLst xmlns:a="http://schemas.openxmlformats.org/drawingml/2006/main">
              <a:ext uri="{FF2B5EF4-FFF2-40B4-BE49-F238E27FC236}">
                <a16:creationId xmlns:a16="http://schemas.microsoft.com/office/drawing/2014/main" id="{3F6A7882-FDCB-47C9-AE9C-422834956B7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2-1">
            <a:extLst xmlns:a="http://schemas.openxmlformats.org/drawingml/2006/main">
              <a:ext uri="{FF2B5EF4-FFF2-40B4-BE49-F238E27FC236}">
                <a16:creationId xmlns:a16="http://schemas.microsoft.com/office/drawing/2014/main" id="{F89970D7-AECD-41F2-A0AF-DCD6B5C6F91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Matica prístupov podľa roly</a:t>
            </a:r>
          </a:p>
        </p:txBody>
      </p:sp>
      <p:sp>
        <p:nvSpPr>
          <p:cNvPr id="3" name="text-32-2">
            <a:extLst xmlns:a="http://schemas.openxmlformats.org/drawingml/2006/main">
              <a:ext uri="{FF2B5EF4-FFF2-40B4-BE49-F238E27FC236}">
                <a16:creationId xmlns:a16="http://schemas.microsoft.com/office/drawing/2014/main" id="{D43112CD-3F2B-406A-811B-7805A341E7B5}"/>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Extrakcia, kontrola a schválenie sú odlišné</a:t>
            </a:r>
          </a:p>
        </p:txBody>
      </p:sp>
      <p:sp>
        <p:nvSpPr>
          <p:cNvPr id="4" name="text-32-3">
            <a:extLst xmlns:a="http://schemas.openxmlformats.org/drawingml/2006/main">
              <a:ext uri="{FF2B5EF4-FFF2-40B4-BE49-F238E27FC236}">
                <a16:creationId xmlns:a16="http://schemas.microsoft.com/office/drawing/2014/main" id="{61DEDC28-E6E2-496C-A2F9-48B00842911D}"/>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Každá rola vidí potrebný rozsah</a:t>
            </a:r>
          </a:p>
        </p:txBody>
      </p:sp>
      <p:sp>
        <p:nvSpPr>
          <p:cNvPr id="5" name="text-32-4">
            <a:extLst xmlns:a="http://schemas.openxmlformats.org/drawingml/2006/main">
              <a:ext uri="{FF2B5EF4-FFF2-40B4-BE49-F238E27FC236}">
                <a16:creationId xmlns:a16="http://schemas.microsoft.com/office/drawing/2014/main" id="{D90A32CD-2135-494C-BB4A-CE8C770B2EBC}"/>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Prístup k cudzej firme sa odmietne</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Rola</a:t>
                      </a:r>
                    </a:p>
                  </a:txBody>
                  <a:tcPr marL="91440" marR="91440" marT="45720" marB="45720">
                    <a:solidFill>
                      <a:srgbClr val="EAF4F0"/>
                    </a:solidFill>
                  </a:tcPr>
                </a:tc>
                <a:tc>
                  <a:txBody>
                    <a:bodyPr/>
                    <a:lstStyle/>
                    <a:p>
                      <a:r>
                        <a:rPr sz="1800" b="1">
                          <a:solidFill>
                            <a:srgbClr val="10263B"/>
                          </a:solidFill>
                          <a:latin typeface="Arial"/>
                          <a:ea typeface="Arial"/>
                          <a:cs typeface="Arial"/>
                        </a:rPr>
                        <a:t>Povolený krok</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Operátor</a:t>
                      </a:r>
                    </a:p>
                  </a:txBody>
                  <a:tcPr marL="91440" marR="91440" marT="45720" marB="45720">
                    <a:solidFill>
                      <a:srgbClr val="FFFFFF"/>
                    </a:solidFill>
                  </a:tcPr>
                </a:tc>
                <a:tc>
                  <a:txBody>
                    <a:bodyPr/>
                    <a:lstStyle/>
                    <a:p>
                      <a:r>
                        <a:rPr sz="1800" b="0">
                          <a:solidFill>
                            <a:srgbClr val="10263B"/>
                          </a:solidFill>
                          <a:latin typeface="Arial"/>
                          <a:ea typeface="Arial"/>
                          <a:cs typeface="Arial"/>
                        </a:rPr>
                        <a:t>Nahratie oprávneného dokladu</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Kontrolór</a:t>
                      </a:r>
                    </a:p>
                  </a:txBody>
                  <a:tcPr marL="91440" marR="91440" marT="45720" marB="45720">
                    <a:solidFill>
                      <a:srgbClr val="FFFFFF"/>
                    </a:solidFill>
                  </a:tcPr>
                </a:tc>
                <a:tc>
                  <a:txBody>
                    <a:bodyPr/>
                    <a:lstStyle/>
                    <a:p>
                      <a:r>
                        <a:rPr sz="1800" b="0">
                          <a:solidFill>
                            <a:srgbClr val="10263B"/>
                          </a:solidFill>
                          <a:latin typeface="Arial"/>
                          <a:ea typeface="Arial"/>
                          <a:cs typeface="Arial"/>
                        </a:rPr>
                        <a:t>Overenie a návrh opravy</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Odborník</a:t>
                      </a:r>
                    </a:p>
                  </a:txBody>
                  <a:tcPr marL="91440" marR="91440" marT="45720" marB="45720">
                    <a:solidFill>
                      <a:srgbClr val="FFFFFF"/>
                    </a:solidFill>
                  </a:tcPr>
                </a:tc>
                <a:tc>
                  <a:txBody>
                    <a:bodyPr/>
                    <a:lstStyle/>
                    <a:p>
                      <a:r>
                        <a:rPr sz="1800" b="0">
                          <a:solidFill>
                            <a:srgbClr val="10263B"/>
                          </a:solidFill>
                          <a:latin typeface="Arial"/>
                          <a:ea typeface="Arial"/>
                          <a:cs typeface="Arial"/>
                        </a:rPr>
                        <a:t>Odborné schválenie</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Finančný schvaľovateľ</a:t>
                      </a:r>
                    </a:p>
                  </a:txBody>
                  <a:tcPr marL="91440" marR="91440" marT="45720" marB="45720">
                    <a:solidFill>
                      <a:srgbClr val="FFFFFF"/>
                    </a:solidFill>
                  </a:tcPr>
                </a:tc>
                <a:tc>
                  <a:txBody>
                    <a:bodyPr/>
                    <a:lstStyle/>
                    <a:p>
                      <a:r>
                        <a:rPr sz="1800" b="0">
                          <a:solidFill>
                            <a:srgbClr val="10263B"/>
                          </a:solidFill>
                          <a:latin typeface="Arial"/>
                          <a:ea typeface="Arial"/>
                          <a:cs typeface="Arial"/>
                        </a:rPr>
                        <a:t>Rozhodnutie podľa právomocí</a:t>
                      </a:r>
                    </a:p>
                  </a:txBody>
                  <a:tcPr marL="91440" marR="91440" marT="45720" marB="45720">
                    <a:solidFill>
                      <a:srgbClr val="FFFFFF"/>
                    </a:solidFill>
                  </a:tcPr>
                </a:tc>
              </a:tr>
            </a:tbl>
          </a:graphicData>
        </a:graphic>
      </p:graphicFrame>
      <p:sp>
        <p:nvSpPr>
          <p:cNvPr id="7" name="text-32-5">
            <a:extLst xmlns:a="http://schemas.openxmlformats.org/drawingml/2006/main">
              <a:ext uri="{FF2B5EF4-FFF2-40B4-BE49-F238E27FC236}">
                <a16:creationId xmlns:a16="http://schemas.microsoft.com/office/drawing/2014/main" id="{AB3ACE37-D59C-4A0C-BB7F-0761A998383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2-6">
            <a:extLst xmlns:a="http://schemas.openxmlformats.org/drawingml/2006/main">
              <a:ext uri="{FF2B5EF4-FFF2-40B4-BE49-F238E27FC236}">
                <a16:creationId xmlns:a16="http://schemas.microsoft.com/office/drawing/2014/main" id="{11187C9B-2002-45FC-AF03-D87B0439626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pracovník Klienta A skúsi export dokladu Klienta B zmenou identifikátora. Systém odmietne obsah aj detaily; účtovník má prístup len k schváleným prípadom svojej firmy.</a:t>
            </a:r>
          </a:p>
        </p:txBody>
      </p:sp>
      <p:sp>
        <p:nvSpPr>
          <p:cNvPr id="9" name="text-32-7">
            <a:extLst xmlns:a="http://schemas.openxmlformats.org/drawingml/2006/main">
              <a:ext uri="{FF2B5EF4-FFF2-40B4-BE49-F238E27FC236}">
                <a16:creationId xmlns:a16="http://schemas.microsoft.com/office/drawing/2014/main" id="{09FFB3E2-B040-4149-8708-8E083BFD809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2-8">
            <a:extLst xmlns:a="http://schemas.openxmlformats.org/drawingml/2006/main">
              <a:ext uri="{FF2B5EF4-FFF2-40B4-BE49-F238E27FC236}">
                <a16:creationId xmlns:a16="http://schemas.microsoft.com/office/drawing/2014/main" id="{31B3ADE8-05CF-4250-9663-17489D7F7F0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1121355506"/>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3-0">
            <a:extLst xmlns:a="http://schemas.openxmlformats.org/drawingml/2006/main">
              <a:ext uri="{FF2B5EF4-FFF2-40B4-BE49-F238E27FC236}">
                <a16:creationId xmlns:a16="http://schemas.microsoft.com/office/drawing/2014/main" id="{9C8C2335-0E3F-4199-9843-7B9C8BAABD8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3-1">
            <a:extLst xmlns:a="http://schemas.openxmlformats.org/drawingml/2006/main">
              <a:ext uri="{FF2B5EF4-FFF2-40B4-BE49-F238E27FC236}">
                <a16:creationId xmlns:a16="http://schemas.microsoft.com/office/drawing/2014/main" id="{FF5DFAEC-7D07-43A5-BB7B-FB64C311835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Schválenie platby zostáva človeku</a:t>
            </a:r>
          </a:p>
        </p:txBody>
      </p:sp>
      <p:sp>
        <p:nvSpPr>
          <p:cNvPr id="3" name="text-33-2">
            <a:extLst xmlns:a="http://schemas.openxmlformats.org/drawingml/2006/main">
              <a:ext uri="{FF2B5EF4-FFF2-40B4-BE49-F238E27FC236}">
                <a16:creationId xmlns:a16="http://schemas.microsoft.com/office/drawing/2014/main" id="{4BE8032D-3AAB-4979-ACC9-22E116B02CE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Extrakcia nevytvára finančné oprávnenie</a:t>
            </a:r>
          </a:p>
        </p:txBody>
      </p:sp>
      <p:sp>
        <p:nvSpPr>
          <p:cNvPr id="4" name="text-33-3">
            <a:extLst xmlns:a="http://schemas.openxmlformats.org/drawingml/2006/main">
              <a:ext uri="{FF2B5EF4-FFF2-40B4-BE49-F238E27FC236}">
                <a16:creationId xmlns:a16="http://schemas.microsoft.com/office/drawing/2014/main" id="{4CCA8414-FCB1-41F3-A106-305953FA54C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Návrh platby má overené podklady</a:t>
            </a:r>
          </a:p>
        </p:txBody>
      </p:sp>
      <p:sp>
        <p:nvSpPr>
          <p:cNvPr id="5" name="text-33-4">
            <a:extLst xmlns:a="http://schemas.openxmlformats.org/drawingml/2006/main">
              <a:ext uri="{FF2B5EF4-FFF2-40B4-BE49-F238E27FC236}">
                <a16:creationId xmlns:a16="http://schemas.microsoft.com/office/drawing/2014/main" id="{7865A4DD-27BB-4471-8236-9B6B4444271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Zmena účtu vyžaduje samostatnú kontrolu</a:t>
            </a:r>
          </a:p>
        </p:txBody>
      </p:sp>
      <p:sp>
        <p:nvSpPr>
          <p:cNvPr id="6" name="text-33-5">
            <a:extLst xmlns:a="http://schemas.openxmlformats.org/drawingml/2006/main">
              <a:ext uri="{FF2B5EF4-FFF2-40B4-BE49-F238E27FC236}">
                <a16:creationId xmlns:a16="http://schemas.microsoft.com/office/drawing/2014/main" id="{A3A35C3D-444B-4474-985E-2CB479BE398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3-6">
            <a:extLst xmlns:a="http://schemas.openxmlformats.org/drawingml/2006/main">
              <a:ext uri="{FF2B5EF4-FFF2-40B4-BE49-F238E27FC236}">
                <a16:creationId xmlns:a16="http://schemas.microsoft.com/office/drawing/2014/main" id="{DA964ECF-253A-4F5D-ADD5-5B59A8EC278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extraktor číta splatnosť a sumu. Výstup sa odovzdá účtovníkovi ako návrh; ani všetky zelené validačné polia nepovoľujú AI samostatne odoslať platbu.</a:t>
            </a:r>
          </a:p>
        </p:txBody>
      </p:sp>
      <p:sp>
        <p:nvSpPr>
          <p:cNvPr id="8" name="text-33-7">
            <a:extLst xmlns:a="http://schemas.openxmlformats.org/drawingml/2006/main">
              <a:ext uri="{FF2B5EF4-FFF2-40B4-BE49-F238E27FC236}">
                <a16:creationId xmlns:a16="http://schemas.microsoft.com/office/drawing/2014/main" id="{BBBDCBE5-C25A-4A48-85F3-F15EE12C693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3-8">
            <a:extLst xmlns:a="http://schemas.openxmlformats.org/drawingml/2006/main">
              <a:ext uri="{FF2B5EF4-FFF2-40B4-BE49-F238E27FC236}">
                <a16:creationId xmlns:a16="http://schemas.microsoft.com/office/drawing/2014/main" id="{87E91C6B-2347-418A-9D4F-36E985BC58D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215708266"/>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4-0">
            <a:extLst xmlns:a="http://schemas.openxmlformats.org/drawingml/2006/main">
              <a:ext uri="{FF2B5EF4-FFF2-40B4-BE49-F238E27FC236}">
                <a16:creationId xmlns:a16="http://schemas.microsoft.com/office/drawing/2014/main" id="{F3B3BD8F-1E28-453D-8715-C0C3BD9E23D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4-1">
            <a:extLst xmlns:a="http://schemas.openxmlformats.org/drawingml/2006/main">
              <a:ext uri="{FF2B5EF4-FFF2-40B4-BE49-F238E27FC236}">
                <a16:creationId xmlns:a16="http://schemas.microsoft.com/office/drawing/2014/main" id="{8FF2DC73-F55E-4F5F-BAEC-4F26ADD9433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Retencia a vymazanie</a:t>
            </a:r>
          </a:p>
        </p:txBody>
      </p:sp>
      <p:sp>
        <p:nvSpPr>
          <p:cNvPr id="3" name="text-34-2">
            <a:extLst xmlns:a="http://schemas.openxmlformats.org/drawingml/2006/main">
              <a:ext uri="{FF2B5EF4-FFF2-40B4-BE49-F238E27FC236}">
                <a16:creationId xmlns:a16="http://schemas.microsoft.com/office/drawing/2014/main" id="{DB64BC9A-FE5E-47F2-AE78-E721083DCF1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Uchovávanie má účel a pravidlo</a:t>
            </a:r>
          </a:p>
        </p:txBody>
      </p:sp>
      <p:sp>
        <p:nvSpPr>
          <p:cNvPr id="4" name="text-34-3">
            <a:extLst xmlns:a="http://schemas.openxmlformats.org/drawingml/2006/main">
              <a:ext uri="{FF2B5EF4-FFF2-40B4-BE49-F238E27FC236}">
                <a16:creationId xmlns:a16="http://schemas.microsoft.com/office/drawing/2014/main" id="{579E455A-449D-4420-8278-4765165094C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Originál, export a log sa líšia</a:t>
            </a:r>
          </a:p>
        </p:txBody>
      </p:sp>
      <p:sp>
        <p:nvSpPr>
          <p:cNvPr id="5" name="text-34-4">
            <a:extLst xmlns:a="http://schemas.openxmlformats.org/drawingml/2006/main">
              <a:ext uri="{FF2B5EF4-FFF2-40B4-BE49-F238E27FC236}">
                <a16:creationId xmlns:a16="http://schemas.microsoft.com/office/drawing/2014/main" id="{2F8F1FD8-28CB-4AF1-B518-81EFBF209EA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Právne požiadavky preverí odborník</a:t>
            </a:r>
          </a:p>
        </p:txBody>
      </p:sp>
      <p:sp>
        <p:nvSpPr>
          <p:cNvPr id="6" name="text-34-5">
            <a:extLst xmlns:a="http://schemas.openxmlformats.org/drawingml/2006/main">
              <a:ext uri="{FF2B5EF4-FFF2-40B4-BE49-F238E27FC236}">
                <a16:creationId xmlns:a16="http://schemas.microsoft.com/office/drawing/2014/main" id="{0E1EF475-D07D-43ED-8A1B-A6527584668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4-6">
            <a:extLst xmlns:a="http://schemas.openxmlformats.org/drawingml/2006/main">
              <a:ext uri="{FF2B5EF4-FFF2-40B4-BE49-F238E27FC236}">
                <a16:creationId xmlns:a16="http://schemas.microsoft.com/office/drawing/2014/main" id="{22E35D06-8FA6-430A-92B6-18D4BF32841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pilot neukladá modelové vstupy po spracovaní, ale schválený originál zostáva vo firemnej evidencii podľa odborného pravidla. Tieto dve retencie v dokumentácii odlíšte.</a:t>
            </a:r>
          </a:p>
        </p:txBody>
      </p:sp>
      <p:sp>
        <p:nvSpPr>
          <p:cNvPr id="8" name="text-34-7">
            <a:extLst xmlns:a="http://schemas.openxmlformats.org/drawingml/2006/main">
              <a:ext uri="{FF2B5EF4-FFF2-40B4-BE49-F238E27FC236}">
                <a16:creationId xmlns:a16="http://schemas.microsoft.com/office/drawing/2014/main" id="{FDF8E6A4-F4B5-4CA7-AA4A-3629BD0677E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4-8">
            <a:extLst xmlns:a="http://schemas.openxmlformats.org/drawingml/2006/main">
              <a:ext uri="{FF2B5EF4-FFF2-40B4-BE49-F238E27FC236}">
                <a16:creationId xmlns:a16="http://schemas.microsoft.com/office/drawing/2014/main" id="{6E0B68D6-38CC-4272-9B43-7C9F9059789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5271439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35-0">
            <a:extLst xmlns:a="http://schemas.openxmlformats.org/drawingml/2006/main">
              <a:ext uri="{FF2B5EF4-FFF2-40B4-BE49-F238E27FC236}">
                <a16:creationId xmlns:a16="http://schemas.microsoft.com/office/drawing/2014/main" id="{9A617474-1835-4DB4-B8B0-6572E123270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5-1">
            <a:extLst xmlns:a="http://schemas.openxmlformats.org/drawingml/2006/main">
              <a:ext uri="{FF2B5EF4-FFF2-40B4-BE49-F238E27FC236}">
                <a16:creationId xmlns:a16="http://schemas.microsoft.com/office/drawing/2014/main" id="{FE39C6A2-DA86-4E95-BEE9-7285EB392E5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Auditná stopa dokumentu</a:t>
            </a:r>
          </a:p>
        </p:txBody>
      </p:sp>
      <p:sp>
        <p:nvSpPr>
          <p:cNvPr id="3" name="text-35-2">
            <a:extLst xmlns:a="http://schemas.openxmlformats.org/drawingml/2006/main">
              <a:ext uri="{FF2B5EF4-FFF2-40B4-BE49-F238E27FC236}">
                <a16:creationId xmlns:a16="http://schemas.microsoft.com/office/drawing/2014/main" id="{6B277E42-EB42-4463-B9F1-AA6AAD00B8C7}"/>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Zdroj, verzia a validačné výsledky</a:t>
            </a:r>
          </a:p>
        </p:txBody>
      </p:sp>
      <p:sp>
        <p:nvSpPr>
          <p:cNvPr id="4" name="text-35-3">
            <a:extLst xmlns:a="http://schemas.openxmlformats.org/drawingml/2006/main">
              <a:ext uri="{FF2B5EF4-FFF2-40B4-BE49-F238E27FC236}">
                <a16:creationId xmlns:a16="http://schemas.microsoft.com/office/drawing/2014/main" id="{5067431A-492B-4134-BB75-D7BA5319E37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Oprava a schválenie</a:t>
            </a:r>
          </a:p>
        </p:txBody>
      </p:sp>
      <p:sp>
        <p:nvSpPr>
          <p:cNvPr id="5" name="text-35-4">
            <a:extLst xmlns:a="http://schemas.openxmlformats.org/drawingml/2006/main">
              <a:ext uri="{FF2B5EF4-FFF2-40B4-BE49-F238E27FC236}">
                <a16:creationId xmlns:a16="http://schemas.microsoft.com/office/drawing/2014/main" id="{13420D65-C274-416F-8342-46CAA1472A25}"/>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Prístup k záznamu je obmedzený</a:t>
            </a:r>
          </a:p>
        </p:txBody>
      </p:sp>
      <p:sp>
        <p:nvSpPr>
          <p:cNvPr id="6" name="diagram-node-35-0">
            <a:extLst xmlns:a="http://schemas.openxmlformats.org/drawingml/2006/main">
              <a:ext uri="{FF2B5EF4-FFF2-40B4-BE49-F238E27FC236}">
                <a16:creationId xmlns:a16="http://schemas.microsoft.com/office/drawing/2014/main" id="{37A37289-4CFA-4D42-A0CB-4CAAF8A6EBD6}"/>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Originál</a:t>
            </a:r>
          </a:p>
        </p:txBody>
      </p:sp>
      <p:sp>
        <p:nvSpPr>
          <p:cNvPr id="7" name="diagram-node-35-1">
            <a:extLst xmlns:a="http://schemas.openxmlformats.org/drawingml/2006/main">
              <a:ext uri="{FF2B5EF4-FFF2-40B4-BE49-F238E27FC236}">
                <a16:creationId xmlns:a16="http://schemas.microsoft.com/office/drawing/2014/main" id="{68591CE7-8E36-4BF5-B693-79E62067B7E2}"/>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Extrakcia v1</a:t>
            </a:r>
          </a:p>
        </p:txBody>
      </p:sp>
      <p:sp>
        <p:nvSpPr>
          <p:cNvPr id="8" name="diagram-node-35-2">
            <a:extLst xmlns:a="http://schemas.openxmlformats.org/drawingml/2006/main">
              <a:ext uri="{FF2B5EF4-FFF2-40B4-BE49-F238E27FC236}">
                <a16:creationId xmlns:a16="http://schemas.microsoft.com/office/drawing/2014/main" id="{9A1C89FA-38FC-4E06-9009-A4F90A4D2F7A}"/>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Validačné výsledky</a:t>
            </a:r>
          </a:p>
        </p:txBody>
      </p:sp>
      <p:sp>
        <p:nvSpPr>
          <p:cNvPr id="9" name="diagram-node-35-3">
            <a:extLst xmlns:a="http://schemas.openxmlformats.org/drawingml/2006/main">
              <a:ext uri="{FF2B5EF4-FFF2-40B4-BE49-F238E27FC236}">
                <a16:creationId xmlns:a16="http://schemas.microsoft.com/office/drawing/2014/main" id="{46012CAE-9CAB-4F73-B782-B92E7770B9EE}"/>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Oprava so zdrojom</a:t>
            </a:r>
          </a:p>
        </p:txBody>
      </p:sp>
      <p:sp>
        <p:nvSpPr>
          <p:cNvPr id="10" name="diagram-node-35-4">
            <a:extLst xmlns:a="http://schemas.openxmlformats.org/drawingml/2006/main">
              <a:ext uri="{FF2B5EF4-FFF2-40B4-BE49-F238E27FC236}">
                <a16:creationId xmlns:a16="http://schemas.microsoft.com/office/drawing/2014/main" id="{B8F4D97E-CC43-4150-9FD7-C4022840F909}"/>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Schválenie verzie</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35-14">
            <a:extLst xmlns:a="http://schemas.openxmlformats.org/drawingml/2006/main">
              <a:ext uri="{FF2B5EF4-FFF2-40B4-BE49-F238E27FC236}">
                <a16:creationId xmlns:a16="http://schemas.microsoft.com/office/drawing/2014/main" id="{C9318BF4-3FB3-4D82-BB47-20063463B39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35-15">
            <a:extLst xmlns:a="http://schemas.openxmlformats.org/drawingml/2006/main">
              <a:ext uri="{FF2B5EF4-FFF2-40B4-BE49-F238E27FC236}">
                <a16:creationId xmlns:a16="http://schemas.microsoft.com/office/drawing/2014/main" id="{271A94A2-60A3-4A72-9F16-DD2B17C0A37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kontrolór opraví dátum podľa originálu. Záznam uchová starú a novú hodnotu, zdroj a schvaľujúcu rolu; neobsahuje heslo k účtovnému systému.</a:t>
            </a:r>
          </a:p>
        </p:txBody>
      </p:sp>
      <p:sp>
        <p:nvSpPr>
          <p:cNvPr id="17" name="text-35-16">
            <a:extLst xmlns:a="http://schemas.openxmlformats.org/drawingml/2006/main">
              <a:ext uri="{FF2B5EF4-FFF2-40B4-BE49-F238E27FC236}">
                <a16:creationId xmlns:a16="http://schemas.microsoft.com/office/drawing/2014/main" id="{641B5B5F-9BF8-4BB8-B1A3-9411FC3D9B4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35-17">
            <a:extLst xmlns:a="http://schemas.openxmlformats.org/drawingml/2006/main">
              <a:ext uri="{FF2B5EF4-FFF2-40B4-BE49-F238E27FC236}">
                <a16:creationId xmlns:a16="http://schemas.microsoft.com/office/drawing/2014/main" id="{155B2465-E324-4DE2-9FAE-316A735AA15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178672839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6-0">
            <a:extLst xmlns:a="http://schemas.openxmlformats.org/drawingml/2006/main">
              <a:ext uri="{FF2B5EF4-FFF2-40B4-BE49-F238E27FC236}">
                <a16:creationId xmlns:a16="http://schemas.microsoft.com/office/drawing/2014/main" id="{79343FA0-EEC3-4384-BC39-3D6A943775B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6-1">
            <a:extLst xmlns:a="http://schemas.openxmlformats.org/drawingml/2006/main">
              <a:ext uri="{FF2B5EF4-FFF2-40B4-BE49-F238E27FC236}">
                <a16:creationId xmlns:a16="http://schemas.microsoft.com/office/drawing/2014/main" id="{32CEDBE0-2322-44EB-A377-166BDCABAFF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Externý zápis je osobitná brána</a:t>
            </a:r>
          </a:p>
        </p:txBody>
      </p:sp>
      <p:sp>
        <p:nvSpPr>
          <p:cNvPr id="3" name="text-36-2">
            <a:extLst xmlns:a="http://schemas.openxmlformats.org/drawingml/2006/main">
              <a:ext uri="{FF2B5EF4-FFF2-40B4-BE49-F238E27FC236}">
                <a16:creationId xmlns:a16="http://schemas.microsoft.com/office/drawing/2014/main" id="{6622D84D-0C32-4759-AE5E-E8B03B0BCA9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Import najprv v testovacom režime</a:t>
            </a:r>
          </a:p>
        </p:txBody>
      </p:sp>
      <p:sp>
        <p:nvSpPr>
          <p:cNvPr id="4" name="text-36-3">
            <a:extLst xmlns:a="http://schemas.openxmlformats.org/drawingml/2006/main">
              <a:ext uri="{FF2B5EF4-FFF2-40B4-BE49-F238E27FC236}">
                <a16:creationId xmlns:a16="http://schemas.microsoft.com/office/drawing/2014/main" id="{B07CBD03-5717-4E3C-A0A3-FE6A3FE2090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Idempotencia bráni opakovaniu</a:t>
            </a:r>
          </a:p>
        </p:txBody>
      </p:sp>
      <p:sp>
        <p:nvSpPr>
          <p:cNvPr id="5" name="text-36-4">
            <a:extLst xmlns:a="http://schemas.openxmlformats.org/drawingml/2006/main">
              <a:ext uri="{FF2B5EF4-FFF2-40B4-BE49-F238E27FC236}">
                <a16:creationId xmlns:a16="http://schemas.microsoft.com/office/drawing/2014/main" id="{3F0861C9-1B57-4B06-99AC-CF61A53FC69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Zápis má validáciu a schválenie</a:t>
            </a:r>
          </a:p>
        </p:txBody>
      </p:sp>
      <p:sp>
        <p:nvSpPr>
          <p:cNvPr id="6" name="text-36-5">
            <a:extLst xmlns:a="http://schemas.openxmlformats.org/drawingml/2006/main">
              <a:ext uri="{FF2B5EF4-FFF2-40B4-BE49-F238E27FC236}">
                <a16:creationId xmlns:a16="http://schemas.microsoft.com/office/drawing/2014/main" id="{8BDDC9D0-7F41-444F-8604-5634CCE4FC2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6-6">
            <a:extLst xmlns:a="http://schemas.openxmlformats.org/drawingml/2006/main">
              <a:ext uri="{FF2B5EF4-FFF2-40B4-BE49-F238E27FC236}">
                <a16:creationId xmlns:a16="http://schemas.microsoft.com/office/drawing/2014/main" id="{3239600E-A762-4195-8BD2-72A75133B1A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import dostane rovnaký doklad dvakrát. Druhý pokus nevytvorí duplicitný záväzok; systém ho identifikuje a zachová jasný stav bez automatického dvojitého zápisu.</a:t>
            </a:r>
          </a:p>
        </p:txBody>
      </p:sp>
      <p:sp>
        <p:nvSpPr>
          <p:cNvPr id="8" name="text-36-7">
            <a:extLst xmlns:a="http://schemas.openxmlformats.org/drawingml/2006/main">
              <a:ext uri="{FF2B5EF4-FFF2-40B4-BE49-F238E27FC236}">
                <a16:creationId xmlns:a16="http://schemas.microsoft.com/office/drawing/2014/main" id="{8A69A2C0-5BEE-4BB0-A023-CD9375154F0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6-8">
            <a:extLst xmlns:a="http://schemas.openxmlformats.org/drawingml/2006/main">
              <a:ext uri="{FF2B5EF4-FFF2-40B4-BE49-F238E27FC236}">
                <a16:creationId xmlns:a16="http://schemas.microsoft.com/office/drawing/2014/main" id="{D78D5C51-E48D-4880-82BA-4D16CDBC75D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129087725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7-0">
            <a:extLst xmlns:a="http://schemas.openxmlformats.org/drawingml/2006/main">
              <a:ext uri="{FF2B5EF4-FFF2-40B4-BE49-F238E27FC236}">
                <a16:creationId xmlns:a16="http://schemas.microsoft.com/office/drawing/2014/main" id="{49834A38-2B11-4507-894F-FEA10552BAE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7-1">
            <a:extLst xmlns:a="http://schemas.openxmlformats.org/drawingml/2006/main">
              <a:ext uri="{FF2B5EF4-FFF2-40B4-BE49-F238E27FC236}">
                <a16:creationId xmlns:a16="http://schemas.microsoft.com/office/drawing/2014/main" id="{A8F7674D-5C21-476F-A229-E3F370763D4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Odovzdanie bez straty neistoty</a:t>
            </a:r>
          </a:p>
        </p:txBody>
      </p:sp>
      <p:sp>
        <p:nvSpPr>
          <p:cNvPr id="3" name="text-37-2">
            <a:extLst xmlns:a="http://schemas.openxmlformats.org/drawingml/2006/main">
              <a:ext uri="{FF2B5EF4-FFF2-40B4-BE49-F238E27FC236}">
                <a16:creationId xmlns:a16="http://schemas.microsoft.com/office/drawing/2014/main" id="{944BEC2D-E761-4280-97DE-4FCBA5997C01}"/>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Fakty majú zdroj a stav</a:t>
            </a:r>
          </a:p>
        </p:txBody>
      </p:sp>
      <p:sp>
        <p:nvSpPr>
          <p:cNvPr id="4" name="text-37-3">
            <a:extLst xmlns:a="http://schemas.openxmlformats.org/drawingml/2006/main">
              <a:ext uri="{FF2B5EF4-FFF2-40B4-BE49-F238E27FC236}">
                <a16:creationId xmlns:a16="http://schemas.microsoft.com/office/drawing/2014/main" id="{DDCBBCED-F6C7-4E36-91EB-95D462EA7A6F}"/>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Neisté pole zostáva neisté</a:t>
            </a:r>
          </a:p>
        </p:txBody>
      </p:sp>
      <p:sp>
        <p:nvSpPr>
          <p:cNvPr id="5" name="text-37-4">
            <a:extLst xmlns:a="http://schemas.openxmlformats.org/drawingml/2006/main">
              <a:ext uri="{FF2B5EF4-FFF2-40B4-BE49-F238E27FC236}">
                <a16:creationId xmlns:a16="http://schemas.microsoft.com/office/drawing/2014/main" id="{4573F3A7-FF3E-47B2-9957-40540462AF13}"/>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Ďalší krok má vlastníka</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556260">
                <a:tc>
                  <a:txBody>
                    <a:bodyPr/>
                    <a:lstStyle/>
                    <a:p>
                      <a:r>
                        <a:rPr sz="1800" b="1">
                          <a:solidFill>
                            <a:srgbClr val="10263B"/>
                          </a:solidFill>
                          <a:latin typeface="Arial"/>
                          <a:ea typeface="Arial"/>
                          <a:cs typeface="Arial"/>
                        </a:rPr>
                        <a:t>Odovzdávané pole</a:t>
                      </a:r>
                    </a:p>
                  </a:txBody>
                  <a:tcPr marL="91440" marR="91440" marT="45720" marB="45720">
                    <a:solidFill>
                      <a:srgbClr val="EAF4F0"/>
                    </a:solidFill>
                  </a:tcPr>
                </a:tc>
                <a:tc>
                  <a:txBody>
                    <a:bodyPr/>
                    <a:lstStyle/>
                    <a:p>
                      <a:r>
                        <a:rPr sz="1800" b="1">
                          <a:solidFill>
                            <a:srgbClr val="10263B"/>
                          </a:solidFill>
                          <a:latin typeface="Arial"/>
                          <a:ea typeface="Arial"/>
                          <a:cs typeface="Arial"/>
                        </a:rPr>
                        <a:t>Povinný kontext</a:t>
                      </a:r>
                    </a:p>
                  </a:txBody>
                  <a:tcPr marL="91440" marR="91440" marT="45720" marB="45720">
                    <a:solidFill>
                      <a:srgbClr val="EAF4F0"/>
                    </a:solidFill>
                  </a:tcPr>
                </a:tc>
              </a:tr>
              <a:tr h="556260">
                <a:tc>
                  <a:txBody>
                    <a:bodyPr/>
                    <a:lstStyle/>
                    <a:p>
                      <a:r>
                        <a:rPr sz="1800" b="0">
                          <a:solidFill>
                            <a:srgbClr val="10263B"/>
                          </a:solidFill>
                          <a:latin typeface="Arial"/>
                          <a:ea typeface="Arial"/>
                          <a:cs typeface="Arial"/>
                        </a:rPr>
                        <a:t>Suma</a:t>
                      </a:r>
                    </a:p>
                  </a:txBody>
                  <a:tcPr marL="91440" marR="91440" marT="45720" marB="45720">
                    <a:solidFill>
                      <a:srgbClr val="FFFFFF"/>
                    </a:solidFill>
                  </a:tcPr>
                </a:tc>
                <a:tc>
                  <a:txBody>
                    <a:bodyPr/>
                    <a:lstStyle/>
                    <a:p>
                      <a:r>
                        <a:rPr sz="1800" b="0">
                          <a:solidFill>
                            <a:srgbClr val="10263B"/>
                          </a:solidFill>
                          <a:latin typeface="Arial"/>
                          <a:ea typeface="Arial"/>
                          <a:cs typeface="Arial"/>
                        </a:rPr>
                        <a:t>Hodnota, mena, stav</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Zdroj</a:t>
                      </a:r>
                    </a:p>
                  </a:txBody>
                  <a:tcPr marL="91440" marR="91440" marT="45720" marB="45720">
                    <a:solidFill>
                      <a:srgbClr val="FFFFFF"/>
                    </a:solidFill>
                  </a:tcPr>
                </a:tc>
                <a:tc>
                  <a:txBody>
                    <a:bodyPr/>
                    <a:lstStyle/>
                    <a:p>
                      <a:r>
                        <a:rPr sz="1800" b="0">
                          <a:solidFill>
                            <a:srgbClr val="10263B"/>
                          </a:solidFill>
                          <a:latin typeface="Arial"/>
                          <a:ea typeface="Arial"/>
                          <a:cs typeface="Arial"/>
                        </a:rPr>
                        <a:t>Doklad a úsek</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Neistota</a:t>
                      </a:r>
                    </a:p>
                  </a:txBody>
                  <a:tcPr marL="91440" marR="91440" marT="45720" marB="45720">
                    <a:solidFill>
                      <a:srgbClr val="FFFFFF"/>
                    </a:solidFill>
                  </a:tcPr>
                </a:tc>
                <a:tc>
                  <a:txBody>
                    <a:bodyPr/>
                    <a:lstStyle/>
                    <a:p>
                      <a:r>
                        <a:rPr sz="1800" b="0">
                          <a:solidFill>
                            <a:srgbClr val="10263B"/>
                          </a:solidFill>
                          <a:latin typeface="Arial"/>
                          <a:ea typeface="Arial"/>
                          <a:cs typeface="Arial"/>
                        </a:rPr>
                        <a:t>Otázka a vlastník</a:t>
                      </a:r>
                    </a:p>
                  </a:txBody>
                  <a:tcPr marL="91440" marR="91440" marT="45720" marB="45720">
                    <a:solidFill>
                      <a:srgbClr val="FFFFFF"/>
                    </a:solidFill>
                  </a:tcPr>
                </a:tc>
              </a:tr>
              <a:tr h="556260">
                <a:tc>
                  <a:txBody>
                    <a:bodyPr/>
                    <a:lstStyle/>
                    <a:p>
                      <a:r>
                        <a:rPr sz="1800" b="0">
                          <a:solidFill>
                            <a:srgbClr val="10263B"/>
                          </a:solidFill>
                          <a:latin typeface="Arial"/>
                          <a:ea typeface="Arial"/>
                          <a:cs typeface="Arial"/>
                        </a:rPr>
                        <a:t>Schválenie</a:t>
                      </a:r>
                    </a:p>
                  </a:txBody>
                  <a:tcPr marL="91440" marR="91440" marT="45720" marB="45720">
                    <a:solidFill>
                      <a:srgbClr val="FFFFFF"/>
                    </a:solidFill>
                  </a:tcPr>
                </a:tc>
                <a:tc>
                  <a:txBody>
                    <a:bodyPr/>
                    <a:lstStyle/>
                    <a:p>
                      <a:r>
                        <a:rPr sz="1800" b="0">
                          <a:solidFill>
                            <a:srgbClr val="10263B"/>
                          </a:solidFill>
                          <a:latin typeface="Arial"/>
                          <a:ea typeface="Arial"/>
                          <a:cs typeface="Arial"/>
                        </a:rPr>
                        <a:t>Rola a konkrétna verzia</a:t>
                      </a:r>
                    </a:p>
                  </a:txBody>
                  <a:tcPr marL="91440" marR="91440" marT="45720" marB="45720">
                    <a:solidFill>
                      <a:srgbClr val="FFFFFF"/>
                    </a:solidFill>
                  </a:tcPr>
                </a:tc>
              </a:tr>
            </a:tbl>
          </a:graphicData>
        </a:graphic>
      </p:graphicFrame>
      <p:sp>
        <p:nvSpPr>
          <p:cNvPr id="7" name="text-37-5">
            <a:extLst xmlns:a="http://schemas.openxmlformats.org/drawingml/2006/main">
              <a:ext uri="{FF2B5EF4-FFF2-40B4-BE49-F238E27FC236}">
                <a16:creationId xmlns:a16="http://schemas.microsoft.com/office/drawing/2014/main" id="{64BB8074-DB3A-493C-8EEF-ECCAAE67CF5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7-6">
            <a:extLst xmlns:a="http://schemas.openxmlformats.org/drawingml/2006/main">
              <a:ext uri="{FF2B5EF4-FFF2-40B4-BE49-F238E27FC236}">
                <a16:creationId xmlns:a16="http://schemas.microsoft.com/office/drawing/2014/main" id="{25CD5C39-42F4-4DA1-8403-C010489087E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extraktor odovzdá sumu označenú na overenie. Manažérsky report ju nezahrnie ako potvrdený náklad bez viditeľného označenia a pravidla; otvorená otázka zostáva pri prípade.</a:t>
            </a:r>
          </a:p>
        </p:txBody>
      </p:sp>
      <p:sp>
        <p:nvSpPr>
          <p:cNvPr id="9" name="text-37-7">
            <a:extLst xmlns:a="http://schemas.openxmlformats.org/drawingml/2006/main">
              <a:ext uri="{FF2B5EF4-FFF2-40B4-BE49-F238E27FC236}">
                <a16:creationId xmlns:a16="http://schemas.microsoft.com/office/drawing/2014/main" id="{B68C9F3A-A21E-4050-9B8E-BA441FF8CA1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7-8">
            <a:extLst xmlns:a="http://schemas.openxmlformats.org/drawingml/2006/main">
              <a:ext uri="{FF2B5EF4-FFF2-40B4-BE49-F238E27FC236}">
                <a16:creationId xmlns:a16="http://schemas.microsoft.com/office/drawing/2014/main" id="{D16D2FA6-EF10-4416-ACA9-09F655316CB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1739206529"/>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38-0">
            <a:extLst xmlns:a="http://schemas.openxmlformats.org/drawingml/2006/main">
              <a:ext uri="{FF2B5EF4-FFF2-40B4-BE49-F238E27FC236}">
                <a16:creationId xmlns:a16="http://schemas.microsoft.com/office/drawing/2014/main" id="{EBBF54C7-7DC5-43C2-A77C-997ADA5D3D0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8-1">
            <a:extLst xmlns:a="http://schemas.openxmlformats.org/drawingml/2006/main">
              <a:ext uri="{FF2B5EF4-FFF2-40B4-BE49-F238E27FC236}">
                <a16:creationId xmlns:a16="http://schemas.microsoft.com/office/drawing/2014/main" id="{FC3F7383-277B-4933-ADA5-29AF649A861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Incident a návrat</a:t>
            </a:r>
          </a:p>
        </p:txBody>
      </p:sp>
      <p:sp>
        <p:nvSpPr>
          <p:cNvPr id="3" name="text-38-2">
            <a:extLst xmlns:a="http://schemas.openxmlformats.org/drawingml/2006/main">
              <a:ext uri="{FF2B5EF4-FFF2-40B4-BE49-F238E27FC236}">
                <a16:creationId xmlns:a16="http://schemas.microsoft.com/office/drawing/2014/main" id="{455D5C2F-3EE3-4C15-A263-E15C392207EE}"/>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Zastavte nové škodlivé účinky</a:t>
            </a:r>
          </a:p>
        </p:txBody>
      </p:sp>
      <p:sp>
        <p:nvSpPr>
          <p:cNvPr id="4" name="text-38-3">
            <a:extLst xmlns:a="http://schemas.openxmlformats.org/drawingml/2006/main">
              <a:ext uri="{FF2B5EF4-FFF2-40B4-BE49-F238E27FC236}">
                <a16:creationId xmlns:a16="http://schemas.microsoft.com/office/drawing/2014/main" id="{02603C4B-FACD-4F81-A708-43A7712F98D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Rozsah a dôkazy sa preveria</a:t>
            </a:r>
          </a:p>
        </p:txBody>
      </p:sp>
      <p:sp>
        <p:nvSpPr>
          <p:cNvPr id="5" name="text-38-4">
            <a:extLst xmlns:a="http://schemas.openxmlformats.org/drawingml/2006/main">
              <a:ext uri="{FF2B5EF4-FFF2-40B4-BE49-F238E27FC236}">
                <a16:creationId xmlns:a16="http://schemas.microsoft.com/office/drawing/2014/main" id="{DD5EBEE7-E75F-4C0C-821F-DB1279FE9C44}"/>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Zápisy sa nevrátia samy</a:t>
            </a:r>
          </a:p>
        </p:txBody>
      </p:sp>
      <p:sp>
        <p:nvSpPr>
          <p:cNvPr id="6" name="diagram-node-38-0">
            <a:extLst xmlns:a="http://schemas.openxmlformats.org/drawingml/2006/main">
              <a:ext uri="{FF2B5EF4-FFF2-40B4-BE49-F238E27FC236}">
                <a16:creationId xmlns:a16="http://schemas.microsoft.com/office/drawing/2014/main" id="{41A741D5-3B5F-405E-8115-A7FF90B66DFE}"/>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Incident</a:t>
            </a:r>
          </a:p>
        </p:txBody>
      </p:sp>
      <p:sp>
        <p:nvSpPr>
          <p:cNvPr id="7" name="diagram-node-38-1">
            <a:extLst xmlns:a="http://schemas.openxmlformats.org/drawingml/2006/main">
              <a:ext uri="{FF2B5EF4-FFF2-40B4-BE49-F238E27FC236}">
                <a16:creationId xmlns:a16="http://schemas.microsoft.com/office/drawing/2014/main" id="{61E63430-A481-4156-9121-1C25990FA250}"/>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Zastaviť nové účinky</a:t>
            </a:r>
          </a:p>
        </p:txBody>
      </p:sp>
      <p:sp>
        <p:nvSpPr>
          <p:cNvPr id="8" name="diagram-node-38-2">
            <a:extLst xmlns:a="http://schemas.openxmlformats.org/drawingml/2006/main">
              <a:ext uri="{FF2B5EF4-FFF2-40B4-BE49-F238E27FC236}">
                <a16:creationId xmlns:a16="http://schemas.microsoft.com/office/drawing/2014/main" id="{5AEBE91C-A1EC-42E5-943B-9CC438FB1430}"/>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Dotknuté prípady</a:t>
            </a:r>
          </a:p>
        </p:txBody>
      </p:sp>
      <p:sp>
        <p:nvSpPr>
          <p:cNvPr id="9" name="diagram-node-38-3">
            <a:extLst xmlns:a="http://schemas.openxmlformats.org/drawingml/2006/main">
              <a:ext uri="{FF2B5EF4-FFF2-40B4-BE49-F238E27FC236}">
                <a16:creationId xmlns:a16="http://schemas.microsoft.com/office/drawing/2014/main" id="{12FE6C81-70DC-4C76-9F35-2C8119D428DA}"/>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Oprava odborníkom</a:t>
            </a:r>
          </a:p>
        </p:txBody>
      </p:sp>
      <p:sp>
        <p:nvSpPr>
          <p:cNvPr id="10" name="diagram-node-38-4">
            <a:extLst xmlns:a="http://schemas.openxmlformats.org/drawingml/2006/main">
              <a:ext uri="{FF2B5EF4-FFF2-40B4-BE49-F238E27FC236}">
                <a16:creationId xmlns:a16="http://schemas.microsoft.com/office/drawing/2014/main" id="{7B80CA48-79E3-4857-8C46-6F40838DCBB1}"/>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Test a obnova</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38-14">
            <a:extLst xmlns:a="http://schemas.openxmlformats.org/drawingml/2006/main">
              <a:ext uri="{FF2B5EF4-FFF2-40B4-BE49-F238E27FC236}">
                <a16:creationId xmlns:a16="http://schemas.microsoft.com/office/drawing/2014/main" id="{70DF21A5-3C7D-4A57-89F7-66FED1EB318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38-15">
            <a:extLst xmlns:a="http://schemas.openxmlformats.org/drawingml/2006/main">
              <a:ext uri="{FF2B5EF4-FFF2-40B4-BE49-F238E27FC236}">
                <a16:creationId xmlns:a16="http://schemas.microsoft.com/office/drawing/2014/main" id="{C17FBEBA-B70F-4F59-B608-8B56DBF0B2D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import vytvoril nesprávnu položku. Tím zastaví ďalšie zápisy a identifikuje dotknuté doklady; oprávnený odborník rozhodne o opravnom účtovnom postupe, nie AI sama.</a:t>
            </a:r>
          </a:p>
        </p:txBody>
      </p:sp>
      <p:sp>
        <p:nvSpPr>
          <p:cNvPr id="17" name="text-38-16">
            <a:extLst xmlns:a="http://schemas.openxmlformats.org/drawingml/2006/main">
              <a:ext uri="{FF2B5EF4-FFF2-40B4-BE49-F238E27FC236}">
                <a16:creationId xmlns:a16="http://schemas.microsoft.com/office/drawing/2014/main" id="{1E196484-828A-4AA0-8466-C7F735EB872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38-17">
            <a:extLst xmlns:a="http://schemas.openxmlformats.org/drawingml/2006/main">
              <a:ext uri="{FF2B5EF4-FFF2-40B4-BE49-F238E27FC236}">
                <a16:creationId xmlns:a16="http://schemas.microsoft.com/office/drawing/2014/main" id="{E7B3D9F4-753D-4E89-A88C-B0281DE2FEE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1052461611"/>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9-0">
            <a:extLst xmlns:a="http://schemas.openxmlformats.org/drawingml/2006/main">
              <a:ext uri="{FF2B5EF4-FFF2-40B4-BE49-F238E27FC236}">
                <a16:creationId xmlns:a16="http://schemas.microsoft.com/office/drawing/2014/main" id="{BF9DC715-D039-490F-8FB5-BCE0A9738E6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39-1">
            <a:extLst xmlns:a="http://schemas.openxmlformats.org/drawingml/2006/main">
              <a:ext uri="{FF2B5EF4-FFF2-40B4-BE49-F238E27FC236}">
                <a16:creationId xmlns:a16="http://schemas.microsoft.com/office/drawing/2014/main" id="{EBD83018-96C2-4FEB-8EBF-C9011285AE1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Praktická matica bezpečnostných hraníc</a:t>
            </a:r>
          </a:p>
        </p:txBody>
      </p:sp>
      <p:sp>
        <p:nvSpPr>
          <p:cNvPr id="3" name="text-39-2">
            <a:extLst xmlns:a="http://schemas.openxmlformats.org/drawingml/2006/main">
              <a:ext uri="{FF2B5EF4-FFF2-40B4-BE49-F238E27FC236}">
                <a16:creationId xmlns:a16="http://schemas.microsoft.com/office/drawing/2014/main" id="{E743C320-F649-438F-9AB9-E8D42F23558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Úloha, dáta a rola</a:t>
            </a:r>
          </a:p>
        </p:txBody>
      </p:sp>
      <p:sp>
        <p:nvSpPr>
          <p:cNvPr id="4" name="text-39-3">
            <a:extLst xmlns:a="http://schemas.openxmlformats.org/drawingml/2006/main">
              <a:ext uri="{FF2B5EF4-FFF2-40B4-BE49-F238E27FC236}">
                <a16:creationId xmlns:a16="http://schemas.microsoft.com/office/drawing/2014/main" id="{4B811BE3-C90C-465B-9710-FD2CE34B65D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Povolený krok a blokátor</a:t>
            </a:r>
          </a:p>
        </p:txBody>
      </p:sp>
      <p:sp>
        <p:nvSpPr>
          <p:cNvPr id="5" name="text-39-4">
            <a:extLst xmlns:a="http://schemas.openxmlformats.org/drawingml/2006/main">
              <a:ext uri="{FF2B5EF4-FFF2-40B4-BE49-F238E27FC236}">
                <a16:creationId xmlns:a16="http://schemas.microsoft.com/office/drawing/2014/main" id="{F5B94B3F-D04F-493C-8518-A91DFDE8BF5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Dôkaz účinnosti kontroly</a:t>
            </a:r>
          </a:p>
        </p:txBody>
      </p:sp>
      <p:sp>
        <p:nvSpPr>
          <p:cNvPr id="6" name="text-39-5">
            <a:extLst xmlns:a="http://schemas.openxmlformats.org/drawingml/2006/main">
              <a:ext uri="{FF2B5EF4-FFF2-40B4-BE49-F238E27FC236}">
                <a16:creationId xmlns:a16="http://schemas.microsoft.com/office/drawing/2014/main" id="{8B021A44-6C7A-475C-ACF0-ED71E42B78C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9-6">
            <a:extLst xmlns:a="http://schemas.openxmlformats.org/drawingml/2006/main">
              <a:ext uri="{FF2B5EF4-FFF2-40B4-BE49-F238E27FC236}">
                <a16:creationId xmlns:a16="http://schemas.microsoft.com/office/drawing/2014/main" id="{C7F7DAAD-14AD-4E84-816E-942DBA1A5D5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pre fiktívny inbox vytvorte riadky čítanie dokladu, oprava sumy, export a návrh platby. Pri každom určte rolu, povolený rozsah a zakázané správanie.</a:t>
            </a:r>
          </a:p>
        </p:txBody>
      </p:sp>
      <p:sp>
        <p:nvSpPr>
          <p:cNvPr id="8" name="text-39-7">
            <a:extLst xmlns:a="http://schemas.openxmlformats.org/drawingml/2006/main">
              <a:ext uri="{FF2B5EF4-FFF2-40B4-BE49-F238E27FC236}">
                <a16:creationId xmlns:a16="http://schemas.microsoft.com/office/drawing/2014/main" id="{43426EC7-DE91-435B-ADBC-1497BA9F359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9-8">
            <a:extLst xmlns:a="http://schemas.openxmlformats.org/drawingml/2006/main">
              <a:ext uri="{FF2B5EF4-FFF2-40B4-BE49-F238E27FC236}">
                <a16:creationId xmlns:a16="http://schemas.microsoft.com/office/drawing/2014/main" id="{F83F63A4-42F8-41D0-A1B0-9AD7B21FCC8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1022814411"/>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0-0">
            <a:extLst xmlns:a="http://schemas.openxmlformats.org/drawingml/2006/main">
              <a:ext uri="{FF2B5EF4-FFF2-40B4-BE49-F238E27FC236}">
                <a16:creationId xmlns:a16="http://schemas.microsoft.com/office/drawing/2014/main" id="{063BC48A-DCF0-45DE-B5F9-860ADC2FD04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Dáta, oprávnenia a ľudské schválenie</a:t>
            </a:r>
          </a:p>
        </p:txBody>
      </p:sp>
      <p:sp>
        <p:nvSpPr>
          <p:cNvPr id="2" name="text-40-1">
            <a:extLst xmlns:a="http://schemas.openxmlformats.org/drawingml/2006/main">
              <a:ext uri="{FF2B5EF4-FFF2-40B4-BE49-F238E27FC236}">
                <a16:creationId xmlns:a16="http://schemas.microsoft.com/office/drawing/2014/main" id="{34AA180C-95FB-4BF2-B19E-2DE09AF6FEB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Kontrola oprávnení na modelovom prípade</a:t>
            </a:r>
          </a:p>
        </p:txBody>
      </p:sp>
      <p:sp>
        <p:nvSpPr>
          <p:cNvPr id="3" name="text-40-2">
            <a:extLst xmlns:a="http://schemas.openxmlformats.org/drawingml/2006/main">
              <a:ext uri="{FF2B5EF4-FFF2-40B4-BE49-F238E27FC236}">
                <a16:creationId xmlns:a16="http://schemas.microsoft.com/office/drawing/2014/main" id="{7E3DADFA-3B96-4A57-BC3C-4738AD878D9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Skúste cudziu firmu a neplatnú rolu</a:t>
            </a:r>
          </a:p>
        </p:txBody>
      </p:sp>
      <p:sp>
        <p:nvSpPr>
          <p:cNvPr id="4" name="text-40-3">
            <a:extLst xmlns:a="http://schemas.openxmlformats.org/drawingml/2006/main">
              <a:ext uri="{FF2B5EF4-FFF2-40B4-BE49-F238E27FC236}">
                <a16:creationId xmlns:a16="http://schemas.microsoft.com/office/drawing/2014/main" id="{5E2912A9-1F20-45EB-9153-B80F0ADFB34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originál aj export</a:t>
            </a:r>
          </a:p>
        </p:txBody>
      </p:sp>
      <p:sp>
        <p:nvSpPr>
          <p:cNvPr id="5" name="text-40-4">
            <a:extLst xmlns:a="http://schemas.openxmlformats.org/drawingml/2006/main">
              <a:ext uri="{FF2B5EF4-FFF2-40B4-BE49-F238E27FC236}">
                <a16:creationId xmlns:a16="http://schemas.microsoft.com/office/drawing/2014/main" id="{D3033BD3-9947-4027-B2E4-6DD899031315}"/>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Odmietnutie nesmie prezradiť obsah</a:t>
            </a:r>
          </a:p>
        </p:txBody>
      </p:sp>
      <p:sp>
        <p:nvSpPr>
          <p:cNvPr id="6" name="text-40-5">
            <a:extLst xmlns:a="http://schemas.openxmlformats.org/drawingml/2006/main">
              <a:ext uri="{FF2B5EF4-FFF2-40B4-BE49-F238E27FC236}">
                <a16:creationId xmlns:a16="http://schemas.microsoft.com/office/drawing/2014/main" id="{B3C3CA10-F976-45F6-BF48-463FE94E058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0-6">
            <a:extLst xmlns:a="http://schemas.openxmlformats.org/drawingml/2006/main">
              <a:ext uri="{FF2B5EF4-FFF2-40B4-BE49-F238E27FC236}">
                <a16:creationId xmlns:a16="http://schemas.microsoft.com/office/drawing/2014/main" id="{77AEBC92-E9CC-4A98-8FAA-7539A2688A3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pri fiktívnych firmách A a B opíšte test zmeny identifikátora exportu. Povinný výsledok je odmietnutie bez cudzieho názvu dodávateľa, sumy a obsahu dokumentu.</a:t>
            </a:r>
          </a:p>
        </p:txBody>
      </p:sp>
      <p:sp>
        <p:nvSpPr>
          <p:cNvPr id="8" name="text-40-7">
            <a:extLst xmlns:a="http://schemas.openxmlformats.org/drawingml/2006/main">
              <a:ext uri="{FF2B5EF4-FFF2-40B4-BE49-F238E27FC236}">
                <a16:creationId xmlns:a16="http://schemas.microsoft.com/office/drawing/2014/main" id="{D9633874-9735-4F6D-8A4D-C492C31C97E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0-8">
            <a:extLst xmlns:a="http://schemas.openxmlformats.org/drawingml/2006/main">
              <a:ext uri="{FF2B5EF4-FFF2-40B4-BE49-F238E27FC236}">
                <a16:creationId xmlns:a16="http://schemas.microsoft.com/office/drawing/2014/main" id="{8426B5D4-E774-471B-8A09-F96D56D129A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260858907"/>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5771e55c8e34dc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312149E3-EAB1-467F-BD6F-9D3D6D0528A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3" name="text-41-1">
            <a:extLst xmlns:a="http://schemas.openxmlformats.org/drawingml/2006/main">
              <a:ext uri="{FF2B5EF4-FFF2-40B4-BE49-F238E27FC236}">
                <a16:creationId xmlns:a16="http://schemas.microsoft.com/office/drawing/2014/main" id="{DA1C730E-A221-40D3-A2B2-C6E1638FC017}"/>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Reprezentatívna sada dokumentov</a:t>
            </a:r>
          </a:p>
        </p:txBody>
      </p:sp>
      <p:sp>
        <p:nvSpPr>
          <p:cNvPr id="4" name="text-41-2">
            <a:extLst xmlns:a="http://schemas.openxmlformats.org/drawingml/2006/main">
              <a:ext uri="{FF2B5EF4-FFF2-40B4-BE49-F238E27FC236}">
                <a16:creationId xmlns:a16="http://schemas.microsoft.com/office/drawing/2014/main" id="{A86E598E-F4A7-4D9C-834A-2550377195F5}"/>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Formáty a dodávatelia sa líšia</a:t>
            </a:r>
          </a:p>
        </p:txBody>
      </p:sp>
      <p:sp>
        <p:nvSpPr>
          <p:cNvPr id="5" name="text-41-3">
            <a:extLst xmlns:a="http://schemas.openxmlformats.org/drawingml/2006/main">
              <a:ext uri="{FF2B5EF4-FFF2-40B4-BE49-F238E27FC236}">
                <a16:creationId xmlns:a16="http://schemas.microsoft.com/office/drawing/2014/main" id="{C65C0301-B618-43C3-9761-DB4C15EBC210}"/>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výnimky a negatívne prípady</a:t>
            </a:r>
          </a:p>
        </p:txBody>
      </p:sp>
      <p:sp>
        <p:nvSpPr>
          <p:cNvPr id="6" name="text-41-4">
            <a:extLst xmlns:a="http://schemas.openxmlformats.org/drawingml/2006/main">
              <a:ext uri="{FF2B5EF4-FFF2-40B4-BE49-F238E27FC236}">
                <a16:creationId xmlns:a16="http://schemas.microsoft.com/office/drawing/2014/main" id="{91A26D25-64F6-45B2-92FF-26B91848A73A}"/>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Oddelte úpravy od záverečného testu</a:t>
            </a:r>
          </a:p>
        </p:txBody>
      </p:sp>
      <p:sp>
        <p:nvSpPr>
          <p:cNvPr id="7" name="text-41-5">
            <a:extLst xmlns:a="http://schemas.openxmlformats.org/drawingml/2006/main">
              <a:ext uri="{FF2B5EF4-FFF2-40B4-BE49-F238E27FC236}">
                <a16:creationId xmlns:a16="http://schemas.microsoft.com/office/drawing/2014/main" id="{C72C2C7D-0369-48B1-8936-9F93F814B51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1-6">
            <a:extLst xmlns:a="http://schemas.openxmlformats.org/drawingml/2006/main">
              <a:ext uri="{FF2B5EF4-FFF2-40B4-BE49-F238E27FC236}">
                <a16:creationId xmlns:a16="http://schemas.microsoft.com/office/drawing/2014/main" id="{400FDB92-353D-48F4-B8DA-23B446BD881D}"/>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sada dvadsiatich dokladov má viac formátov a päť nevidených prípadov. Oponent doplní odrezanú sumu a neoverený účet; test nesmie tieto prípady vynechať ako nepohodlné.</a:t>
            </a:r>
          </a:p>
        </p:txBody>
      </p:sp>
      <p:sp>
        <p:nvSpPr>
          <p:cNvPr id="9" name="text-41-7">
            <a:extLst xmlns:a="http://schemas.openxmlformats.org/drawingml/2006/main">
              <a:ext uri="{FF2B5EF4-FFF2-40B4-BE49-F238E27FC236}">
                <a16:creationId xmlns:a16="http://schemas.microsoft.com/office/drawing/2014/main" id="{E9D0D65F-FAFC-4CD3-84D5-753D1710F80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1-8">
            <a:extLst xmlns:a="http://schemas.openxmlformats.org/drawingml/2006/main">
              <a:ext uri="{FF2B5EF4-FFF2-40B4-BE49-F238E27FC236}">
                <a16:creationId xmlns:a16="http://schemas.microsoft.com/office/drawing/2014/main" id="{351570FB-9A5F-4BFE-8731-A1A3E3E5593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42648675"/>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2-0">
            <a:extLst xmlns:a="http://schemas.openxmlformats.org/drawingml/2006/main">
              <a:ext uri="{FF2B5EF4-FFF2-40B4-BE49-F238E27FC236}">
                <a16:creationId xmlns:a16="http://schemas.microsoft.com/office/drawing/2014/main" id="{A0B24606-FF19-45C6-90D3-DDE3FF06BDF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2-1">
            <a:extLst xmlns:a="http://schemas.openxmlformats.org/drawingml/2006/main">
              <a:ext uri="{FF2B5EF4-FFF2-40B4-BE49-F238E27FC236}">
                <a16:creationId xmlns:a16="http://schemas.microsoft.com/office/drawing/2014/main" id="{A095E22A-1CF9-4CED-AEE0-A545C687912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Presnosť polí a celých dokladov</a:t>
            </a:r>
          </a:p>
        </p:txBody>
      </p:sp>
      <p:sp>
        <p:nvSpPr>
          <p:cNvPr id="3" name="text-42-2">
            <a:extLst xmlns:a="http://schemas.openxmlformats.org/drawingml/2006/main">
              <a:ext uri="{FF2B5EF4-FFF2-40B4-BE49-F238E27FC236}">
                <a16:creationId xmlns:a16="http://schemas.microsoft.com/office/drawing/2014/main" id="{8BE39D11-5570-4237-8D7B-CACF7F3F0632}"/>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Definujte zhodu a toleranciu</a:t>
            </a:r>
          </a:p>
        </p:txBody>
      </p:sp>
      <p:sp>
        <p:nvSpPr>
          <p:cNvPr id="4" name="text-42-3">
            <a:extLst xmlns:a="http://schemas.openxmlformats.org/drawingml/2006/main">
              <a:ext uri="{FF2B5EF4-FFF2-40B4-BE49-F238E27FC236}">
                <a16:creationId xmlns:a16="http://schemas.microsoft.com/office/drawing/2014/main" id="{65B9F8F9-445C-4F7F-9A11-D4FF2D02EEE5}"/>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Kritické polia sledujte zvlášť</a:t>
            </a:r>
          </a:p>
        </p:txBody>
      </p:sp>
      <p:sp>
        <p:nvSpPr>
          <p:cNvPr id="5" name="text-42-4">
            <a:extLst xmlns:a="http://schemas.openxmlformats.org/drawingml/2006/main">
              <a:ext uri="{FF2B5EF4-FFF2-40B4-BE49-F238E27FC236}">
                <a16:creationId xmlns:a16="http://schemas.microsoft.com/office/drawing/2014/main" id="{6FD6A43C-ACF1-4645-AE98-FB678584077A}"/>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Doklad môže zlyhať jedným poľom</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Metrika</a:t>
                      </a:r>
                    </a:p>
                  </a:txBody>
                  <a:tcPr marL="91440" marR="91440" marT="45720" marB="45720">
                    <a:solidFill>
                      <a:srgbClr val="EAF4F0"/>
                    </a:solidFill>
                  </a:tcPr>
                </a:tc>
                <a:tc>
                  <a:txBody>
                    <a:bodyPr/>
                    <a:lstStyle/>
                    <a:p>
                      <a:r>
                        <a:rPr sz="1800" b="1">
                          <a:solidFill>
                            <a:srgbClr val="10263B"/>
                          </a:solidFill>
                          <a:latin typeface="Arial"/>
                          <a:ea typeface="Arial"/>
                          <a:cs typeface="Arial"/>
                        </a:rPr>
                        <a:t>Význam</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Presnosť polí</a:t>
                      </a:r>
                    </a:p>
                  </a:txBody>
                  <a:tcPr marL="91440" marR="91440" marT="45720" marB="45720">
                    <a:solidFill>
                      <a:srgbClr val="FFFFFF"/>
                    </a:solidFill>
                  </a:tcPr>
                </a:tc>
                <a:tc>
                  <a:txBody>
                    <a:bodyPr/>
                    <a:lstStyle/>
                    <a:p>
                      <a:r>
                        <a:rPr sz="1800" b="0">
                          <a:solidFill>
                            <a:srgbClr val="10263B"/>
                          </a:solidFill>
                          <a:latin typeface="Arial"/>
                          <a:ea typeface="Arial"/>
                          <a:cs typeface="Arial"/>
                        </a:rPr>
                        <a:t>Správne hodnoty / hodnotené polia</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Správnosť dokladu</a:t>
                      </a:r>
                    </a:p>
                  </a:txBody>
                  <a:tcPr marL="91440" marR="91440" marT="45720" marB="45720">
                    <a:solidFill>
                      <a:srgbClr val="FFFFFF"/>
                    </a:solidFill>
                  </a:tcPr>
                </a:tc>
                <a:tc>
                  <a:txBody>
                    <a:bodyPr/>
                    <a:lstStyle/>
                    <a:p>
                      <a:r>
                        <a:rPr sz="1800" b="0">
                          <a:solidFill>
                            <a:srgbClr val="10263B"/>
                          </a:solidFill>
                          <a:latin typeface="Arial"/>
                          <a:ea typeface="Arial"/>
                          <a:cs typeface="Arial"/>
                        </a:rPr>
                        <a:t>Všetky povinné polia správne</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Kritické pole</a:t>
                      </a:r>
                    </a:p>
                  </a:txBody>
                  <a:tcPr marL="91440" marR="91440" marT="45720" marB="45720">
                    <a:solidFill>
                      <a:srgbClr val="FFFFFF"/>
                    </a:solidFill>
                  </a:tcPr>
                </a:tc>
                <a:tc>
                  <a:txBody>
                    <a:bodyPr/>
                    <a:lstStyle/>
                    <a:p>
                      <a:r>
                        <a:rPr sz="1800" b="0">
                          <a:solidFill>
                            <a:srgbClr val="10263B"/>
                          </a:solidFill>
                          <a:latin typeface="Arial"/>
                          <a:ea typeface="Arial"/>
                          <a:cs typeface="Arial"/>
                        </a:rPr>
                        <a:t>Samostatná blokujúca kontrola</a:t>
                      </a:r>
                    </a:p>
                  </a:txBody>
                  <a:tcPr marL="91440" marR="91440" marT="45720" marB="45720">
                    <a:solidFill>
                      <a:srgbClr val="FFFFFF"/>
                    </a:solidFill>
                  </a:tcPr>
                </a:tc>
              </a:tr>
            </a:tbl>
          </a:graphicData>
        </a:graphic>
      </p:graphicFrame>
      <p:sp>
        <p:nvSpPr>
          <p:cNvPr id="7" name="text-42-5">
            <a:extLst xmlns:a="http://schemas.openxmlformats.org/drawingml/2006/main">
              <a:ext uri="{FF2B5EF4-FFF2-40B4-BE49-F238E27FC236}">
                <a16:creationId xmlns:a16="http://schemas.microsoft.com/office/drawing/2014/main" id="{D44085E4-91CC-4AFF-878A-5ABBCA47E63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2-6">
            <a:extLst xmlns:a="http://schemas.openxmlformats.org/drawingml/2006/main">
              <a:ext uri="{FF2B5EF4-FFF2-40B4-BE49-F238E27FC236}">
                <a16:creationId xmlns:a16="http://schemas.microsoft.com/office/drawing/2014/main" id="{0A2CA2F0-ECB4-43CB-8914-E62AD28F7BC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deväť z desiatich polí je správne, ale nesprávny je účet. Doklad nie je pripravený na platobné použitie; 90 % presnosť polí nesmie zakryť kritickú chybu.</a:t>
            </a:r>
          </a:p>
        </p:txBody>
      </p:sp>
      <p:sp>
        <p:nvSpPr>
          <p:cNvPr id="9" name="text-42-7">
            <a:extLst xmlns:a="http://schemas.openxmlformats.org/drawingml/2006/main">
              <a:ext uri="{FF2B5EF4-FFF2-40B4-BE49-F238E27FC236}">
                <a16:creationId xmlns:a16="http://schemas.microsoft.com/office/drawing/2014/main" id="{3E6603A1-29FE-4468-B473-8570A0A7A35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2-8">
            <a:extLst xmlns:a="http://schemas.openxmlformats.org/drawingml/2006/main">
              <a:ext uri="{FF2B5EF4-FFF2-40B4-BE49-F238E27FC236}">
                <a16:creationId xmlns:a16="http://schemas.microsoft.com/office/drawing/2014/main" id="{FBDB261B-D055-4C36-97CE-95363E665F9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723457611"/>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3-0">
            <a:extLst xmlns:a="http://schemas.openxmlformats.org/drawingml/2006/main">
              <a:ext uri="{FF2B5EF4-FFF2-40B4-BE49-F238E27FC236}">
                <a16:creationId xmlns:a16="http://schemas.microsoft.com/office/drawing/2014/main" id="{BFA03E10-80F1-4F95-B46E-DE6A27040C4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3-1">
            <a:extLst xmlns:a="http://schemas.openxmlformats.org/drawingml/2006/main">
              <a:ext uri="{FF2B5EF4-FFF2-40B4-BE49-F238E27FC236}">
                <a16:creationId xmlns:a16="http://schemas.microsoft.com/office/drawing/2014/main" id="{D5181BEE-412B-42E1-87CA-807EEBDAF33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Referenčná pravda a nezhoda</a:t>
            </a:r>
          </a:p>
        </p:txBody>
      </p:sp>
      <p:sp>
        <p:nvSpPr>
          <p:cNvPr id="3" name="text-43-2">
            <a:extLst xmlns:a="http://schemas.openxmlformats.org/drawingml/2006/main">
              <a:ext uri="{FF2B5EF4-FFF2-40B4-BE49-F238E27FC236}">
                <a16:creationId xmlns:a16="http://schemas.microsoft.com/office/drawing/2014/main" id="{0BB89D3A-476B-4D43-817F-FB03491038B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Správne údaje potvrďte z originálu</a:t>
            </a:r>
          </a:p>
        </p:txBody>
      </p:sp>
      <p:sp>
        <p:nvSpPr>
          <p:cNvPr id="4" name="text-43-3">
            <a:extLst xmlns:a="http://schemas.openxmlformats.org/drawingml/2006/main">
              <a:ext uri="{FF2B5EF4-FFF2-40B4-BE49-F238E27FC236}">
                <a16:creationId xmlns:a16="http://schemas.microsoft.com/office/drawing/2014/main" id="{0CEF25E3-D685-495B-B1D5-CA93116336F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Druhý kontrolór rieši sporné prípady</a:t>
            </a:r>
          </a:p>
        </p:txBody>
      </p:sp>
      <p:sp>
        <p:nvSpPr>
          <p:cNvPr id="5" name="text-43-4">
            <a:extLst xmlns:a="http://schemas.openxmlformats.org/drawingml/2006/main">
              <a:ext uri="{FF2B5EF4-FFF2-40B4-BE49-F238E27FC236}">
                <a16:creationId xmlns:a16="http://schemas.microsoft.com/office/drawing/2014/main" id="{413B679B-BF25-41E1-9D96-0B4B1B330E66}"/>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Aj referenčná sada môže mať chybu</a:t>
            </a:r>
          </a:p>
        </p:txBody>
      </p:sp>
      <p:sp>
        <p:nvSpPr>
          <p:cNvPr id="6" name="text-43-5">
            <a:extLst xmlns:a="http://schemas.openxmlformats.org/drawingml/2006/main">
              <a:ext uri="{FF2B5EF4-FFF2-40B4-BE49-F238E27FC236}">
                <a16:creationId xmlns:a16="http://schemas.microsoft.com/office/drawing/2014/main" id="{E40235DA-B6D6-4477-B571-4B5F15AE6C8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3-6">
            <a:extLst xmlns:a="http://schemas.openxmlformats.org/drawingml/2006/main">
              <a:ext uri="{FF2B5EF4-FFF2-40B4-BE49-F238E27FC236}">
                <a16:creationId xmlns:a16="http://schemas.microsoft.com/office/drawing/2014/main" id="{B8A28CD6-D2A0-444F-8136-0E1A7E6B9D3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Fiktívni kontrolóri odlišne čítajú nejasný dátum. Referencia označí potrebu doplnenia originálu; model sa nehodnotí ako zlý len preto, že tiež prizná nečitateľnosť.</a:t>
            </a:r>
          </a:p>
        </p:txBody>
      </p:sp>
      <p:sp>
        <p:nvSpPr>
          <p:cNvPr id="8" name="text-43-7">
            <a:extLst xmlns:a="http://schemas.openxmlformats.org/drawingml/2006/main">
              <a:ext uri="{FF2B5EF4-FFF2-40B4-BE49-F238E27FC236}">
                <a16:creationId xmlns:a16="http://schemas.microsoft.com/office/drawing/2014/main" id="{D258519C-935A-4BE4-B7DF-6C521DE353F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3-8">
            <a:extLst xmlns:a="http://schemas.openxmlformats.org/drawingml/2006/main">
              <a:ext uri="{FF2B5EF4-FFF2-40B4-BE49-F238E27FC236}">
                <a16:creationId xmlns:a16="http://schemas.microsoft.com/office/drawing/2014/main" id="{FBF6BE86-C51B-4346-B3B8-EBFEBF5C0C0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420568672"/>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4-0">
            <a:extLst xmlns:a="http://schemas.openxmlformats.org/drawingml/2006/main">
              <a:ext uri="{FF2B5EF4-FFF2-40B4-BE49-F238E27FC236}">
                <a16:creationId xmlns:a16="http://schemas.microsoft.com/office/drawing/2014/main" id="{CC50614B-1DA7-4D03-82C9-B0672BD7BF7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4-1">
            <a:extLst xmlns:a="http://schemas.openxmlformats.org/drawingml/2006/main">
              <a:ext uri="{FF2B5EF4-FFF2-40B4-BE49-F238E27FC236}">
                <a16:creationId xmlns:a16="http://schemas.microsoft.com/office/drawing/2014/main" id="{45515199-3FB5-4B7A-A154-041D36DE701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Čas a náklad akceptovaného dokladu</a:t>
            </a:r>
          </a:p>
        </p:txBody>
      </p:sp>
      <p:sp>
        <p:nvSpPr>
          <p:cNvPr id="3" name="text-44-2">
            <a:extLst xmlns:a="http://schemas.openxmlformats.org/drawingml/2006/main">
              <a:ext uri="{FF2B5EF4-FFF2-40B4-BE49-F238E27FC236}">
                <a16:creationId xmlns:a16="http://schemas.microsoft.com/office/drawing/2014/main" id="{7A75520F-77AA-4B2B-8ECC-5AB6757498EE}"/>
              </a:ext>
            </a:extLst>
          </p:cNvPr>
          <p:cNvSpPr>
            <a:spLocks xmlns:a="http://schemas.openxmlformats.org/drawingml/2006/main" noGrp="1"/>
          </p:cNvSpPr>
          <p:nvPr/>
        </p:nvSpPr>
        <p:spPr>
          <a:xfrm xmlns:a="http://schemas.openxmlformats.org/drawingml/2006/main">
            <a:off x="685800" y="220980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Zahrňte upload, kontrolu a opravy</a:t>
            </a:r>
          </a:p>
        </p:txBody>
      </p:sp>
      <p:sp>
        <p:nvSpPr>
          <p:cNvPr id="4" name="text-44-3">
            <a:extLst xmlns:a="http://schemas.openxmlformats.org/drawingml/2006/main">
              <a:ext uri="{FF2B5EF4-FFF2-40B4-BE49-F238E27FC236}">
                <a16:creationId xmlns:a16="http://schemas.microsoft.com/office/drawing/2014/main" id="{AA2B0A4C-1750-4941-BE85-12676282C281}"/>
              </a:ext>
            </a:extLst>
          </p:cNvPr>
          <p:cNvSpPr>
            <a:spLocks xmlns:a="http://schemas.openxmlformats.org/drawingml/2006/main" noGrp="1"/>
          </p:cNvSpPr>
          <p:nvPr/>
        </p:nvSpPr>
        <p:spPr>
          <a:xfrm xmlns:a="http://schemas.openxmlformats.org/drawingml/2006/main">
            <a:off x="685800" y="3019425"/>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Počítajte všetky pokusy</a:t>
            </a:r>
          </a:p>
        </p:txBody>
      </p:sp>
      <p:sp>
        <p:nvSpPr>
          <p:cNvPr id="5" name="text-44-4">
            <a:extLst xmlns:a="http://schemas.openxmlformats.org/drawingml/2006/main">
              <a:ext uri="{FF2B5EF4-FFF2-40B4-BE49-F238E27FC236}">
                <a16:creationId xmlns:a16="http://schemas.microsoft.com/office/drawing/2014/main" id="{682B4FC5-5C6F-4FDE-9B3E-314B19477690}"/>
              </a:ext>
            </a:extLst>
          </p:cNvPr>
          <p:cNvSpPr>
            <a:spLocks xmlns:a="http://schemas.openxmlformats.org/drawingml/2006/main" noGrp="1"/>
          </p:cNvSpPr>
          <p:nvPr/>
        </p:nvSpPr>
        <p:spPr>
          <a:xfrm xmlns:a="http://schemas.openxmlformats.org/drawingml/2006/main">
            <a:off x="685800" y="38290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Kapacita a hotovosť sa odlišujú</a:t>
            </a:r>
          </a:p>
        </p:txBody>
      </p:sp>
      <p:graphicFrame>
        <p:nvGraphicFramePr>
          <p:cNvPr id="16" name=""/>
          <p:cNvGraphicFramePr/>
          <p:nvPr/>
        </p:nvGraphicFramePr>
        <p:xfrm>
          <a:off xmlns:a="http://schemas.openxmlformats.org/drawingml/2006/main" x="6286500" y="2057400"/>
          <a:ext xmlns:a="http://schemas.openxmlformats.org/drawingml/2006/main" cx="5219700" cy="2781300"/>
        </p:xfrm>
        <a:graphic xmlns:a="http://schemas.openxmlformats.org/drawingml/2006/main">
          <a:graphicData uri="http://schemas.openxmlformats.org/drawingml/2006/table">
            <a:tbl>
              <a:tblPr/>
              <a:tblGrid>
                <a:gridCol w="2609850"/>
                <a:gridCol w="2609850"/>
              </a:tblGrid>
              <a:tr h="695325">
                <a:tc>
                  <a:txBody>
                    <a:bodyPr/>
                    <a:lstStyle/>
                    <a:p>
                      <a:r>
                        <a:rPr sz="1800" b="1">
                          <a:solidFill>
                            <a:srgbClr val="10263B"/>
                          </a:solidFill>
                          <a:latin typeface="Arial"/>
                          <a:ea typeface="Arial"/>
                          <a:cs typeface="Arial"/>
                        </a:rPr>
                        <a:t>Meranie</a:t>
                      </a:r>
                    </a:p>
                  </a:txBody>
                  <a:tcPr marL="91440" marR="91440" marT="45720" marB="45720">
                    <a:solidFill>
                      <a:srgbClr val="EAF4F0"/>
                    </a:solidFill>
                  </a:tcPr>
                </a:tc>
                <a:tc>
                  <a:txBody>
                    <a:bodyPr/>
                    <a:lstStyle/>
                    <a:p>
                      <a:r>
                        <a:rPr sz="1800" b="1">
                          <a:solidFill>
                            <a:srgbClr val="10263B"/>
                          </a:solidFill>
                          <a:latin typeface="Arial"/>
                          <a:ea typeface="Arial"/>
                          <a:cs typeface="Arial"/>
                        </a:rPr>
                        <a:t>Fiktívna hodnota</a:t>
                      </a:r>
                    </a:p>
                  </a:txBody>
                  <a:tcPr marL="91440" marR="91440" marT="45720" marB="45720">
                    <a:solidFill>
                      <a:srgbClr val="EAF4F0"/>
                    </a:solidFill>
                  </a:tcPr>
                </a:tc>
              </a:tr>
              <a:tr h="695325">
                <a:tc>
                  <a:txBody>
                    <a:bodyPr/>
                    <a:lstStyle/>
                    <a:p>
                      <a:r>
                        <a:rPr sz="1800" b="0">
                          <a:solidFill>
                            <a:srgbClr val="10263B"/>
                          </a:solidFill>
                          <a:latin typeface="Arial"/>
                          <a:ea typeface="Arial"/>
                          <a:cs typeface="Arial"/>
                        </a:rPr>
                        <a:t>Náklad celej sady</a:t>
                      </a:r>
                    </a:p>
                  </a:txBody>
                  <a:tcPr marL="91440" marR="91440" marT="45720" marB="45720">
                    <a:solidFill>
                      <a:srgbClr val="FFFFFF"/>
                    </a:solidFill>
                  </a:tcPr>
                </a:tc>
                <a:tc>
                  <a:txBody>
                    <a:bodyPr/>
                    <a:lstStyle/>
                    <a:p>
                      <a:r>
                        <a:rPr sz="1800" b="0">
                          <a:solidFill>
                            <a:srgbClr val="10263B"/>
                          </a:solidFill>
                          <a:latin typeface="Arial"/>
                          <a:ea typeface="Arial"/>
                          <a:cs typeface="Arial"/>
                        </a:rPr>
                        <a:t>6 €</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Akceptované doklady</a:t>
                      </a:r>
                    </a:p>
                  </a:txBody>
                  <a:tcPr marL="91440" marR="91440" marT="45720" marB="45720">
                    <a:solidFill>
                      <a:srgbClr val="FFFFFF"/>
                    </a:solidFill>
                  </a:tcPr>
                </a:tc>
                <a:tc>
                  <a:txBody>
                    <a:bodyPr/>
                    <a:lstStyle/>
                    <a:p>
                      <a:r>
                        <a:rPr sz="1800" b="0">
                          <a:solidFill>
                            <a:srgbClr val="10263B"/>
                          </a:solidFill>
                          <a:latin typeface="Arial"/>
                          <a:ea typeface="Arial"/>
                          <a:cs typeface="Arial"/>
                        </a:rPr>
                        <a:t>3</a:t>
                      </a:r>
                    </a:p>
                  </a:txBody>
                  <a:tcPr marL="91440" marR="91440" marT="45720" marB="45720">
                    <a:solidFill>
                      <a:srgbClr val="FFFFFF"/>
                    </a:solidFill>
                  </a:tcPr>
                </a:tc>
              </a:tr>
              <a:tr h="695325">
                <a:tc>
                  <a:txBody>
                    <a:bodyPr/>
                    <a:lstStyle/>
                    <a:p>
                      <a:r>
                        <a:rPr sz="1800" b="0">
                          <a:solidFill>
                            <a:srgbClr val="10263B"/>
                          </a:solidFill>
                          <a:latin typeface="Arial"/>
                          <a:ea typeface="Arial"/>
                          <a:cs typeface="Arial"/>
                        </a:rPr>
                        <a:t>Jednotkový náklad</a:t>
                      </a:r>
                    </a:p>
                  </a:txBody>
                  <a:tcPr marL="91440" marR="91440" marT="45720" marB="45720">
                    <a:solidFill>
                      <a:srgbClr val="FFFFFF"/>
                    </a:solidFill>
                  </a:tcPr>
                </a:tc>
                <a:tc>
                  <a:txBody>
                    <a:bodyPr/>
                    <a:lstStyle/>
                    <a:p>
                      <a:r>
                        <a:rPr sz="1800" b="0">
                          <a:solidFill>
                            <a:srgbClr val="10263B"/>
                          </a:solidFill>
                          <a:latin typeface="Arial"/>
                          <a:ea typeface="Arial"/>
                          <a:cs typeface="Arial"/>
                        </a:rPr>
                        <a:t>2 € + ľudská kontrola</a:t>
                      </a:r>
                    </a:p>
                  </a:txBody>
                  <a:tcPr marL="91440" marR="91440" marT="45720" marB="45720">
                    <a:solidFill>
                      <a:srgbClr val="FFFFFF"/>
                    </a:solidFill>
                  </a:tcPr>
                </a:tc>
              </a:tr>
            </a:tbl>
          </a:graphicData>
        </a:graphic>
      </p:graphicFrame>
      <p:sp>
        <p:nvSpPr>
          <p:cNvPr id="7" name="text-44-5">
            <a:extLst xmlns:a="http://schemas.openxmlformats.org/drawingml/2006/main">
              <a:ext uri="{FF2B5EF4-FFF2-40B4-BE49-F238E27FC236}">
                <a16:creationId xmlns:a16="http://schemas.microsoft.com/office/drawing/2014/main" id="{F122637B-AA94-4FE8-BD73-E3A44114195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4-6">
            <a:extLst xmlns:a="http://schemas.openxmlformats.org/drawingml/2006/main">
              <a:ext uri="{FF2B5EF4-FFF2-40B4-BE49-F238E27FC236}">
                <a16:creationId xmlns:a16="http://schemas.microsoft.com/office/drawing/2014/main" id="{E55666E9-53C7-4193-8B72-AF75EBA9C82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spracovanie stojí 6 € a prináša tri akceptované doklady. Náklad je 2 € na doklad pred kontrolným časom; neúspešné pokusy sa z výpočtu nevymažú.</a:t>
            </a:r>
          </a:p>
        </p:txBody>
      </p:sp>
      <p:sp>
        <p:nvSpPr>
          <p:cNvPr id="9" name="text-44-7">
            <a:extLst xmlns:a="http://schemas.openxmlformats.org/drawingml/2006/main">
              <a:ext uri="{FF2B5EF4-FFF2-40B4-BE49-F238E27FC236}">
                <a16:creationId xmlns:a16="http://schemas.microsoft.com/office/drawing/2014/main" id="{8AE7FB93-3353-47FB-8045-29A049EC418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4-8">
            <a:extLst xmlns:a="http://schemas.openxmlformats.org/drawingml/2006/main">
              <a:ext uri="{FF2B5EF4-FFF2-40B4-BE49-F238E27FC236}">
                <a16:creationId xmlns:a16="http://schemas.microsoft.com/office/drawing/2014/main" id="{CCE671DF-33FC-4397-B535-27635009D2B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1414027723"/>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0">
            <a:extLst xmlns:a="http://schemas.openxmlformats.org/drawingml/2006/main">
              <a:ext uri="{FF2B5EF4-FFF2-40B4-BE49-F238E27FC236}">
                <a16:creationId xmlns:a16="http://schemas.microsoft.com/office/drawing/2014/main" id="{15E692F2-A31C-49BE-A793-098DC498083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5-1">
            <a:extLst xmlns:a="http://schemas.openxmlformats.org/drawingml/2006/main">
              <a:ext uri="{FF2B5EF4-FFF2-40B4-BE49-F238E27FC236}">
                <a16:creationId xmlns:a16="http://schemas.microsoft.com/office/drawing/2014/main" id="{0F579AC9-DBAA-4020-B1A6-358494EF8A0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Negatívny test súm a údajov</a:t>
            </a:r>
          </a:p>
        </p:txBody>
      </p:sp>
      <p:sp>
        <p:nvSpPr>
          <p:cNvPr id="3" name="text-45-2">
            <a:extLst xmlns:a="http://schemas.openxmlformats.org/drawingml/2006/main">
              <a:ext uri="{FF2B5EF4-FFF2-40B4-BE49-F238E27FC236}">
                <a16:creationId xmlns:a16="http://schemas.microsoft.com/office/drawing/2014/main" id="{976FE0FA-AA70-4214-875F-050431C68CB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Chýbajúca suma a nesprávna mena</a:t>
            </a:r>
          </a:p>
        </p:txBody>
      </p:sp>
      <p:sp>
        <p:nvSpPr>
          <p:cNvPr id="4" name="text-45-3">
            <a:extLst xmlns:a="http://schemas.openxmlformats.org/drawingml/2006/main">
              <a:ext uri="{FF2B5EF4-FFF2-40B4-BE49-F238E27FC236}">
                <a16:creationId xmlns:a16="http://schemas.microsoft.com/office/drawing/2014/main" id="{6EADE0FB-5427-466B-B169-6C0F5AC3880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Rozpor a nečitateľný formát</a:t>
            </a:r>
          </a:p>
        </p:txBody>
      </p:sp>
      <p:sp>
        <p:nvSpPr>
          <p:cNvPr id="5" name="text-45-4">
            <a:extLst xmlns:a="http://schemas.openxmlformats.org/drawingml/2006/main">
              <a:ext uri="{FF2B5EF4-FFF2-40B4-BE49-F238E27FC236}">
                <a16:creationId xmlns:a16="http://schemas.microsoft.com/office/drawing/2014/main" id="{DF50D460-DD91-4722-B906-464AD450A7D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Zakázané je vymýšľanie</a:t>
            </a:r>
          </a:p>
        </p:txBody>
      </p:sp>
      <p:sp>
        <p:nvSpPr>
          <p:cNvPr id="6" name="text-45-5">
            <a:extLst xmlns:a="http://schemas.openxmlformats.org/drawingml/2006/main">
              <a:ext uri="{FF2B5EF4-FFF2-40B4-BE49-F238E27FC236}">
                <a16:creationId xmlns:a16="http://schemas.microsoft.com/office/drawing/2014/main" id="{9DCDAFFC-0C1A-4ED9-B781-B377BA4A109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5-6">
            <a:extLst xmlns:a="http://schemas.openxmlformats.org/drawingml/2006/main">
              <a:ext uri="{FF2B5EF4-FFF2-40B4-BE49-F238E27FC236}">
                <a16:creationId xmlns:a16="http://schemas.microsoft.com/office/drawing/2014/main" id="{410A0700-6136-4E09-9FB4-71AF4E7D2EB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test vynechá menu a polovicu sumy. Správny výsledok je neúplný doklad na doplnenie, nie plne vyplnený návrh s EUR a odhadnutým číslom.</a:t>
            </a:r>
          </a:p>
        </p:txBody>
      </p:sp>
      <p:sp>
        <p:nvSpPr>
          <p:cNvPr id="8" name="text-45-7">
            <a:extLst xmlns:a="http://schemas.openxmlformats.org/drawingml/2006/main">
              <a:ext uri="{FF2B5EF4-FFF2-40B4-BE49-F238E27FC236}">
                <a16:creationId xmlns:a16="http://schemas.microsoft.com/office/drawing/2014/main" id="{1F277E4D-73D3-42EC-8E77-FBF4C067689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5-8">
            <a:extLst xmlns:a="http://schemas.openxmlformats.org/drawingml/2006/main">
              <a:ext uri="{FF2B5EF4-FFF2-40B4-BE49-F238E27FC236}">
                <a16:creationId xmlns:a16="http://schemas.microsoft.com/office/drawing/2014/main" id="{F0135F30-D289-451C-AD56-FD598C57A70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1819795265"/>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6-0">
            <a:extLst xmlns:a="http://schemas.openxmlformats.org/drawingml/2006/main">
              <a:ext uri="{FF2B5EF4-FFF2-40B4-BE49-F238E27FC236}">
                <a16:creationId xmlns:a16="http://schemas.microsoft.com/office/drawing/2014/main" id="{1F4C2840-FCD0-4D56-A23D-CB448ACE476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6-1">
            <a:extLst xmlns:a="http://schemas.openxmlformats.org/drawingml/2006/main">
              <a:ext uri="{FF2B5EF4-FFF2-40B4-BE49-F238E27FC236}">
                <a16:creationId xmlns:a16="http://schemas.microsoft.com/office/drawing/2014/main" id="{0211C3F6-D95C-493C-A685-7551A87E461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Test prekročenia oprávnenia</a:t>
            </a:r>
          </a:p>
        </p:txBody>
      </p:sp>
      <p:sp>
        <p:nvSpPr>
          <p:cNvPr id="3" name="text-46-2">
            <a:extLst xmlns:a="http://schemas.openxmlformats.org/drawingml/2006/main">
              <a:ext uri="{FF2B5EF4-FFF2-40B4-BE49-F238E27FC236}">
                <a16:creationId xmlns:a16="http://schemas.microsoft.com/office/drawing/2014/main" id="{2665AEAA-CCC2-42E2-B616-1916EF1A80C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Žiadosť o platbu bez schválenia</a:t>
            </a:r>
          </a:p>
        </p:txBody>
      </p:sp>
      <p:sp>
        <p:nvSpPr>
          <p:cNvPr id="4" name="text-46-3">
            <a:extLst xmlns:a="http://schemas.openxmlformats.org/drawingml/2006/main">
              <a:ext uri="{FF2B5EF4-FFF2-40B4-BE49-F238E27FC236}">
                <a16:creationId xmlns:a16="http://schemas.microsoft.com/office/drawing/2014/main" id="{B2D316F8-D934-4895-8257-33EC4059574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Export cudzej firmy</a:t>
            </a:r>
          </a:p>
        </p:txBody>
      </p:sp>
      <p:sp>
        <p:nvSpPr>
          <p:cNvPr id="5" name="text-46-4">
            <a:extLst xmlns:a="http://schemas.openxmlformats.org/drawingml/2006/main">
              <a:ext uri="{FF2B5EF4-FFF2-40B4-BE49-F238E27FC236}">
                <a16:creationId xmlns:a16="http://schemas.microsoft.com/office/drawing/2014/main" id="{AA9F0FF2-4520-44AA-8C13-82B502F35245}"/>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Skrytý pokyn meniaci pravidlá</a:t>
            </a:r>
          </a:p>
        </p:txBody>
      </p:sp>
      <p:sp>
        <p:nvSpPr>
          <p:cNvPr id="6" name="text-46-5">
            <a:extLst xmlns:a="http://schemas.openxmlformats.org/drawingml/2006/main">
              <a:ext uri="{FF2B5EF4-FFF2-40B4-BE49-F238E27FC236}">
                <a16:creationId xmlns:a16="http://schemas.microsoft.com/office/drawing/2014/main" id="{F5C686C5-A4BC-4DD4-91B9-9B870BB25EA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6-6">
            <a:extLst xmlns:a="http://schemas.openxmlformats.org/drawingml/2006/main">
              <a:ext uri="{FF2B5EF4-FFF2-40B4-BE49-F238E27FC236}">
                <a16:creationId xmlns:a16="http://schemas.microsoft.com/office/drawing/2014/main" id="{2A9AC88F-24D3-46AA-966F-002E1B2A7AF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používateľ žiada vyplatiť doklad a poslať súbory druhej firmy. Systém odmietne obidva účinky, ponúkne oprávnený návrh na kontrolu a nevráti cudzie údaje.</a:t>
            </a:r>
          </a:p>
        </p:txBody>
      </p:sp>
      <p:sp>
        <p:nvSpPr>
          <p:cNvPr id="8" name="text-46-7">
            <a:extLst xmlns:a="http://schemas.openxmlformats.org/drawingml/2006/main">
              <a:ext uri="{FF2B5EF4-FFF2-40B4-BE49-F238E27FC236}">
                <a16:creationId xmlns:a16="http://schemas.microsoft.com/office/drawing/2014/main" id="{8EB4F9AC-FCDA-4990-AF30-B8090927259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6-8">
            <a:extLst xmlns:a="http://schemas.openxmlformats.org/drawingml/2006/main">
              <a:ext uri="{FF2B5EF4-FFF2-40B4-BE49-F238E27FC236}">
                <a16:creationId xmlns:a16="http://schemas.microsoft.com/office/drawing/2014/main" id="{10EDDE56-EA2D-47B6-BDAC-E37790C268F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309425492"/>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7-0">
            <a:extLst xmlns:a="http://schemas.openxmlformats.org/drawingml/2006/main">
              <a:ext uri="{FF2B5EF4-FFF2-40B4-BE49-F238E27FC236}">
                <a16:creationId xmlns:a16="http://schemas.microsoft.com/office/drawing/2014/main" id="{1320060A-504A-4433-A473-6A051B1E749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7-1">
            <a:extLst xmlns:a="http://schemas.openxmlformats.org/drawingml/2006/main">
              <a:ext uri="{FF2B5EF4-FFF2-40B4-BE49-F238E27FC236}">
                <a16:creationId xmlns:a16="http://schemas.microsoft.com/office/drawing/2014/main" id="{919B6F10-76D0-4A8D-87A0-B54184AF065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Regresia po zmene systému</a:t>
            </a:r>
          </a:p>
        </p:txBody>
      </p:sp>
      <p:sp>
        <p:nvSpPr>
          <p:cNvPr id="3" name="text-47-2">
            <a:extLst xmlns:a="http://schemas.openxmlformats.org/drawingml/2006/main">
              <a:ext uri="{FF2B5EF4-FFF2-40B4-BE49-F238E27FC236}">
                <a16:creationId xmlns:a16="http://schemas.microsoft.com/office/drawing/2014/main" id="{63E9BE22-2AE1-42E1-B42F-66584099066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Rovnaká sada a rubrika</a:t>
            </a:r>
          </a:p>
        </p:txBody>
      </p:sp>
      <p:sp>
        <p:nvSpPr>
          <p:cNvPr id="4" name="text-47-3">
            <a:extLst xmlns:a="http://schemas.openxmlformats.org/drawingml/2006/main">
              <a:ext uri="{FF2B5EF4-FFF2-40B4-BE49-F238E27FC236}">
                <a16:creationId xmlns:a16="http://schemas.microsoft.com/office/drawing/2014/main" id="{A9F95C04-E4C6-4A1A-992C-31BC8899BC8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formáty a kritické polia</a:t>
            </a:r>
          </a:p>
        </p:txBody>
      </p:sp>
      <p:sp>
        <p:nvSpPr>
          <p:cNvPr id="5" name="text-47-4">
            <a:extLst xmlns:a="http://schemas.openxmlformats.org/drawingml/2006/main">
              <a:ext uri="{FF2B5EF4-FFF2-40B4-BE49-F238E27FC236}">
                <a16:creationId xmlns:a16="http://schemas.microsoft.com/office/drawing/2014/main" id="{B90B5A19-EEB5-458C-A355-757F39FCE0E5}"/>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Zlepšenie priemeru nesmie skryť regresiu</a:t>
            </a:r>
          </a:p>
        </p:txBody>
      </p:sp>
      <p:sp>
        <p:nvSpPr>
          <p:cNvPr id="6" name="text-47-5">
            <a:extLst xmlns:a="http://schemas.openxmlformats.org/drawingml/2006/main">
              <a:ext uri="{FF2B5EF4-FFF2-40B4-BE49-F238E27FC236}">
                <a16:creationId xmlns:a16="http://schemas.microsoft.com/office/drawing/2014/main" id="{735E28EE-DB82-497D-88D6-D2694B34B52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7-6">
            <a:extLst xmlns:a="http://schemas.openxmlformats.org/drawingml/2006/main">
              <a:ext uri="{FF2B5EF4-FFF2-40B4-BE49-F238E27FC236}">
                <a16:creationId xmlns:a16="http://schemas.microsoft.com/office/drawing/2014/main" id="{0CAAA4BF-2BF1-4D20-9AB9-81EC9E96B3B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lacnejší model zlepší názvy, ale zhorší sumy zo skenov. Nenasadí sa pre skeny iba podľa vyššieho priemeru; kritická kategória má vlastné hodnotenie.</a:t>
            </a:r>
          </a:p>
        </p:txBody>
      </p:sp>
      <p:sp>
        <p:nvSpPr>
          <p:cNvPr id="8" name="text-47-7">
            <a:extLst xmlns:a="http://schemas.openxmlformats.org/drawingml/2006/main">
              <a:ext uri="{FF2B5EF4-FFF2-40B4-BE49-F238E27FC236}">
                <a16:creationId xmlns:a16="http://schemas.microsoft.com/office/drawing/2014/main" id="{A405B900-9C43-4F0D-BF53-A604E6463C2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7-8">
            <a:extLst xmlns:a="http://schemas.openxmlformats.org/drawingml/2006/main">
              <a:ext uri="{FF2B5EF4-FFF2-40B4-BE49-F238E27FC236}">
                <a16:creationId xmlns:a16="http://schemas.microsoft.com/office/drawing/2014/main" id="{80B10E4F-6F00-4380-8C8B-BE6D5FA78BB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1165594230"/>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8-0">
            <a:extLst xmlns:a="http://schemas.openxmlformats.org/drawingml/2006/main">
              <a:ext uri="{FF2B5EF4-FFF2-40B4-BE49-F238E27FC236}">
                <a16:creationId xmlns:a16="http://schemas.microsoft.com/office/drawing/2014/main" id="{F264907B-A2D4-433D-AE8A-D9E93999D47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8-1">
            <a:extLst xmlns:a="http://schemas.openxmlformats.org/drawingml/2006/main">
              <a:ext uri="{FF2B5EF4-FFF2-40B4-BE49-F238E27FC236}">
                <a16:creationId xmlns:a16="http://schemas.microsoft.com/office/drawing/2014/main" id="{62CEA5DE-28EB-49F6-9B23-88840D0E7A6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Report pilotnej vzorky</a:t>
            </a:r>
          </a:p>
        </p:txBody>
      </p:sp>
      <p:sp>
        <p:nvSpPr>
          <p:cNvPr id="3" name="text-48-2">
            <a:extLst xmlns:a="http://schemas.openxmlformats.org/drawingml/2006/main">
              <a:ext uri="{FF2B5EF4-FFF2-40B4-BE49-F238E27FC236}">
                <a16:creationId xmlns:a16="http://schemas.microsoft.com/office/drawing/2014/main" id="{1E220F7A-61BF-47DE-AE9C-18564AD997C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Výsledky po jednotlivých kategóriách</a:t>
            </a:r>
          </a:p>
        </p:txBody>
      </p:sp>
      <p:sp>
        <p:nvSpPr>
          <p:cNvPr id="4" name="text-48-3">
            <a:extLst xmlns:a="http://schemas.openxmlformats.org/drawingml/2006/main">
              <a:ext uri="{FF2B5EF4-FFF2-40B4-BE49-F238E27FC236}">
                <a16:creationId xmlns:a16="http://schemas.microsoft.com/office/drawing/2014/main" id="{D0258CA9-B9D0-48E5-89A6-3A3F477F1E6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Skutočné chyby a otvorené limity</a:t>
            </a:r>
          </a:p>
        </p:txBody>
      </p:sp>
      <p:sp>
        <p:nvSpPr>
          <p:cNvPr id="5" name="text-48-4">
            <a:extLst xmlns:a="http://schemas.openxmlformats.org/drawingml/2006/main">
              <a:ext uri="{FF2B5EF4-FFF2-40B4-BE49-F238E27FC236}">
                <a16:creationId xmlns:a16="http://schemas.microsoft.com/office/drawing/2014/main" id="{B85BCEF6-D26D-42B4-9062-EF42F317142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Odporúčanie s odborným schválením</a:t>
            </a:r>
          </a:p>
        </p:txBody>
      </p:sp>
      <p:sp>
        <p:nvSpPr>
          <p:cNvPr id="6" name="text-48-5">
            <a:extLst xmlns:a="http://schemas.openxmlformats.org/drawingml/2006/main">
              <a:ext uri="{FF2B5EF4-FFF2-40B4-BE49-F238E27FC236}">
                <a16:creationId xmlns:a16="http://schemas.microsoft.com/office/drawing/2014/main" id="{8754A67B-2535-4D2E-B0DC-FD51A243475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8-6">
            <a:extLst xmlns:a="http://schemas.openxmlformats.org/drawingml/2006/main">
              <a:ext uri="{FF2B5EF4-FFF2-40B4-BE49-F238E27FC236}">
                <a16:creationId xmlns:a16="http://schemas.microsoft.com/office/drawing/2014/main" id="{5F25AF68-1B12-4B25-A823-F10F92D7E85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pri fiktívnej sade pripravte výsledok podľa PDF a skenov. Uveďte dve kritické chyby, cenu kontroly a presný rozsah, ktorý ešte nemožno povoliť.</a:t>
            </a:r>
          </a:p>
        </p:txBody>
      </p:sp>
      <p:sp>
        <p:nvSpPr>
          <p:cNvPr id="8" name="text-48-7">
            <a:extLst xmlns:a="http://schemas.openxmlformats.org/drawingml/2006/main">
              <a:ext uri="{FF2B5EF4-FFF2-40B4-BE49-F238E27FC236}">
                <a16:creationId xmlns:a16="http://schemas.microsoft.com/office/drawing/2014/main" id="{D55392B6-AB19-44D0-9539-0991B674377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8-8">
            <a:extLst xmlns:a="http://schemas.openxmlformats.org/drawingml/2006/main">
              <a:ext uri="{FF2B5EF4-FFF2-40B4-BE49-F238E27FC236}">
                <a16:creationId xmlns:a16="http://schemas.microsoft.com/office/drawing/2014/main" id="{34E4F8D3-2363-4CB8-A67C-A80BF062FF6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1573771284"/>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49-0">
            <a:extLst xmlns:a="http://schemas.openxmlformats.org/drawingml/2006/main">
              <a:ext uri="{FF2B5EF4-FFF2-40B4-BE49-F238E27FC236}">
                <a16:creationId xmlns:a16="http://schemas.microsoft.com/office/drawing/2014/main" id="{CD7EF56C-8BF8-464D-A837-D8D84383DEA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49-1">
            <a:extLst xmlns:a="http://schemas.openxmlformats.org/drawingml/2006/main">
              <a:ext uri="{FF2B5EF4-FFF2-40B4-BE49-F238E27FC236}">
                <a16:creationId xmlns:a16="http://schemas.microsoft.com/office/drawing/2014/main" id="{6EA40311-6BC8-4A65-87C7-3FAA82C3B7A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Brána do kontrolovanej prevádzky</a:t>
            </a:r>
          </a:p>
        </p:txBody>
      </p:sp>
      <p:sp>
        <p:nvSpPr>
          <p:cNvPr id="3" name="text-49-2">
            <a:extLst xmlns:a="http://schemas.openxmlformats.org/drawingml/2006/main">
              <a:ext uri="{FF2B5EF4-FFF2-40B4-BE49-F238E27FC236}">
                <a16:creationId xmlns:a16="http://schemas.microsoft.com/office/drawing/2014/main" id="{4F8AC886-2086-43CB-8F17-167E3F0DDB03}"/>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Oprávnenia a dáta sú overené</a:t>
            </a:r>
          </a:p>
        </p:txBody>
      </p:sp>
      <p:sp>
        <p:nvSpPr>
          <p:cNvPr id="4" name="text-49-3">
            <a:extLst xmlns:a="http://schemas.openxmlformats.org/drawingml/2006/main">
              <a:ext uri="{FF2B5EF4-FFF2-40B4-BE49-F238E27FC236}">
                <a16:creationId xmlns:a16="http://schemas.microsoft.com/office/drawing/2014/main" id="{8F1B64C3-A261-4377-A224-32F18577370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Kvalita má dôkazy a monitoring</a:t>
            </a:r>
          </a:p>
        </p:txBody>
      </p:sp>
      <p:sp>
        <p:nvSpPr>
          <p:cNvPr id="5" name="text-49-4">
            <a:extLst xmlns:a="http://schemas.openxmlformats.org/drawingml/2006/main">
              <a:ext uri="{FF2B5EF4-FFF2-40B4-BE49-F238E27FC236}">
                <a16:creationId xmlns:a16="http://schemas.microsoft.com/office/drawing/2014/main" id="{336B1E5F-8765-452D-9CC1-337960C97776}"/>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Ruční vlastníci zvládnu výnimky</a:t>
            </a:r>
          </a:p>
        </p:txBody>
      </p:sp>
      <p:sp>
        <p:nvSpPr>
          <p:cNvPr id="6" name="diagram-node-49-0">
            <a:extLst xmlns:a="http://schemas.openxmlformats.org/drawingml/2006/main">
              <a:ext uri="{FF2B5EF4-FFF2-40B4-BE49-F238E27FC236}">
                <a16:creationId xmlns:a16="http://schemas.microsoft.com/office/drawing/2014/main" id="{0D7EE227-8E9E-44D4-B50F-F34F6114B708}"/>
              </a:ext>
            </a:extLst>
          </p:cNvPr>
          <p:cNvSpPr>
            <a:spLocks xmlns:a="http://schemas.openxmlformats.org/drawingml/2006/main" noGrp="1"/>
          </p:cNvSpPr>
          <p:nvPr/>
        </p:nvSpPr>
        <p:spPr>
          <a:xfrm xmlns:a="http://schemas.openxmlformats.org/drawingml/2006/main">
            <a:off x="685800" y="3371850"/>
            <a:ext cx="33020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Testy</a:t>
            </a:r>
          </a:p>
        </p:txBody>
      </p:sp>
      <p:sp>
        <p:nvSpPr>
          <p:cNvPr id="7" name="diagram-node-49-1">
            <a:extLst xmlns:a="http://schemas.openxmlformats.org/drawingml/2006/main">
              <a:ext uri="{FF2B5EF4-FFF2-40B4-BE49-F238E27FC236}">
                <a16:creationId xmlns:a16="http://schemas.microsoft.com/office/drawing/2014/main" id="{C3E28DEA-7B1C-4950-9456-137DE0A995B7}"/>
              </a:ext>
            </a:extLst>
          </p:cNvPr>
          <p:cNvSpPr>
            <a:spLocks xmlns:a="http://schemas.openxmlformats.org/drawingml/2006/main" noGrp="1"/>
          </p:cNvSpPr>
          <p:nvPr/>
        </p:nvSpPr>
        <p:spPr>
          <a:xfrm xmlns:a="http://schemas.openxmlformats.org/drawingml/2006/main">
            <a:off x="685800" y="3930650"/>
            <a:ext cx="33020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Oprávnenia a dáta</a:t>
            </a:r>
          </a:p>
        </p:txBody>
      </p:sp>
      <p:sp>
        <p:nvSpPr>
          <p:cNvPr id="8" name="diagram-node-49-2">
            <a:extLst xmlns:a="http://schemas.openxmlformats.org/drawingml/2006/main">
              <a:ext uri="{FF2B5EF4-FFF2-40B4-BE49-F238E27FC236}">
                <a16:creationId xmlns:a16="http://schemas.microsoft.com/office/drawing/2014/main" id="{3D1CBE5B-5FB0-47CC-A17D-E938F88A3B16}"/>
              </a:ext>
            </a:extLst>
          </p:cNvPr>
          <p:cNvSpPr>
            <a:spLocks xmlns:a="http://schemas.openxmlformats.org/drawingml/2006/main" noGrp="1"/>
          </p:cNvSpPr>
          <p:nvPr/>
        </p:nvSpPr>
        <p:spPr>
          <a:xfrm xmlns:a="http://schemas.openxmlformats.org/drawingml/2006/main">
            <a:off x="685800" y="4489450"/>
            <a:ext cx="3302000" cy="48260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Kontrolná kapacita</a:t>
            </a:r>
          </a:p>
        </p:txBody>
      </p:sp>
      <p:sp>
        <p:nvSpPr>
          <p:cNvPr id="9" name="diagram-node-49-3">
            <a:extLst xmlns:a="http://schemas.openxmlformats.org/drawingml/2006/main">
              <a:ext uri="{FF2B5EF4-FFF2-40B4-BE49-F238E27FC236}">
                <a16:creationId xmlns:a16="http://schemas.microsoft.com/office/drawing/2014/main" id="{83C02C2F-74E1-4E0E-A956-3A97C8BAAE36}"/>
              </a:ext>
            </a:extLst>
          </p:cNvPr>
          <p:cNvSpPr>
            <a:spLocks xmlns:a="http://schemas.openxmlformats.org/drawingml/2006/main" noGrp="1"/>
          </p:cNvSpPr>
          <p:nvPr/>
        </p:nvSpPr>
        <p:spPr>
          <a:xfrm xmlns:a="http://schemas.openxmlformats.org/drawingml/2006/main">
            <a:off x="4292600" y="3800475"/>
            <a:ext cx="33020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Brána človeka</a:t>
            </a:r>
          </a:p>
        </p:txBody>
      </p:sp>
      <p:sp>
        <p:nvSpPr>
          <p:cNvPr id="10" name="diagram-node-49-4">
            <a:extLst xmlns:a="http://schemas.openxmlformats.org/drawingml/2006/main">
              <a:ext uri="{FF2B5EF4-FFF2-40B4-BE49-F238E27FC236}">
                <a16:creationId xmlns:a16="http://schemas.microsoft.com/office/drawing/2014/main" id="{44A2A8BD-8495-4D7E-B56E-25F3C700DF1D}"/>
              </a:ext>
            </a:extLst>
          </p:cNvPr>
          <p:cNvSpPr>
            <a:spLocks xmlns:a="http://schemas.openxmlformats.org/drawingml/2006/main" noGrp="1"/>
          </p:cNvSpPr>
          <p:nvPr/>
        </p:nvSpPr>
        <p:spPr>
          <a:xfrm xmlns:a="http://schemas.openxmlformats.org/drawingml/2006/main">
            <a:off x="7899400" y="3800475"/>
            <a:ext cx="33020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Obmedzená prevádzka</a:t>
            </a:r>
          </a:p>
        </p:txBody>
      </p:sp>
      <p:cxnSp>
        <p:nvCxnSpPr>
          <p:cNvPr id="29" name=""/>
          <p:cNvCxnSpPr>
            <a:stCxn xmlns:a="http://schemas.openxmlformats.org/drawingml/2006/main" id="6" idx="3"/>
            <a:endCxn xmlns:a="http://schemas.openxmlformats.org/drawingml/2006/main" id="9" idx="1"/>
          </p:cNvCxnSpPr>
          <p:nvPr/>
        </p:nvCxnSpPr>
        <p:spPr>
          <a:xfrm xmlns:a="http://schemas.openxmlformats.org/drawingml/2006/main">
            <a:off x="39878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9" idx="1"/>
          </p:cNvCxnSpPr>
          <p:nvPr/>
        </p:nvCxnSpPr>
        <p:spPr>
          <a:xfrm xmlns:a="http://schemas.openxmlformats.org/drawingml/2006/main">
            <a:off x="39878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flipV="1">
            <a:off x="39878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75946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49-14">
            <a:extLst xmlns:a="http://schemas.openxmlformats.org/drawingml/2006/main">
              <a:ext uri="{FF2B5EF4-FFF2-40B4-BE49-F238E27FC236}">
                <a16:creationId xmlns:a16="http://schemas.microsoft.com/office/drawing/2014/main" id="{0A4DA967-C601-4C2A-8F0C-A837540B370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49-15">
            <a:extLst xmlns:a="http://schemas.openxmlformats.org/drawingml/2006/main">
              <a:ext uri="{FF2B5EF4-FFF2-40B4-BE49-F238E27FC236}">
                <a16:creationId xmlns:a16="http://schemas.microsoft.com/office/drawing/2014/main" id="{B5DA4CCE-39A0-421C-82BB-B8CF51726C7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tok správne číta doklady, ale nemá overený prístup k exportom. Tento bod blokuje platenú prevádzku; presnosť OCR sama nepreukazuje bezpečné oddelenie klientov.</a:t>
            </a:r>
          </a:p>
        </p:txBody>
      </p:sp>
      <p:sp>
        <p:nvSpPr>
          <p:cNvPr id="17" name="text-49-16">
            <a:extLst xmlns:a="http://schemas.openxmlformats.org/drawingml/2006/main">
              <a:ext uri="{FF2B5EF4-FFF2-40B4-BE49-F238E27FC236}">
                <a16:creationId xmlns:a16="http://schemas.microsoft.com/office/drawing/2014/main" id="{F8F51B85-E11C-412F-9C9F-15C7BB85012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49-17">
            <a:extLst xmlns:a="http://schemas.openxmlformats.org/drawingml/2006/main">
              <a:ext uri="{FF2B5EF4-FFF2-40B4-BE49-F238E27FC236}">
                <a16:creationId xmlns:a16="http://schemas.microsoft.com/office/drawing/2014/main" id="{A31CB47B-7B94-4AD6-8E25-F15E62A9E60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690657634"/>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0">
            <a:extLst xmlns:a="http://schemas.openxmlformats.org/drawingml/2006/main">
              <a:ext uri="{FF2B5EF4-FFF2-40B4-BE49-F238E27FC236}">
                <a16:creationId xmlns:a16="http://schemas.microsoft.com/office/drawing/2014/main" id="{37B52777-3976-4CCD-AA02-15D5BBC7FC5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Evaluačná sada a bezpečný pilot</a:t>
            </a:r>
          </a:p>
        </p:txBody>
      </p:sp>
      <p:sp>
        <p:nvSpPr>
          <p:cNvPr id="2" name="text-50-1">
            <a:extLst xmlns:a="http://schemas.openxmlformats.org/drawingml/2006/main">
              <a:ext uri="{FF2B5EF4-FFF2-40B4-BE49-F238E27FC236}">
                <a16:creationId xmlns:a16="http://schemas.microsoft.com/office/drawing/2014/main" id="{B2EEBEE1-E96A-4DEC-B287-29474892D06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Obhajoba dokumentového projektu</a:t>
            </a:r>
          </a:p>
        </p:txBody>
      </p:sp>
      <p:sp>
        <p:nvSpPr>
          <p:cNvPr id="3" name="text-50-2">
            <a:extLst xmlns:a="http://schemas.openxmlformats.org/drawingml/2006/main">
              <a:ext uri="{FF2B5EF4-FFF2-40B4-BE49-F238E27FC236}">
                <a16:creationId xmlns:a16="http://schemas.microsoft.com/office/drawing/2014/main" id="{EA1BD96E-5780-49BE-A49E-3D716502090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Schéma, pravidlá a odborné hranice</a:t>
            </a:r>
          </a:p>
        </p:txBody>
      </p:sp>
      <p:sp>
        <p:nvSpPr>
          <p:cNvPr id="4" name="text-50-3">
            <a:extLst xmlns:a="http://schemas.openxmlformats.org/drawingml/2006/main">
              <a:ext uri="{FF2B5EF4-FFF2-40B4-BE49-F238E27FC236}">
                <a16:creationId xmlns:a16="http://schemas.microsoft.com/office/drawing/2014/main" id="{60AFA8F5-9AD9-4357-857E-52DAA4D1098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Testy, náklad a meranie</a:t>
            </a:r>
          </a:p>
        </p:txBody>
      </p:sp>
      <p:sp>
        <p:nvSpPr>
          <p:cNvPr id="5" name="text-50-4">
            <a:extLst xmlns:a="http://schemas.openxmlformats.org/drawingml/2006/main">
              <a:ext uri="{FF2B5EF4-FFF2-40B4-BE49-F238E27FC236}">
                <a16:creationId xmlns:a16="http://schemas.microsoft.com/office/drawing/2014/main" id="{294FA80D-2978-4491-8309-F0A429D2AEEC}"/>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Konkrétny ďalší krok bez garancií</a:t>
            </a:r>
          </a:p>
        </p:txBody>
      </p:sp>
      <p:sp>
        <p:nvSpPr>
          <p:cNvPr id="6" name="text-50-5">
            <a:extLst xmlns:a="http://schemas.openxmlformats.org/drawingml/2006/main">
              <a:ext uri="{FF2B5EF4-FFF2-40B4-BE49-F238E27FC236}">
                <a16:creationId xmlns:a16="http://schemas.microsoft.com/office/drawing/2014/main" id="{F6F72CE4-11A2-4FCE-9CC3-CA4697FE570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0-6">
            <a:extLst xmlns:a="http://schemas.openxmlformats.org/drawingml/2006/main">
              <a:ext uri="{FF2B5EF4-FFF2-40B4-BE49-F238E27FC236}">
                <a16:creationId xmlns:a16="http://schemas.microsoft.com/office/drawing/2014/main" id="{8F951FA4-697D-4A85-8E9B-51A9AD4A5FA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Záverečná úloha: pre fiktívnu kanceláriu pripravte tok dvadsiatich dokladov s referenčnou sadou, rubrikou, výnimkami a reportom. Platby ani ostré účtovné zápisy nevykonávajte.</a:t>
            </a:r>
          </a:p>
        </p:txBody>
      </p:sp>
      <p:sp>
        <p:nvSpPr>
          <p:cNvPr id="8" name="text-50-7">
            <a:extLst xmlns:a="http://schemas.openxmlformats.org/drawingml/2006/main">
              <a:ext uri="{FF2B5EF4-FFF2-40B4-BE49-F238E27FC236}">
                <a16:creationId xmlns:a16="http://schemas.microsoft.com/office/drawing/2014/main" id="{29D0B570-3395-4BC4-A802-5760ACC901B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0-8">
            <a:extLst xmlns:a="http://schemas.openxmlformats.org/drawingml/2006/main">
              <a:ext uri="{FF2B5EF4-FFF2-40B4-BE49-F238E27FC236}">
                <a16:creationId xmlns:a16="http://schemas.microsoft.com/office/drawing/2014/main" id="{7029B9C2-41C3-4BBC-B8D9-BFCE478DE33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205561039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2026-10-02T12:28:33.7330000Z</dcterms:created>
  <dcterms:modified xsi:type="dcterms:W3CDTF">2026-10-02T12:28:33.7330000Z</dcterms:modified>
</coreProperties>
</file>