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a578cb815264a5c" /><Relationship Type="http://schemas.openxmlformats.org/officeDocument/2006/relationships/extended-properties" Target="/docProps/app.xml" Id="R115aff4ae471472b" /><Relationship Type="http://schemas.openxmlformats.org/officeDocument/2006/relationships/officeDocument" Target="/ppt/presentation.xml" Id="R4b1dbf1395c54092" /></Relationships>
</file>

<file path=ppt/presentation.xml><?xml version="1.0" encoding="utf-8"?>
<p:presentation xmlns:p="http://schemas.openxmlformats.org/presentationml/2006/main">
  <p:sldMasterIdLst>
    <p:sldMasterId xmlns:r="http://schemas.openxmlformats.org/officeDocument/2006/relationships" id="2147483648" r:id="Rbe9054d3223e44a2"/>
  </p:sldMasterIdLst>
  <p:notesMasterIdLst>
    <p:notesMasterId xmlns:r="http://schemas.openxmlformats.org/officeDocument/2006/relationships" r:id="R7e5d8ce3a4ad4fbf"/>
  </p:notesMasterIdLst>
  <p:sldIdLst>
    <p:sldId xmlns:r="http://schemas.openxmlformats.org/officeDocument/2006/relationships" id="256" r:id="R4ed4cdbc06154f83"/>
    <p:sldId xmlns:r="http://schemas.openxmlformats.org/officeDocument/2006/relationships" id="257" r:id="Ra15cb2f9e43f4d65"/>
    <p:sldId xmlns:r="http://schemas.openxmlformats.org/officeDocument/2006/relationships" id="258" r:id="Rbf16d2a0099c4e37"/>
    <p:sldId xmlns:r="http://schemas.openxmlformats.org/officeDocument/2006/relationships" id="259" r:id="R3f2d26b5e7bb4b0d"/>
    <p:sldId xmlns:r="http://schemas.openxmlformats.org/officeDocument/2006/relationships" id="260" r:id="Re363e9b393124c89"/>
    <p:sldId xmlns:r="http://schemas.openxmlformats.org/officeDocument/2006/relationships" id="261" r:id="R3f04ec78745e4c84"/>
    <p:sldId xmlns:r="http://schemas.openxmlformats.org/officeDocument/2006/relationships" id="262" r:id="R93e1bdda34694b54"/>
    <p:sldId xmlns:r="http://schemas.openxmlformats.org/officeDocument/2006/relationships" id="263" r:id="R77511c4421be4b30"/>
    <p:sldId xmlns:r="http://schemas.openxmlformats.org/officeDocument/2006/relationships" id="264" r:id="R4de5a6a7754a42fa"/>
    <p:sldId xmlns:r="http://schemas.openxmlformats.org/officeDocument/2006/relationships" id="265" r:id="R245718ac277a41cd"/>
    <p:sldId xmlns:r="http://schemas.openxmlformats.org/officeDocument/2006/relationships" id="266" r:id="R4cd39968d78a4a14"/>
    <p:sldId xmlns:r="http://schemas.openxmlformats.org/officeDocument/2006/relationships" id="267" r:id="R7366cee95f4b4794"/>
    <p:sldId xmlns:r="http://schemas.openxmlformats.org/officeDocument/2006/relationships" id="268" r:id="R01cf45633f7b4dda"/>
    <p:sldId xmlns:r="http://schemas.openxmlformats.org/officeDocument/2006/relationships" id="269" r:id="R37848bd04f054adc"/>
    <p:sldId xmlns:r="http://schemas.openxmlformats.org/officeDocument/2006/relationships" id="270" r:id="R6685ef48cca041e4"/>
    <p:sldId xmlns:r="http://schemas.openxmlformats.org/officeDocument/2006/relationships" id="271" r:id="R903c571d2d0e4d04"/>
    <p:sldId xmlns:r="http://schemas.openxmlformats.org/officeDocument/2006/relationships" id="272" r:id="Rb6114b67d29f4cd3"/>
    <p:sldId xmlns:r="http://schemas.openxmlformats.org/officeDocument/2006/relationships" id="273" r:id="Rc1e0f226ece14d3a"/>
    <p:sldId xmlns:r="http://schemas.openxmlformats.org/officeDocument/2006/relationships" id="274" r:id="R7f25e6bfc0e142ea"/>
    <p:sldId xmlns:r="http://schemas.openxmlformats.org/officeDocument/2006/relationships" id="275" r:id="Rfe6ee753a201487d"/>
    <p:sldId xmlns:r="http://schemas.openxmlformats.org/officeDocument/2006/relationships" id="276" r:id="Ra8d7e90185194cbf"/>
    <p:sldId xmlns:r="http://schemas.openxmlformats.org/officeDocument/2006/relationships" id="277" r:id="Rb546076048d344ca"/>
    <p:sldId xmlns:r="http://schemas.openxmlformats.org/officeDocument/2006/relationships" id="278" r:id="R7c8640a7de1b44ae"/>
    <p:sldId xmlns:r="http://schemas.openxmlformats.org/officeDocument/2006/relationships" id="279" r:id="R665f68102d0a4517"/>
    <p:sldId xmlns:r="http://schemas.openxmlformats.org/officeDocument/2006/relationships" id="280" r:id="R052244a18cbb436e"/>
    <p:sldId xmlns:r="http://schemas.openxmlformats.org/officeDocument/2006/relationships" id="281" r:id="R26dc38bc264c4679"/>
    <p:sldId xmlns:r="http://schemas.openxmlformats.org/officeDocument/2006/relationships" id="282" r:id="R63b9f58c616249e1"/>
    <p:sldId xmlns:r="http://schemas.openxmlformats.org/officeDocument/2006/relationships" id="283" r:id="Re263fdd47e3d42b9"/>
    <p:sldId xmlns:r="http://schemas.openxmlformats.org/officeDocument/2006/relationships" id="284" r:id="Rf9fe2c4a386e40cc"/>
    <p:sldId xmlns:r="http://schemas.openxmlformats.org/officeDocument/2006/relationships" id="285" r:id="Rb14242a8cdec4a62"/>
    <p:sldId xmlns:r="http://schemas.openxmlformats.org/officeDocument/2006/relationships" id="286" r:id="R3dcf029a3a214a24"/>
    <p:sldId xmlns:r="http://schemas.openxmlformats.org/officeDocument/2006/relationships" id="287" r:id="Rf49c89fb01034a68"/>
    <p:sldId xmlns:r="http://schemas.openxmlformats.org/officeDocument/2006/relationships" id="288" r:id="R7554ede15cd74015"/>
    <p:sldId xmlns:r="http://schemas.openxmlformats.org/officeDocument/2006/relationships" id="289" r:id="R0be2ab3ccb284696"/>
    <p:sldId xmlns:r="http://schemas.openxmlformats.org/officeDocument/2006/relationships" id="290" r:id="Ref189be7e57444c5"/>
    <p:sldId xmlns:r="http://schemas.openxmlformats.org/officeDocument/2006/relationships" id="291" r:id="Ra8e5594ba0024535"/>
    <p:sldId xmlns:r="http://schemas.openxmlformats.org/officeDocument/2006/relationships" id="292" r:id="R677e3648349949d5"/>
    <p:sldId xmlns:r="http://schemas.openxmlformats.org/officeDocument/2006/relationships" id="293" r:id="Rff6e9b412d2a4713"/>
    <p:sldId xmlns:r="http://schemas.openxmlformats.org/officeDocument/2006/relationships" id="294" r:id="Rfbf0dd7f111b40f9"/>
    <p:sldId xmlns:r="http://schemas.openxmlformats.org/officeDocument/2006/relationships" id="295" r:id="R06e97ff01e3a4995"/>
    <p:sldId xmlns:r="http://schemas.openxmlformats.org/officeDocument/2006/relationships" id="296" r:id="R1e02383512a246fe"/>
    <p:sldId xmlns:r="http://schemas.openxmlformats.org/officeDocument/2006/relationships" id="297" r:id="Ra932aa9c7faf4b53"/>
    <p:sldId xmlns:r="http://schemas.openxmlformats.org/officeDocument/2006/relationships" id="298" r:id="R917b772559074e01"/>
    <p:sldId xmlns:r="http://schemas.openxmlformats.org/officeDocument/2006/relationships" id="299" r:id="Rb6dd9b30fb7b4735"/>
    <p:sldId xmlns:r="http://schemas.openxmlformats.org/officeDocument/2006/relationships" id="300" r:id="R485f51ef5ef84300"/>
    <p:sldId xmlns:r="http://schemas.openxmlformats.org/officeDocument/2006/relationships" id="301" r:id="R18008aabd1d44b19"/>
    <p:sldId xmlns:r="http://schemas.openxmlformats.org/officeDocument/2006/relationships" id="302" r:id="R41947313db574464"/>
    <p:sldId xmlns:r="http://schemas.openxmlformats.org/officeDocument/2006/relationships" id="303" r:id="Rc2aa1bda27db4f59"/>
    <p:sldId xmlns:r="http://schemas.openxmlformats.org/officeDocument/2006/relationships" id="304" r:id="Rf41725b8b7a94e3c"/>
    <p:sldId xmlns:r="http://schemas.openxmlformats.org/officeDocument/2006/relationships" id="305" r:id="Rbfc96d21eb5e4a1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e16c40bc0b44882" /><Relationship Type="http://schemas.openxmlformats.org/officeDocument/2006/relationships/slideMaster" Target="/ppt/slideMasters/slideMaster1.xml" Id="Rbe9054d3223e44a2" /><Relationship Type="http://schemas.openxmlformats.org/officeDocument/2006/relationships/notesMaster" Target="/ppt/notesMasters/notesMaster1.xml" Id="R7e5d8ce3a4ad4fbf" /><Relationship Type="http://schemas.openxmlformats.org/officeDocument/2006/relationships/presProps" Target="/ppt/presProps.xml" Id="R7790e7b2d38c487d" /><Relationship Type="http://schemas.openxmlformats.org/officeDocument/2006/relationships/tableStyles" Target="/ppt/tableStyles.xml" Id="Re5fef95873c64c69" /><Relationship Type="http://schemas.openxmlformats.org/officeDocument/2006/relationships/slide" Target="/ppt/slides/slide1.xml" Id="R4ed4cdbc06154f83" /><Relationship Type="http://schemas.openxmlformats.org/officeDocument/2006/relationships/slide" Target="/ppt/slides/slide2.xml" Id="Ra15cb2f9e43f4d65" /><Relationship Type="http://schemas.openxmlformats.org/officeDocument/2006/relationships/slide" Target="/ppt/slides/slide3.xml" Id="Rbf16d2a0099c4e37" /><Relationship Type="http://schemas.openxmlformats.org/officeDocument/2006/relationships/slide" Target="/ppt/slides/slide4.xml" Id="R3f2d26b5e7bb4b0d" /><Relationship Type="http://schemas.openxmlformats.org/officeDocument/2006/relationships/slide" Target="/ppt/slides/slide5.xml" Id="Re363e9b393124c89" /><Relationship Type="http://schemas.openxmlformats.org/officeDocument/2006/relationships/slide" Target="/ppt/slides/slide6.xml" Id="R3f04ec78745e4c84" /><Relationship Type="http://schemas.openxmlformats.org/officeDocument/2006/relationships/slide" Target="/ppt/slides/slide7.xml" Id="R93e1bdda34694b54" /><Relationship Type="http://schemas.openxmlformats.org/officeDocument/2006/relationships/slide" Target="/ppt/slides/slide8.xml" Id="R77511c4421be4b30" /><Relationship Type="http://schemas.openxmlformats.org/officeDocument/2006/relationships/slide" Target="/ppt/slides/slide9.xml" Id="R4de5a6a7754a42fa" /><Relationship Type="http://schemas.openxmlformats.org/officeDocument/2006/relationships/slide" Target="/ppt/slides/slide10.xml" Id="R245718ac277a41cd" /><Relationship Type="http://schemas.openxmlformats.org/officeDocument/2006/relationships/slide" Target="/ppt/slides/slide11.xml" Id="R4cd39968d78a4a14" /><Relationship Type="http://schemas.openxmlformats.org/officeDocument/2006/relationships/slide" Target="/ppt/slides/slide12.xml" Id="R7366cee95f4b4794" /><Relationship Type="http://schemas.openxmlformats.org/officeDocument/2006/relationships/slide" Target="/ppt/slides/slide13.xml" Id="R01cf45633f7b4dda" /><Relationship Type="http://schemas.openxmlformats.org/officeDocument/2006/relationships/slide" Target="/ppt/slides/slide14.xml" Id="R37848bd04f054adc" /><Relationship Type="http://schemas.openxmlformats.org/officeDocument/2006/relationships/slide" Target="/ppt/slides/slide15.xml" Id="R6685ef48cca041e4" /><Relationship Type="http://schemas.openxmlformats.org/officeDocument/2006/relationships/slide" Target="/ppt/slides/slide16.xml" Id="R903c571d2d0e4d04" /><Relationship Type="http://schemas.openxmlformats.org/officeDocument/2006/relationships/slide" Target="/ppt/slides/slide17.xml" Id="Rb6114b67d29f4cd3" /><Relationship Type="http://schemas.openxmlformats.org/officeDocument/2006/relationships/slide" Target="/ppt/slides/slide18.xml" Id="Rc1e0f226ece14d3a" /><Relationship Type="http://schemas.openxmlformats.org/officeDocument/2006/relationships/slide" Target="/ppt/slides/slide19.xml" Id="R7f25e6bfc0e142ea" /><Relationship Type="http://schemas.openxmlformats.org/officeDocument/2006/relationships/slide" Target="/ppt/slides/slide20.xml" Id="Rfe6ee753a201487d" /><Relationship Type="http://schemas.openxmlformats.org/officeDocument/2006/relationships/slide" Target="/ppt/slides/slide21.xml" Id="Ra8d7e90185194cbf" /><Relationship Type="http://schemas.openxmlformats.org/officeDocument/2006/relationships/slide" Target="/ppt/slides/slide22.xml" Id="Rb546076048d344ca" /><Relationship Type="http://schemas.openxmlformats.org/officeDocument/2006/relationships/slide" Target="/ppt/slides/slide23.xml" Id="R7c8640a7de1b44ae" /><Relationship Type="http://schemas.openxmlformats.org/officeDocument/2006/relationships/slide" Target="/ppt/slides/slide24.xml" Id="R665f68102d0a4517" /><Relationship Type="http://schemas.openxmlformats.org/officeDocument/2006/relationships/slide" Target="/ppt/slides/slide25.xml" Id="R052244a18cbb436e" /><Relationship Type="http://schemas.openxmlformats.org/officeDocument/2006/relationships/slide" Target="/ppt/slides/slide26.xml" Id="R26dc38bc264c4679" /><Relationship Type="http://schemas.openxmlformats.org/officeDocument/2006/relationships/slide" Target="/ppt/slides/slide27.xml" Id="R63b9f58c616249e1" /><Relationship Type="http://schemas.openxmlformats.org/officeDocument/2006/relationships/slide" Target="/ppt/slides/slide28.xml" Id="Re263fdd47e3d42b9" /><Relationship Type="http://schemas.openxmlformats.org/officeDocument/2006/relationships/slide" Target="/ppt/slides/slide29.xml" Id="Rf9fe2c4a386e40cc" /><Relationship Type="http://schemas.openxmlformats.org/officeDocument/2006/relationships/slide" Target="/ppt/slides/slide30.xml" Id="Rb14242a8cdec4a62" /><Relationship Type="http://schemas.openxmlformats.org/officeDocument/2006/relationships/slide" Target="/ppt/slides/slide31.xml" Id="R3dcf029a3a214a24" /><Relationship Type="http://schemas.openxmlformats.org/officeDocument/2006/relationships/slide" Target="/ppt/slides/slide32.xml" Id="Rf49c89fb01034a68" /><Relationship Type="http://schemas.openxmlformats.org/officeDocument/2006/relationships/slide" Target="/ppt/slides/slide33.xml" Id="R7554ede15cd74015" /><Relationship Type="http://schemas.openxmlformats.org/officeDocument/2006/relationships/slide" Target="/ppt/slides/slide34.xml" Id="R0be2ab3ccb284696" /><Relationship Type="http://schemas.openxmlformats.org/officeDocument/2006/relationships/slide" Target="/ppt/slides/slide35.xml" Id="Ref189be7e57444c5" /><Relationship Type="http://schemas.openxmlformats.org/officeDocument/2006/relationships/slide" Target="/ppt/slides/slide36.xml" Id="Ra8e5594ba0024535" /><Relationship Type="http://schemas.openxmlformats.org/officeDocument/2006/relationships/slide" Target="/ppt/slides/slide37.xml" Id="R677e3648349949d5" /><Relationship Type="http://schemas.openxmlformats.org/officeDocument/2006/relationships/slide" Target="/ppt/slides/slide38.xml" Id="Rff6e9b412d2a4713" /><Relationship Type="http://schemas.openxmlformats.org/officeDocument/2006/relationships/slide" Target="/ppt/slides/slide39.xml" Id="Rfbf0dd7f111b40f9" /><Relationship Type="http://schemas.openxmlformats.org/officeDocument/2006/relationships/slide" Target="/ppt/slides/slide40.xml" Id="R06e97ff01e3a4995" /><Relationship Type="http://schemas.openxmlformats.org/officeDocument/2006/relationships/slide" Target="/ppt/slides/slide41.xml" Id="R1e02383512a246fe" /><Relationship Type="http://schemas.openxmlformats.org/officeDocument/2006/relationships/slide" Target="/ppt/slides/slide42.xml" Id="Ra932aa9c7faf4b53" /><Relationship Type="http://schemas.openxmlformats.org/officeDocument/2006/relationships/slide" Target="/ppt/slides/slide43.xml" Id="R917b772559074e01" /><Relationship Type="http://schemas.openxmlformats.org/officeDocument/2006/relationships/slide" Target="/ppt/slides/slide44.xml" Id="Rb6dd9b30fb7b4735" /><Relationship Type="http://schemas.openxmlformats.org/officeDocument/2006/relationships/slide" Target="/ppt/slides/slide45.xml" Id="R485f51ef5ef84300" /><Relationship Type="http://schemas.openxmlformats.org/officeDocument/2006/relationships/slide" Target="/ppt/slides/slide46.xml" Id="R18008aabd1d44b19" /><Relationship Type="http://schemas.openxmlformats.org/officeDocument/2006/relationships/slide" Target="/ppt/slides/slide47.xml" Id="R41947313db574464" /><Relationship Type="http://schemas.openxmlformats.org/officeDocument/2006/relationships/slide" Target="/ppt/slides/slide48.xml" Id="Rc2aa1bda27db4f59" /><Relationship Type="http://schemas.openxmlformats.org/officeDocument/2006/relationships/slide" Target="/ppt/slides/slide49.xml" Id="Rf41725b8b7a94e3c" /><Relationship Type="http://schemas.openxmlformats.org/officeDocument/2006/relationships/slide" Target="/ppt/slides/slide50.xml" Id="Rbfc96d21eb5e4a1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d3d148ccd23453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2c21f34b6f94eef" /><Relationship Type="http://schemas.openxmlformats.org/officeDocument/2006/relationships/notesMaster" Target="/ppt/notesMasters/notesMaster1.xml" Id="Re1740c4660274a42" /></Relationships>
</file>

<file path=ppt/notesSlides/_rels/notesSlide2.xml.rels>&#65279;<?xml version="1.0" encoding="utf-8"?><Relationships xmlns="http://schemas.openxmlformats.org/package/2006/relationships"><Relationship Type="http://schemas.openxmlformats.org/officeDocument/2006/relationships/slide" Target="/ppt/slides/slide2.xml" Id="R5d18f3c962b44788" /><Relationship Type="http://schemas.openxmlformats.org/officeDocument/2006/relationships/notesMaster" Target="/ppt/notesMasters/notesMaster1.xml" Id="Rddd30ccacf50482f" /></Relationships>
</file>

<file path=ppt/notesSlides/_rels/notesSlide3.xml.rels>&#65279;<?xml version="1.0" encoding="utf-8"?><Relationships xmlns="http://schemas.openxmlformats.org/package/2006/relationships"><Relationship Type="http://schemas.openxmlformats.org/officeDocument/2006/relationships/slide" Target="/ppt/slides/slide3.xml" Id="Ra2287eed63394c04" /><Relationship Type="http://schemas.openxmlformats.org/officeDocument/2006/relationships/notesMaster" Target="/ppt/notesMasters/notesMaster1.xml" Id="R8b3506678d2541da" /></Relationships>
</file>

<file path=ppt/notesSlides/_rels/notesSlide4.xml.rels>&#65279;<?xml version="1.0" encoding="utf-8"?><Relationships xmlns="http://schemas.openxmlformats.org/package/2006/relationships"><Relationship Type="http://schemas.openxmlformats.org/officeDocument/2006/relationships/slide" Target="/ppt/slides/slide4.xml" Id="R94a9b468534b461d" /><Relationship Type="http://schemas.openxmlformats.org/officeDocument/2006/relationships/notesMaster" Target="/ppt/notesMasters/notesMaster1.xml" Id="R5944d8170a7543a8" /></Relationships>
</file>

<file path=ppt/notesSlides/_rels/notesSlide5.xml.rels>&#65279;<?xml version="1.0" encoding="utf-8"?><Relationships xmlns="http://schemas.openxmlformats.org/package/2006/relationships"><Relationship Type="http://schemas.openxmlformats.org/officeDocument/2006/relationships/slide" Target="/ppt/slides/slide5.xml" Id="Rdbfd737323b8471f" /><Relationship Type="http://schemas.openxmlformats.org/officeDocument/2006/relationships/notesMaster" Target="/ppt/notesMasters/notesMaster1.xml" Id="R7b5b4875a08b45f0" /></Relationships>
</file>

<file path=ppt/notesSlides/_rels/notesSlide6.xml.rels>&#65279;<?xml version="1.0" encoding="utf-8"?><Relationships xmlns="http://schemas.openxmlformats.org/package/2006/relationships"><Relationship Type="http://schemas.openxmlformats.org/officeDocument/2006/relationships/slide" Target="/ppt/slides/slide6.xml" Id="Ra3f1615c02324edb" /><Relationship Type="http://schemas.openxmlformats.org/officeDocument/2006/relationships/notesMaster" Target="/ppt/notesMasters/notesMaster1.xml" Id="R28bc0043fc734f50" /></Relationships>
</file>

<file path=ppt/notesSlides/_rels/notesSlide7.xml.rels>&#65279;<?xml version="1.0" encoding="utf-8"?><Relationships xmlns="http://schemas.openxmlformats.org/package/2006/relationships"><Relationship Type="http://schemas.openxmlformats.org/officeDocument/2006/relationships/slide" Target="/ppt/slides/slide7.xml" Id="Rcf5b969820ec431f" /><Relationship Type="http://schemas.openxmlformats.org/officeDocument/2006/relationships/notesMaster" Target="/ppt/notesMasters/notesMaster1.xml" Id="Racf97d5a60014b28" /></Relationships>
</file>

<file path=ppt/notesSlides/_rels/notesSlide8.xml.rels>&#65279;<?xml version="1.0" encoding="utf-8"?><Relationships xmlns="http://schemas.openxmlformats.org/package/2006/relationships"><Relationship Type="http://schemas.openxmlformats.org/officeDocument/2006/relationships/slide" Target="/ppt/slides/slide8.xml" Id="R70cc6c55f1ea4555" /><Relationship Type="http://schemas.openxmlformats.org/officeDocument/2006/relationships/notesMaster" Target="/ppt/notesMasters/notesMaster1.xml" Id="R267ed6c8f77147f0" /></Relationships>
</file>

<file path=ppt/notesSlides/_rels/notesSlide9.xml.rels>&#65279;<?xml version="1.0" encoding="utf-8"?><Relationships xmlns="http://schemas.openxmlformats.org/package/2006/relationships"><Relationship Type="http://schemas.openxmlformats.org/officeDocument/2006/relationships/slide" Target="/ppt/slides/slide9.xml" Id="R6ddeb66302694fd0" /><Relationship Type="http://schemas.openxmlformats.org/officeDocument/2006/relationships/notesMaster" Target="/ppt/notesMasters/notesMaster1.xml" Id="R8a93e1fcff4a4d6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f63333b2d234164" /><Relationship Type="http://schemas.openxmlformats.org/officeDocument/2006/relationships/notesMaster" Target="/ppt/notesMasters/notesMaster1.xml" Id="R4bb507fae2af484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37cc220485b4947" /><Relationship Type="http://schemas.openxmlformats.org/officeDocument/2006/relationships/notesMaster" Target="/ppt/notesMasters/notesMaster1.xml" Id="R826b6b0ef72542b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42d91811423473f" /><Relationship Type="http://schemas.openxmlformats.org/officeDocument/2006/relationships/notesMaster" Target="/ppt/notesMasters/notesMaster1.xml" Id="R1a6d5381f7be452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a05d6bee99d4f6c" /><Relationship Type="http://schemas.openxmlformats.org/officeDocument/2006/relationships/notesMaster" Target="/ppt/notesMasters/notesMaster1.xml" Id="R77ec441dd000418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72a82386474402e" /><Relationship Type="http://schemas.openxmlformats.org/officeDocument/2006/relationships/notesMaster" Target="/ppt/notesMasters/notesMaster1.xml" Id="R61cb8e4a847a411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39bcb744e574868" /><Relationship Type="http://schemas.openxmlformats.org/officeDocument/2006/relationships/notesMaster" Target="/ppt/notesMasters/notesMaster1.xml" Id="R55a14962a0184c4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e9be41c907d4a9c" /><Relationship Type="http://schemas.openxmlformats.org/officeDocument/2006/relationships/notesMaster" Target="/ppt/notesMasters/notesMaster1.xml" Id="R17f9ff0a548f4b3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12979b8aaff42af" /><Relationship Type="http://schemas.openxmlformats.org/officeDocument/2006/relationships/notesMaster" Target="/ppt/notesMasters/notesMaster1.xml" Id="R8201b988e4cc472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976bdab76234418" /><Relationship Type="http://schemas.openxmlformats.org/officeDocument/2006/relationships/notesMaster" Target="/ppt/notesMasters/notesMaster1.xml" Id="R770d2842f1a748a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edcc5a35e8d43fb" /><Relationship Type="http://schemas.openxmlformats.org/officeDocument/2006/relationships/notesMaster" Target="/ppt/notesMasters/notesMaster1.xml" Id="Rfecccc00e269403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3802df5c1784cdb" /><Relationship Type="http://schemas.openxmlformats.org/officeDocument/2006/relationships/notesMaster" Target="/ppt/notesMasters/notesMaster1.xml" Id="R6159ed6c34774e0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50bbe4609da4b3d" /><Relationship Type="http://schemas.openxmlformats.org/officeDocument/2006/relationships/notesMaster" Target="/ppt/notesMasters/notesMaster1.xml" Id="R02053eb7233447d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0c43a35328347f3" /><Relationship Type="http://schemas.openxmlformats.org/officeDocument/2006/relationships/notesMaster" Target="/ppt/notesMasters/notesMaster1.xml" Id="Rcf1506fad21645d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a06774db01d4b79" /><Relationship Type="http://schemas.openxmlformats.org/officeDocument/2006/relationships/notesMaster" Target="/ppt/notesMasters/notesMaster1.xml" Id="R5de1082dd9944f9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39d003485164fc2" /><Relationship Type="http://schemas.openxmlformats.org/officeDocument/2006/relationships/notesMaster" Target="/ppt/notesMasters/notesMaster1.xml" Id="Rb1a382751ea043b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be04ce491d54a53" /><Relationship Type="http://schemas.openxmlformats.org/officeDocument/2006/relationships/notesMaster" Target="/ppt/notesMasters/notesMaster1.xml" Id="R223c2be704a444c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a1d4f030ce4447d" /><Relationship Type="http://schemas.openxmlformats.org/officeDocument/2006/relationships/notesMaster" Target="/ppt/notesMasters/notesMaster1.xml" Id="Rd3cd1c1f73d34eb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8aabd78cc7c47f2" /><Relationship Type="http://schemas.openxmlformats.org/officeDocument/2006/relationships/notesMaster" Target="/ppt/notesMasters/notesMaster1.xml" Id="Ra7726bf0070843a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1a81a391a99478f" /><Relationship Type="http://schemas.openxmlformats.org/officeDocument/2006/relationships/notesMaster" Target="/ppt/notesMasters/notesMaster1.xml" Id="R080c7aa308854a0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db05e68a774418d" /><Relationship Type="http://schemas.openxmlformats.org/officeDocument/2006/relationships/notesMaster" Target="/ppt/notesMasters/notesMaster1.xml" Id="Rb238ba87c7064f8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c7e8d9efc7f4a3e" /><Relationship Type="http://schemas.openxmlformats.org/officeDocument/2006/relationships/notesMaster" Target="/ppt/notesMasters/notesMaster1.xml" Id="Rdc24f092667e429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7d86179fa684d7e" /><Relationship Type="http://schemas.openxmlformats.org/officeDocument/2006/relationships/notesMaster" Target="/ppt/notesMasters/notesMaster1.xml" Id="R80f27fd1b9254b0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fad49df813e499d" /><Relationship Type="http://schemas.openxmlformats.org/officeDocument/2006/relationships/notesMaster" Target="/ppt/notesMasters/notesMaster1.xml" Id="R9f0fd3bd756f428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f8e9deb72a8428e" /><Relationship Type="http://schemas.openxmlformats.org/officeDocument/2006/relationships/notesMaster" Target="/ppt/notesMasters/notesMaster1.xml" Id="R427f6aabf34c44f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71b7b864e67474c" /><Relationship Type="http://schemas.openxmlformats.org/officeDocument/2006/relationships/notesMaster" Target="/ppt/notesMasters/notesMaster1.xml" Id="Ra68770eaa2d94b0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cb3881957744870" /><Relationship Type="http://schemas.openxmlformats.org/officeDocument/2006/relationships/notesMaster" Target="/ppt/notesMasters/notesMaster1.xml" Id="R3a0cee94c4f248c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12992bbcff654e41" /><Relationship Type="http://schemas.openxmlformats.org/officeDocument/2006/relationships/notesMaster" Target="/ppt/notesMasters/notesMaster1.xml" Id="R121a20c270ac49eb"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ab9c6696eef4e4c" /><Relationship Type="http://schemas.openxmlformats.org/officeDocument/2006/relationships/notesMaster" Target="/ppt/notesMasters/notesMaster1.xml" Id="R086c421c232d4088"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08d9e49b56ce4f85" /><Relationship Type="http://schemas.openxmlformats.org/officeDocument/2006/relationships/notesMaster" Target="/ppt/notesMasters/notesMaster1.xml" Id="R17431d77695040f8"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487e78cf1164473e" /><Relationship Type="http://schemas.openxmlformats.org/officeDocument/2006/relationships/notesMaster" Target="/ppt/notesMasters/notesMaster1.xml" Id="Rf344fb182654486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23813e26927b42d4" /><Relationship Type="http://schemas.openxmlformats.org/officeDocument/2006/relationships/notesMaster" Target="/ppt/notesMasters/notesMaster1.xml" Id="R5fc8f23f59fe4de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ca99497a1deb4fa1" /><Relationship Type="http://schemas.openxmlformats.org/officeDocument/2006/relationships/notesMaster" Target="/ppt/notesMasters/notesMaster1.xml" Id="Rff2ec2fd298a44c6"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8a463aed970f41ee" /><Relationship Type="http://schemas.openxmlformats.org/officeDocument/2006/relationships/notesMaster" Target="/ppt/notesMasters/notesMaster1.xml" Id="R66c24d343fe64b82"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8c5e114c8774446e" /><Relationship Type="http://schemas.openxmlformats.org/officeDocument/2006/relationships/notesMaster" Target="/ppt/notesMasters/notesMaster1.xml" Id="R008300244ffb4e24"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3da0bedc826b45a7" /><Relationship Type="http://schemas.openxmlformats.org/officeDocument/2006/relationships/notesMaster" Target="/ppt/notesMasters/notesMaster1.xml" Id="R7e68535d1e26413e"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dad4c6cabe504534" /><Relationship Type="http://schemas.openxmlformats.org/officeDocument/2006/relationships/notesMaster" Target="/ppt/notesMasters/notesMaster1.xml" Id="Rec1dd51c273f464d"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b42d8d724ae041cc" /><Relationship Type="http://schemas.openxmlformats.org/officeDocument/2006/relationships/notesMaster" Target="/ppt/notesMasters/notesMaster1.xml" Id="Rda0ac53d7e1c4fe3"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cfc81bc30eb34196" /><Relationship Type="http://schemas.openxmlformats.org/officeDocument/2006/relationships/notesMaster" Target="/ppt/notesMasters/notesMaster1.xml" Id="R2159c00b8ed44ca2"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b432378b358d42e3" /><Relationship Type="http://schemas.openxmlformats.org/officeDocument/2006/relationships/notesMaster" Target="/ppt/notesMasters/notesMaster1.xml" Id="Rfb40abf053d04d11"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30a2730873934d5f" /><Relationship Type="http://schemas.openxmlformats.org/officeDocument/2006/relationships/notesMaster" Target="/ppt/notesMasters/notesMaster1.xml" Id="Rc5998314e24f4697"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a2237fba5fcd49ad" /><Relationship Type="http://schemas.openxmlformats.org/officeDocument/2006/relationships/notesMaster" Target="/ppt/notesMasters/notesMaster1.xml" Id="Rad24f9e981ab486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funkcia má riešiť overiteľnú úlohu, nie len vracať presvedčivý text. Pred výberom modelu opíšte vstup, povinné polia, následok chyby a kontrolóra. Ak úlohu vyrieši šablóna alebo výpočet, použite ich. Generatívny model zostáva pravdepodobnostnou súčasťou väčšieho systému. Prototyp rozdeľte na jasné vrstvy: vstup, oprávnenie, spracovanie, model a kontrola výstupu. Každá vrstva má konkrétny bezpečný stav pri chybe. Používajte len syntetické údaje a testovací režim; kvalitu pracovného výsledku dokazujú testy, nie samotná odpoveď API ani názov modelu. Praktická úloha: Fiktívny prototyp z dopytu extrahuje typ služby a chýbajúce údaje. Výpočet ceny nechajte v pravidlách, nie v modelovej odpovedi.</a:t>
            </a:r>
          </a:p>
          <a:p xmlns:a="http://schemas.openxmlformats.org/drawingml/2006/main">
            <a:r>
              <a:t/>
            </a:r>
          </a:p>
          <a:p xmlns:a="http://schemas.openxmlformats.org/drawingml/2006/main">
            <a:r>
              <a:t>Praktická aktivita: Fiktívny prototyp z dopytu extrahuje typ služby a chýbajúce údaje. Výpočet ceny nechajte v pravidlách, nie v modelovej odpovedi.</a:t>
            </a:r>
          </a:p>
          <a:p xmlns:a="http://schemas.openxmlformats.org/drawingml/2006/main">
            <a:r>
              <a:t/>
            </a:r>
          </a:p>
          <a:p xmlns:a="http://schemas.openxmlformats.org/drawingml/2006/main">
            <a:r>
              <a:t>Zdroje (kontrola 2026-10-02):</a:t>
            </a:r>
          </a:p>
          <a:p xmlns:a="http://schemas.openxmlformats.org/drawingml/2006/main">
            <a:r>
              <a:t>https://json-schema.org/learn/getting-started-step-by-step</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Kritické čísla, oprávnenia a validácie nesmú závisieť od voľnej modelovej formulácie. Kód vykoná výpočet a overí podmienky, model môže pripraviť zrozumiteľný komentár. Tento rozdiel uľahčuje testovanie aj kontrolu. Ak komentár odporuje výpočtu, výstup musí zlyhať bezpečne. Prototyp rozdeľte na jasné vrstvy: vstup, oprávnenie, spracovanie, model a kontrola výstupu. Každá vrstva má konkrétny bezpečný stav pri chybe. Používajte len syntetické údaje a testovací režim; kvalitu pracovného výsledku dokazujú testy, nie samotná odpoveď API ani názov modelu. Praktická úloha: Fiktívny report sumarizuje tržby. Spočítajte súčet v kóde a testujte, že model nemení overenú hodnotu.</a:t>
            </a:r>
          </a:p>
          <a:p xmlns:a="http://schemas.openxmlformats.org/drawingml/2006/main">
            <a:r>
              <a:t/>
            </a:r>
          </a:p>
          <a:p xmlns:a="http://schemas.openxmlformats.org/drawingml/2006/main">
            <a:r>
              <a:t>Praktická aktivita: Fiktívny report sumarizuje tržby. Spočítajte súčet v kóde a testujte, že model nemení overenú hodnotu.</a:t>
            </a:r>
          </a:p>
          <a:p xmlns:a="http://schemas.openxmlformats.org/drawingml/2006/main">
            <a:r>
              <a:t/>
            </a:r>
          </a:p>
          <a:p xmlns:a="http://schemas.openxmlformats.org/drawingml/2006/main">
            <a:r>
              <a:t>Zdroje (kontrola 2026-10-02):</a:t>
            </a:r>
          </a:p>
          <a:p xmlns:a="http://schemas.openxmlformats.org/drawingml/2006/main">
            <a:r>
              <a:t>https://json-schema.org/learn/getting-started-step-by-step</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Kontrakt opisuje, čo prijímate a vraciate medzi komponentmi. Rozlišuje hodnotu, chýbajúce pole a chybu. Neurčitý text „asi v poriadku“ nie je stabilným rozhraním. Verzia kontraktu a pravidlá kompatibility musia byť jasné pred pripojením ďalšieho workflow alebo exportu. Prototyp rozdeľte na jasné vrstvy: vstup, oprávnenie, spracovanie, model a kontrola výstupu. Každá vrstva má konkrétny bezpečný stav pri chybe. Používajte len syntetické údaje a testovací režim; kvalitu pracovného výsledku dokazujú testy, nie samotná odpoveď API ani názov modelu. Praktická úloha: Fiktívny výstup má case_id, status, facts, missing_fields a sources. Navrhnite typy a povolené stavy bez tajných údajov.</a:t>
            </a:r>
          </a:p>
          <a:p xmlns:a="http://schemas.openxmlformats.org/drawingml/2006/main">
            <a:r>
              <a:t/>
            </a:r>
          </a:p>
          <a:p xmlns:a="http://schemas.openxmlformats.org/drawingml/2006/main">
            <a:r>
              <a:t>Praktická aktivita: Fiktívny výstup má case_id, status, facts, missing_fields a sources. Navrhnite typy a povolené stavy bez tajných údajov.</a:t>
            </a:r>
          </a:p>
          <a:p xmlns:a="http://schemas.openxmlformats.org/drawingml/2006/main">
            <a:r>
              <a:t/>
            </a:r>
          </a:p>
          <a:p xmlns:a="http://schemas.openxmlformats.org/drawingml/2006/main">
            <a:r>
              <a:t>Zdroje (kontrola 2026-10-02):</a:t>
            </a:r>
          </a:p>
          <a:p xmlns:a="http://schemas.openxmlformats.org/drawingml/2006/main">
            <a:r>
              <a:t>https://json-schema.org/learn/getting-started-step-by-step</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Platný JSON ešte nemusí obsahovať pravdivé údaje. Najprv overte typy, povinné polia a rozsahy, potom vzťahy medzi hodnotami a zdrojovým vstupom. Neznáme polia a neplatné stavy odmietnite podľa kontraktu. Chyba validácie má mať čitateľný bezpečný návrat, nie tiché doplnenie hodnoty. Prototyp rozdeľte na jasné vrstvy: vstup, oprávnenie, spracovanie, model a kontrola výstupu. Každá vrstva má konkrétny bezpečný stav pri chybe. Používajte len syntetické údaje a testovací režim; kvalitu pracovného výsledku dokazujú testy, nie samotná odpoveď API ani názov modelu. Praktická úloha: Fiktívny výstup má záporný počet kusov a správne zátvorky. Odmietnite ho napriek syntaktickej platnosti JSON.</a:t>
            </a:r>
          </a:p>
          <a:p xmlns:a="http://schemas.openxmlformats.org/drawingml/2006/main">
            <a:r>
              <a:t/>
            </a:r>
          </a:p>
          <a:p xmlns:a="http://schemas.openxmlformats.org/drawingml/2006/main">
            <a:r>
              <a:t>Praktická aktivita: Fiktívny výstup má záporný počet kusov a správne zátvorky. Odmietnite ho napriek syntaktickej platnosti JSON.</a:t>
            </a:r>
          </a:p>
          <a:p xmlns:a="http://schemas.openxmlformats.org/drawingml/2006/main">
            <a:r>
              <a:t/>
            </a:r>
          </a:p>
          <a:p xmlns:a="http://schemas.openxmlformats.org/drawingml/2006/main">
            <a:r>
              <a:t>Zdroje (kontrola 2026-10-02):</a:t>
            </a:r>
          </a:p>
          <a:p xmlns:a="http://schemas.openxmlformats.org/drawingml/2006/main">
            <a:r>
              <a:t>https://json-schema.org/learn/getting-started-step-by-step</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Zadanie obsahuje pracovný cieľ, formát a hranice; dokumenty poskytujú len dáta. Pri zmene zadania zafixujte verziu a otestujte rovnaké prípady. Vstup nesmie prepísať systémové oprávnenia. Užitočný log drží identifikátor verzie, nie neobmedzenú kópiu všetkého odoslaného obsahu. Prototyp rozdeľte na jasné vrstvy: vstup, oprávnenie, spracovanie, model a kontrola výstupu. Každá vrstva má konkrétny bezpečný stav pri chybe. Používajte len syntetické údaje a testovací režim; kvalitu pracovného výsledku dokazujú testy, nie samotná odpoveď API ani názov modelu. Praktická úloha: Fiktívny dokument obsahuje „ignoruj schému“. Systém zachová pôvodný kontrakt a spracuje vetu iba ako obsah dokumentu.</a:t>
            </a:r>
          </a:p>
          <a:p xmlns:a="http://schemas.openxmlformats.org/drawingml/2006/main">
            <a:r>
              <a:t/>
            </a:r>
          </a:p>
          <a:p xmlns:a="http://schemas.openxmlformats.org/drawingml/2006/main">
            <a:r>
              <a:t>Praktická aktivita: Fiktívny dokument obsahuje „ignoruj schému“. Systém zachová pôvodný kontrakt a spracuje vetu iba ako obsah dokumentu.</a:t>
            </a:r>
          </a:p>
          <a:p xmlns:a="http://schemas.openxmlformats.org/drawingml/2006/main">
            <a:r>
              <a:t/>
            </a:r>
          </a:p>
          <a:p xmlns:a="http://schemas.openxmlformats.org/drawingml/2006/main">
            <a:r>
              <a:t>Zdroje (kontrola 2026-10-02):</a:t>
            </a:r>
          </a:p>
          <a:p xmlns:a="http://schemas.openxmlformats.org/drawingml/2006/main">
            <a:r>
              <a:t>https://json-schema.org/learn/getting-started-step-by-step</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Najdrahší model nemusí byť najlepšou voľbou pre jednoduchú extrakciu. Kandidátov porovnajte na rovnakých prípadoch a rovnakej rubrike. Cena za token nevyjadruje cenu celého pracovného výsledku. Zahrňte opakované volania, ľudské opravy a neúspešné prípady; výsledky označte rozsahom testu. Prototyp rozdeľte na jasné vrstvy: vstup, oprávnenie, spracovanie, model a kontrola výstupu. Každá vrstva má konkrétny bezpečný stav pri chybe. Používajte len syntetické údaje a testovací režim; kvalitu pracovného výsledku dokazujú testy, nie samotná odpoveď API ani názov modelu. Praktická úloha: Fiktívny prototyp porovná dva modely na rovnakých dopytoch a zistí chyby pri neúplnom vstupe pred rozhodnutím.</a:t>
            </a:r>
          </a:p>
          <a:p xmlns:a="http://schemas.openxmlformats.org/drawingml/2006/main">
            <a:r>
              <a:t/>
            </a:r>
          </a:p>
          <a:p xmlns:a="http://schemas.openxmlformats.org/drawingml/2006/main">
            <a:r>
              <a:t>Praktická aktivita: Fiktívny prototyp porovná dva modely na rovnakých dopytoch a zistí chyby pri neúplnom vstupe pred rozhodnutím.</a:t>
            </a:r>
          </a:p>
          <a:p xmlns:a="http://schemas.openxmlformats.org/drawingml/2006/main">
            <a:r>
              <a:t/>
            </a:r>
          </a:p>
          <a:p xmlns:a="http://schemas.openxmlformats.org/drawingml/2006/main">
            <a:r>
              <a:t>Zdroje (kontrola 2026-10-02):</a:t>
            </a:r>
          </a:p>
          <a:p xmlns:a="http://schemas.openxmlformats.org/drawingml/2006/main">
            <a:r>
              <a:t>https://json-schema.org/learn/getting-started-step-by-step</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Kontrola začína pred modelovým volaním. Overte typ, veľkosť, počet súborov a bezpečný spôsob parsovania. Prípona súboru sama nezaručí bezpečný obsah. Parser má pracovať s minimálnymi oprávneniami a izoláciou. Nečitateľný vstup nevytvára oprávnenie domýšľať jeho text alebo vykonávať vložený kód. Prototyp rozdeľte na jasné vrstvy: vstup, oprávnenie, spracovanie, model a kontrola výstupu. Každá vrstva má konkrétny bezpečný stav pri chybe. Používajte len syntetické údaje a testovací režim; kvalitu pracovného výsledku dokazujú testy, nie samotná odpoveď API ani názov modelu. Praktická úloha: Fiktívny dokument prekročí limit alebo obsahuje aktívne prvky. Vráťte jasnú chybu a nepokračujte modelovým spracovaním.</a:t>
            </a:r>
          </a:p>
          <a:p xmlns:a="http://schemas.openxmlformats.org/drawingml/2006/main">
            <a:r>
              <a:t/>
            </a:r>
          </a:p>
          <a:p xmlns:a="http://schemas.openxmlformats.org/drawingml/2006/main">
            <a:r>
              <a:t>Praktická aktivita: Fiktívny dokument prekročí limit alebo obsahuje aktívne prvky. Vráťte jasnú chybu a nepokračujte modelovým spracovaním.</a:t>
            </a:r>
          </a:p>
          <a:p xmlns:a="http://schemas.openxmlformats.org/drawingml/2006/main">
            <a:r>
              <a:t/>
            </a:r>
          </a:p>
          <a:p xmlns:a="http://schemas.openxmlformats.org/drawingml/2006/main">
            <a:r>
              <a:t>Zdroje (kontrola 2026-10-02):</a:t>
            </a:r>
          </a:p>
          <a:p xmlns:a="http://schemas.openxmlformats.org/drawingml/2006/main">
            <a:r>
              <a:t>https://json-schema.org/learn/getting-started-step-by-step</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Dátový tok má uchovať informáciu, či pole pochádza zo zdroja, výpočtu alebo modelového návrhu. Tak možno neskôr overiť jeho význam. Predpoklad alebo neúplná extrakcia nesmie prejsť do ďalšieho komponentu ako istá hodnota. Zdrojovanie je súčasť kontraktu, nie dekorácia výstupu. Prototyp rozdeľte na jasné vrstvy: vstup, oprávnenie, spracovanie, model a kontrola výstupu. Každá vrstva má konkrétny bezpečný stav pri chybe. Používajte len syntetické údaje a testovací režim; kvalitu pracovného výsledku dokazujú testy, nie samotná odpoveď API ani názov modelu. Praktická úloha: Fiktívny dátum model len odhadol z kontextu. Výstup má status „nepotvrdené“ a nesmie ho použiť na automatický termín.</a:t>
            </a:r>
          </a:p>
          <a:p xmlns:a="http://schemas.openxmlformats.org/drawingml/2006/main">
            <a:r>
              <a:t/>
            </a:r>
          </a:p>
          <a:p xmlns:a="http://schemas.openxmlformats.org/drawingml/2006/main">
            <a:r>
              <a:t>Praktická aktivita: Fiktívny dátum model len odhadol z kontextu. Výstup má status „nepotvrdené“ a nesmie ho použiť na automatický termín.</a:t>
            </a:r>
          </a:p>
          <a:p xmlns:a="http://schemas.openxmlformats.org/drawingml/2006/main">
            <a:r>
              <a:t/>
            </a:r>
          </a:p>
          <a:p xmlns:a="http://schemas.openxmlformats.org/drawingml/2006/main">
            <a:r>
              <a:t>Zdroje (kontrola 2026-10-02):</a:t>
            </a:r>
          </a:p>
          <a:p xmlns:a="http://schemas.openxmlformats.org/drawingml/2006/main">
            <a:r>
              <a:t>https://json-schema.org/learn/getting-started-step-by-step</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Fallback neznamená vymyslieť odpoveď pri chybe API. Môže bezpečne zachovať rozpracovaný stav, vysvetliť problém a navrhnúť zopakovanie alebo ručný postup. Rozlišujte technické zlyhanie, neplatný vstup a nízku istotu. Náhradný model nesmie dostať širšie oprávnenia alebo iné dáta bez schválenia. Prototyp rozdeľte na jasné vrstvy: vstup, oprávnenie, spracovanie, model a kontrola výstupu. Každá vrstva má konkrétny bezpečný stav pri chybe. Používajte len syntetické údaje a testovací režim; kvalitu pracovného výsledku dokazujú testy, nie samotná odpoveď API ani názov modelu. Praktická úloha: Fiktívne API neodpovie. Rozhranie ukáže neúspešné spracovanie a nevydáva prázdny dokument za hotový report.</a:t>
            </a:r>
          </a:p>
          <a:p xmlns:a="http://schemas.openxmlformats.org/drawingml/2006/main">
            <a:r>
              <a:t/>
            </a:r>
          </a:p>
          <a:p xmlns:a="http://schemas.openxmlformats.org/drawingml/2006/main">
            <a:r>
              <a:t>Praktická aktivita: Fiktívne API neodpovie. Rozhranie ukáže neúspešné spracovanie a nevydáva prázdny dokument za hotový report.</a:t>
            </a:r>
          </a:p>
          <a:p xmlns:a="http://schemas.openxmlformats.org/drawingml/2006/main">
            <a:r>
              <a:t/>
            </a:r>
          </a:p>
          <a:p xmlns:a="http://schemas.openxmlformats.org/drawingml/2006/main">
            <a:r>
              <a:t>Zdroje (kontrola 2026-10-02):</a:t>
            </a:r>
          </a:p>
          <a:p xmlns:a="http://schemas.openxmlformats.org/drawingml/2006/main">
            <a:r>
              <a:t>https://json-schema.org/learn/getting-started-step-by-step</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Schéma prototypu má oddeliť príjem vstupu, autorizáciu, parser, model, validátor a ľudské schválenie. Toto rozdelenie odhaľuje, kde sa vynucujú pravidlá. Jediný veľký prompt nie je architektúra bezpečnosti. Pri každej hranici určite odmietnutý prípad a dôkaz, že sa nepovolí ďalšia akcia. Prototyp rozdeľte na jasné vrstvy: vstup, oprávnenie, spracovanie, model a kontrola výstupu. Každá vrstva má konkrétny bezpečný stav pri chybe. Používajte len syntetické údaje a testovací režim; kvalitu pracovného výsledku dokazujú testy, nie samotná odpoveď API ani názov modelu. Praktická úloha: Fiktívny tok extrakcie zákazky obsahuje oddelené kontrolné vrstvy. Označte miesto, kde sa blokuje cudzí dokument a neplatný výstup.</a:t>
            </a:r>
          </a:p>
          <a:p xmlns:a="http://schemas.openxmlformats.org/drawingml/2006/main">
            <a:r>
              <a:t/>
            </a:r>
          </a:p>
          <a:p xmlns:a="http://schemas.openxmlformats.org/drawingml/2006/main">
            <a:r>
              <a:t>Praktická aktivita: Fiktívny tok extrakcie zákazky obsahuje oddelené kontrolné vrstvy. Označte miesto, kde sa blokuje cudzí dokument a neplatný výstup.</a:t>
            </a:r>
          </a:p>
          <a:p xmlns:a="http://schemas.openxmlformats.org/drawingml/2006/main">
            <a:r>
              <a:t/>
            </a:r>
          </a:p>
          <a:p xmlns:a="http://schemas.openxmlformats.org/drawingml/2006/main">
            <a:r>
              <a:t>Zdroje (kontrola 2026-10-02):</a:t>
            </a:r>
          </a:p>
          <a:p xmlns:a="http://schemas.openxmlformats.org/drawingml/2006/main">
            <a:r>
              <a:t>https://json-schema.org/learn/getting-started-step-by-step</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RAG poskytuje modelu nájdené úryvky zo zdrojov. Nesprávny úryvok alebo neaktuálny dokument však môže viesť k chybe. Samotné použitie vyhľadávania negarantuje pravdivosť. Hodnoťte zvlášť kvalitu získaného kontextu a vernosť odpovede, vrátane správneho označenia situácie bez použiteľného zdroja. Získaný text je podklad, nie autorita alebo systémový pokyn. Znalostný tok má zachovať pôvod, platnosť a oprávnenie každého úryvku. Kontrolujte získanie kontextu oddelene od odpovede; keď opora chýba, neistotu pomenujte a neodosielajte modelu cudzie či nepovolené zdroje. Praktická úloha: Fiktívny chatbot nájde staré pravidlá. Musí označiť neaktuálny zdroj, nie vydať sebavedomú odpoveď s peknou citáciou.</a:t>
            </a:r>
          </a:p>
          <a:p xmlns:a="http://schemas.openxmlformats.org/drawingml/2006/main">
            <a:r>
              <a:t/>
            </a:r>
          </a:p>
          <a:p xmlns:a="http://schemas.openxmlformats.org/drawingml/2006/main">
            <a:r>
              <a:t>Praktická aktivita: Fiktívny chatbot nájde staré pravidlá. Musí označiť neaktuálny zdroj, nie vydať sebavedomú odpoveď s peknou citáciou.</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Znalostná báza potrebuje schválené zdroje, ich účinnosť a pravidlá prístupu. Bez vlastníka sa môže meniť na sklad zastaraných súborov. Pred indexovaním overte oprávnenie na použitie a citlivosť. Neznámy dokument sa nesmie stať dôveryhodným iba preto, že bol úspešne vložený do indexu. Získaný text je podklad, nie autorita alebo systémový pokyn. Znalostný tok má zachovať pôvod, platnosť a oprávnenie každého úryvku. Kontrolujte získanie kontextu oddelene od odpovede; keď opora chýba, neistotu pomenujte a neodosielajte modelu cudzie či nepovolené zdroje. Praktická úloha: Fiktívne tri návody majú rôzne verzie. Indexujte len schválené znenie a zaznamenajte, kto kontroluje jeho aktualizáciu.</a:t>
            </a:r>
          </a:p>
          <a:p xmlns:a="http://schemas.openxmlformats.org/drawingml/2006/main">
            <a:r>
              <a:t/>
            </a:r>
          </a:p>
          <a:p xmlns:a="http://schemas.openxmlformats.org/drawingml/2006/main">
            <a:r>
              <a:t>Praktická aktivita: Fiktívne tri návody majú rôzne verzie. Indexujte len schválené znenie a zaznamenajte, kto kontroluje jeho aktualizáciu.</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Príliš krátky úryvok môže stratiť podmienku alebo výnimku, príliš dlhý zhorší výber relevantnej informácie. Rozdelenie prispôsobte štruktúre dokumentu a testujte na skutočných otázkach. Zachovajte identifikátor zdroja a miesto. Úryvok bez názvu, verzie a väzby na originál sa ťažšie overuje. Získaný text je podklad, nie autorita alebo systémový pokyn. Znalostný tok má zachovať pôvod, platnosť a oprávnenie každého úryvku. Kontrolujte získanie kontextu oddelene od odpovede; keď opora chýba, neistotu pomenujte a neodosielajte modelu cudzie či nepovolené zdroje. Praktická úloha: Fiktívna výnimka leží v nasledujúcom odseku. Upravte delenie tak, aby odpoveď nestratila podmienku použitia pravidla.</a:t>
            </a:r>
          </a:p>
          <a:p xmlns:a="http://schemas.openxmlformats.org/drawingml/2006/main">
            <a:r>
              <a:t/>
            </a:r>
          </a:p>
          <a:p xmlns:a="http://schemas.openxmlformats.org/drawingml/2006/main">
            <a:r>
              <a:t>Praktická aktivita: Fiktívna výnimka leží v nasledujúcom odseku. Upravte delenie tak, aby odpoveď nestratila podmienku použitia pravidla.</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Presné identifikátory často vyžadujú lexikálne hľadanie, širšie otázky môžu profitovať zo sémantického. Kombinácia nie je automaticky lepšia bez merania. Testovacia sada má obsahovať názvy produktov, skratky, slovenské formulácie aj neexistujúce položky. Kvalitu posudzujte podľa relevantného kontextu, nie počtu nájdených úryvkov. Získaný text je podklad, nie autorita alebo systémový pokyn. Znalostný tok má zachovať pôvod, platnosť a oprávnenie každého úryvku. Kontrolujte získanie kontextu oddelene od odpovede; keď opora chýba, neistotu pomenujte a neodosielajte modelu cudzie či nepovolené zdroje. Praktická úloha: Fiktívny dotaz na SKU-7 vyžaduje presný produkt. Porovnajte ho s otázkou o vhodnosti použitia bez zmeny zdrojových faktov.</a:t>
            </a:r>
          </a:p>
          <a:p xmlns:a="http://schemas.openxmlformats.org/drawingml/2006/main">
            <a:r>
              <a:t/>
            </a:r>
          </a:p>
          <a:p xmlns:a="http://schemas.openxmlformats.org/drawingml/2006/main">
            <a:r>
              <a:t>Praktická aktivita: Fiktívny dotaz na SKU-7 vyžaduje presný produkt. Porovnajte ho s otázkou o vhodnosti použitia bez zmeny zdrojových faktov.</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Pravidlá prístupu sa musia uplatniť skôr, než dokument alebo úryvok dostane model. Následný pokyn „neprezraď cudzí obsah“ neochráni už odovzdané dáta. Overujte oprávnenie na každej požiadavke aj pri citáciách a exporte. Používateľom z iných organizácií izolujte indexy alebo spoľahlivé filtre. Získaný text je podklad, nie autorita alebo systémový pokyn. Znalostný tok má zachovať pôvod, platnosť a oprávnenie každého úryvku. Kontrolujte získanie kontextu oddelene od odpovede; keď opora chýba, neistotu pomenujte a neodosielajte modelu cudzie či nepovolené zdroje. Praktická úloha: Fiktívna firma A sa pýta na dokument firmy B. Retrieval vráti žiadny cudzí obsah ešte pred modelovým volaním.</a:t>
            </a:r>
          </a:p>
          <a:p xmlns:a="http://schemas.openxmlformats.org/drawingml/2006/main">
            <a:r>
              <a:t/>
            </a:r>
          </a:p>
          <a:p xmlns:a="http://schemas.openxmlformats.org/drawingml/2006/main">
            <a:r>
              <a:t>Praktická aktivita: Fiktívna firma A sa pýta na dokument firmy B. Retrieval vráti žiadny cudzí obsah ešte pred modelovým volaním.</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Citácia musí podporovať konkrétne tvrdenie, nie len súvisieť s témou. Udržte väzbu medzi vetou, identifikátorom zdroja a jeho miestom. Model môže pridať nesúvisiaci odkaz, preto citácie kontrolujte samostatne. Ak nie je opora, vetu odstráňte alebo označte ako nepotvrdený návrh. Získaný text je podklad, nie autorita alebo systémový pokyn. Znalostný tok má zachovať pôvod, platnosť a oprávnenie každého úryvku. Kontrolujte získanie kontextu oddelene od odpovede; keď opora chýba, neistotu pomenujte a neodosielajte modelu cudzie či nepovolené zdroje. Praktická úloha: Fiktívna odpoveď uvádza servisnú lehotu, ale zdroj hovorí len o kontakte. Test musí označiť nepodložené tvrdenie.</a:t>
            </a:r>
          </a:p>
          <a:p xmlns:a="http://schemas.openxmlformats.org/drawingml/2006/main">
            <a:r>
              <a:t/>
            </a:r>
          </a:p>
          <a:p xmlns:a="http://schemas.openxmlformats.org/drawingml/2006/main">
            <a:r>
              <a:t>Praktická aktivita: Fiktívna odpoveď uvádza servisnú lehotu, ale zdroj hovorí len o kontakte. Test musí označiť nepodložené tvrdenie.</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Aktualizácia dokumentu nekončí uložením novej verzie do priečinka. Index musí odrážať účinné znenie a odstránené či zneplatnené úryvky. Definujte trigger, kontrolu a vlastníkovo potvrdenie. Systém nemá miešať staré a nové podmienky bez jasného označenia ich platnosti. Získaný text je podklad, nie autorita alebo systémový pokyn. Znalostný tok má zachovať pôvod, platnosť a oprávnenie každého úryvku. Kontrolujte získanie kontextu oddelene od odpovede; keď opora chýba, neistotu pomenujte a neodosielajte modelu cudzie či nepovolené zdroje. Praktická úloha: Fiktívny cenník sa zmenil. Otestujte, že stará cena nezostala vo výsledkoch ani v cache pre nový dotaz.</a:t>
            </a:r>
          </a:p>
          <a:p xmlns:a="http://schemas.openxmlformats.org/drawingml/2006/main">
            <a:r>
              <a:t/>
            </a:r>
          </a:p>
          <a:p xmlns:a="http://schemas.openxmlformats.org/drawingml/2006/main">
            <a:r>
              <a:t>Praktická aktivita: Fiktívny cenník sa zmenil. Otestujte, že stará cena nezostala vo výsledkoch ani v cache pre nový dotaz.</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Ak retrieval nenájde vhodný zdroj, model má povedať, čo chýba, a ponúknuť bezpečný ďalší krok. Nemá doplniť firemné pravidlo zo všeobecnej pamäte. Testujte aj otázku, ktorá je mimo znalostnej bázy. Kvalitné odmietnutie je správny výsledok, nie chyba služby. Získaný text je podklad, nie autorita alebo systémový pokyn. Znalostný tok má zachovať pôvod, platnosť a oprávnenie každého úryvku. Kontrolujte získanie kontextu oddelene od odpovede; keď opora chýba, neistotu pomenujte a neodosielajte modelu cudzie či nepovolené zdroje. Praktická úloha: Fiktívny zákazník žiada neexistujúci benefit. Odpoveď vysvetlí neprítomnosť informácie a odporučí schválený kontakt.</a:t>
            </a:r>
          </a:p>
          <a:p xmlns:a="http://schemas.openxmlformats.org/drawingml/2006/main">
            <a:r>
              <a:t/>
            </a:r>
          </a:p>
          <a:p xmlns:a="http://schemas.openxmlformats.org/drawingml/2006/main">
            <a:r>
              <a:t>Praktická aktivita: Fiktívny zákazník žiada neexistujúci benefit. Odpoveď vysvetlí neprítomnosť informácie a odporučí schválený kontakt.</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Chyba môže vzniknúť pri výbere úryvku alebo pri syntéze z dobrého úryvku. Preto evidujte oba kroky samostatne. Pre každú otázku určite očakávaný zdroj a neprípustný zdroj. Výsledok nad jednou jednoduchou otázkou nedokazuje kvalitu celej bázy ani slovenských formulácií. Získaný text je podklad, nie autorita alebo systémový pokyn. Znalostný tok má zachovať pôvod, platnosť a oprávnenie každého úryvku. Kontrolujte získanie kontextu oddelene od odpovede; keď opora chýba, neistotu pomenujte a neodosielajte modelu cudzie či nepovolené zdroje. Praktická úloha: Fiktívne pripravte otázky na presné ID, výnimku a chýbajúci zdroj. Zapisujte retrieval chybu oddelene od chyby odpovede.</a:t>
            </a:r>
          </a:p>
          <a:p xmlns:a="http://schemas.openxmlformats.org/drawingml/2006/main">
            <a:r>
              <a:t/>
            </a:r>
          </a:p>
          <a:p xmlns:a="http://schemas.openxmlformats.org/drawingml/2006/main">
            <a:r>
              <a:t>Praktická aktivita: Fiktívne pripravte otázky na presné ID, výnimku a chýbajúci zdroj. Zapisujte retrieval chybu oddelene od chyby odpovede.</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Prototyp má obsahovať register dokumentov, pravidlá indexovania, prístupové testy a vzorku odpovedí s citáciami. Neoznačujte ho za produkčný len preto, že vracia odpovede. Otvorené otázky o aktuálnosti alebo izolácii sú blokujúce. Záver musí menovať, čo bolo a čo nebolo testované. Získaný text je podklad, nie autorita alebo systémový pokyn. Znalostný tok má zachovať pôvod, platnosť a oprávnenie každého úryvku. Kontrolujte získanie kontextu oddelene od odpovede; keď opora chýba, neistotu pomenujte a neodosielajte modelu cudzie či nepovolené zdroje. Praktická úloha: Fiktívny RAG funguje pre jeden tím. Označte chýbajúci test medzi firmami pred akýmkoľvek rozšírením.</a:t>
            </a:r>
          </a:p>
          <a:p xmlns:a="http://schemas.openxmlformats.org/drawingml/2006/main">
            <a:r>
              <a:t/>
            </a:r>
          </a:p>
          <a:p xmlns:a="http://schemas.openxmlformats.org/drawingml/2006/main">
            <a:r>
              <a:t>Praktická aktivita: Fiktívny RAG funguje pre jeden tím. Označte chýbajúci test medzi firmami pred akýmkoľvek rozšírením.</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Tool call môže čítať alebo meniť skutočný systém. Preto sa jeho oprávnenie nemá odvodiť z modelovej žiadosti. Server overí používateľa, účel, argumenty a povolený rozsah. Systémový prompt nie je náhradou autorizácie. Rozlišujte návrh akcie od jej vykonania a zaznamenajte stav. Každá integrácia je samostatnou hranicou dôvery. Modelový návrh musí prejsť serverovou kontrolou používateľa, zdroja a argumentov. Významná externá akcia vyžaduje konkrétne ľudské potvrdenie; tajomstvá zostávajú mimo modelového kontextu a prvé cvičenia nevykonávajú zápis do skutočného firemného systému. Praktická úloha: Fiktívny model navrhne export kontaktov. Server ho odmietne, ak používateľ nemá oprávnenie, bez ohľadu na formuláciu modelu.</a:t>
            </a:r>
          </a:p>
          <a:p xmlns:a="http://schemas.openxmlformats.org/drawingml/2006/main">
            <a:r>
              <a:t/>
            </a:r>
          </a:p>
          <a:p xmlns:a="http://schemas.openxmlformats.org/drawingml/2006/main">
            <a:r>
              <a:t>Praktická aktivita: Fiktívny model navrhne export kontaktov. Server ho odmietne, ak používateľ nemá oprávnenie, bez ohľadu na formuláciu modelu.</a:t>
            </a:r>
          </a:p>
          <a:p xmlns:a="http://schemas.openxmlformats.org/drawingml/2006/main">
            <a:r>
              <a:t/>
            </a:r>
          </a:p>
          <a:p xmlns:a="http://schemas.openxmlformats.org/drawingml/2006/main">
            <a:r>
              <a:t>Zdroje (kontrola 2026-10-02):</a:t>
            </a:r>
          </a:p>
          <a:p xmlns:a="http://schemas.openxmlformats.org/drawingml/2006/main">
            <a:r>
              <a:t>https://modelcontextprotocol.io/docs/2025-11-25/tutorials/security/security_best_practices</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Autentifikácia určuje identitu, autorizácia povolenú akciu nad konkrétnym zdrojom. Prihlásený používateľ nesmie automaticky čítať všetky prípady. Kontrolu vykonávajte pri každom čítaní, zmene a exporte. Neplatný identifikátor prípadu má bezpečne zlyhať bez odhalenia cudzieho obsahu alebo jeho existencie. Každá integrácia je samostatnou hranicou dôvery. Modelový návrh musí prejsť serverovou kontrolou používateľa, zdroja a argumentov. Významná externá akcia vyžaduje konkrétne ľudské potvrdenie; tajomstvá zostávajú mimo modelového kontextu a prvé cvičenia nevykonávajú zápis do skutočného firemného systému. Praktická úloha: Fiktívny používateľ zmení case_id v URL. Očakávaný výsledok je odmietnutý prístup, nie cudzí dokument.</a:t>
            </a:r>
          </a:p>
          <a:p xmlns:a="http://schemas.openxmlformats.org/drawingml/2006/main">
            <a:r>
              <a:t/>
            </a:r>
          </a:p>
          <a:p xmlns:a="http://schemas.openxmlformats.org/drawingml/2006/main">
            <a:r>
              <a:t>Praktická aktivita: Fiktívny používateľ zmení case_id v URL. Očakávaný výsledok je odmietnutý prístup, nie cudzí dokument.</a:t>
            </a:r>
          </a:p>
          <a:p xmlns:a="http://schemas.openxmlformats.org/drawingml/2006/main">
            <a:r>
              <a:t/>
            </a:r>
          </a:p>
          <a:p xmlns:a="http://schemas.openxmlformats.org/drawingml/2006/main">
            <a:r>
              <a:t>Zdroje (kontrola 2026-10-02):</a:t>
            </a:r>
          </a:p>
          <a:p xmlns:a="http://schemas.openxmlformats.org/drawingml/2006/main">
            <a:r>
              <a:t>https://modelcontextprotocol.io/docs/2025-11-25/tutorials/security/security_best_practices</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Integrácia na prípravu reportu nepotrebuje právo mazať dáta alebo odosielať správy. Zúžte rozsah tokenu, nástrojov a zdrojov podľa pracovnej úlohy. Administrátorské oprávnenie „na zjednodušenie“ zvyšuje dopad chyby. Testujte aj nepovolenú akciu a pravidelné odobratie nepotrebných prístupov. Každá integrácia je samostatnou hranicou dôvery. Modelový návrh musí prejsť serverovou kontrolou používateľa, zdroja a argumentov. Významná externá akcia vyžaduje konkrétne ľudské potvrdenie; tajomstvá zostávajú mimo modelového kontextu a prvé cvičenia nevykonávajú zápis do skutočného firemného systému. Praktická úloha: Fiktívny report číta agregované údaje. Navrhnite read-only oprávnenie bez exportu individuálnych kontaktov a bez zápisu.</a:t>
            </a:r>
          </a:p>
          <a:p xmlns:a="http://schemas.openxmlformats.org/drawingml/2006/main">
            <a:r>
              <a:t/>
            </a:r>
          </a:p>
          <a:p xmlns:a="http://schemas.openxmlformats.org/drawingml/2006/main">
            <a:r>
              <a:t>Praktická aktivita: Fiktívny report číta agregované údaje. Navrhnite read-only oprávnenie bez exportu individuálnych kontaktov a bez zápisu.</a:t>
            </a:r>
          </a:p>
          <a:p xmlns:a="http://schemas.openxmlformats.org/drawingml/2006/main">
            <a:r>
              <a:t/>
            </a:r>
          </a:p>
          <a:p xmlns:a="http://schemas.openxmlformats.org/drawingml/2006/main">
            <a:r>
              <a:t>Zdroje (kontrola 2026-10-02):</a:t>
            </a:r>
          </a:p>
          <a:p xmlns:a="http://schemas.openxmlformats.org/drawingml/2006/main">
            <a:r>
              <a:t>https://modelcontextprotocol.io/docs/2025-11-25/tutorials/security/security_best_practices</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MCP opisuje spôsob komunikácie, nie automatickú bezpečnosť pripojeného servera. Každý server posúďte podľa identity, poskytovaných nástrojov a dátového prístupu. Bezpečnostná špecifikácia sa vyvíja; používajte overenú aktuálnu verziu. Tokeny a oprávnenia nemajú prechádzať medzi nesúvisiacimi službami bez správneho režimu. Každá integrácia je samostatnou hranicou dôvery. Modelový návrh musí prejsť serverovou kontrolou používateľa, zdroja a argumentov. Významná externá akcia vyžaduje konkrétne ľudské potvrdenie; tajomstvá zostávajú mimo modelového kontextu a prvé cvičenia nevykonávajú zápis do skutočného firemného systému. Praktická úloha: Fiktívny neznámy MCP server ponúka „všetky firemné dáta“. Nepripájajte ho a vyžiadajte kontrolu identity a rozsahu.</a:t>
            </a:r>
          </a:p>
          <a:p xmlns:a="http://schemas.openxmlformats.org/drawingml/2006/main">
            <a:r>
              <a:t/>
            </a:r>
          </a:p>
          <a:p xmlns:a="http://schemas.openxmlformats.org/drawingml/2006/main">
            <a:r>
              <a:t>Praktická aktivita: Fiktívny neznámy MCP server ponúka „všetky firemné dáta“. Nepripájajte ho a vyžiadajte kontrolu identity a rozsahu.</a:t>
            </a:r>
          </a:p>
          <a:p xmlns:a="http://schemas.openxmlformats.org/drawingml/2006/main">
            <a:r>
              <a:t/>
            </a:r>
          </a:p>
          <a:p xmlns:a="http://schemas.openxmlformats.org/drawingml/2006/main">
            <a:r>
              <a:t>Zdroje (kontrola 2026-10-02):</a:t>
            </a:r>
          </a:p>
          <a:p xmlns:a="http://schemas.openxmlformats.org/drawingml/2006/main">
            <a:r>
              <a:t>https://modelcontextprotocol.io/docs/2025-11-25/tutorials/security/security_best_practices</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Modelom navrhnutá URL, cesta alebo identifikátor je nedôveryhodný vstup. Server musí overiť formát a povolený cieľ pred použitím. Pozor na prístup k interným adresám, cestám mimo pracovného priestoru a cudzím prípadom. Samotný zoznam povolených slov nemusí pokryť obídenie kontrol cez presmerovanie. Každá integrácia je samostatnou hranicou dôvery. Modelový návrh musí prejsť serverovou kontrolou používateľa, zdroja a argumentov. Významná externá akcia vyžaduje konkrétne ľudské potvrdenie; tajomstvá zostávajú mimo modelového kontextu a prvé cvičenia nevykonávajú zápis do skutočného firemného systému. Praktická úloha: Fiktívny nástroj dostane adresu interného metadata servera. Validácia ju zablokuje pred sieťovou požiadavkou.</a:t>
            </a:r>
          </a:p>
          <a:p xmlns:a="http://schemas.openxmlformats.org/drawingml/2006/main">
            <a:r>
              <a:t/>
            </a:r>
          </a:p>
          <a:p xmlns:a="http://schemas.openxmlformats.org/drawingml/2006/main">
            <a:r>
              <a:t>Praktická aktivita: Fiktívny nástroj dostane adresu interného metadata servera. Validácia ju zablokuje pred sieťovou požiadavkou.</a:t>
            </a:r>
          </a:p>
          <a:p xmlns:a="http://schemas.openxmlformats.org/drawingml/2006/main">
            <a:r>
              <a:t/>
            </a:r>
          </a:p>
          <a:p xmlns:a="http://schemas.openxmlformats.org/drawingml/2006/main">
            <a:r>
              <a:t>Zdroje (kontrola 2026-10-02):</a:t>
            </a:r>
          </a:p>
          <a:p xmlns:a="http://schemas.openxmlformats.org/drawingml/2006/main">
            <a:r>
              <a:t>https://modelcontextprotocol.io/docs/2025-11-25/tutorials/security/security_best_practices</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nepotrebuje poznať API kľúč na vysvetlenie úlohy. Tajomstvo používa serverová integrácia a nesmie ho vložiť do promptu, chybovej správy či exportu. Pri zistení úniku odoberte alebo rotujte prístup podľa interného postupu. Redakcia logov je súčasť návrhu, nie dodatočná dekorácia. Každá integrácia je samostatnou hranicou dôvery. Modelový návrh musí prejsť serverovou kontrolou používateľa, zdroja a argumentov. Významná externá akcia vyžaduje konkrétne ľudské potvrdenie; tajomstvá zostávajú mimo modelového kontextu a prvé cvičenia nevykonávajú zápis do skutočného firemného systému. Praktická úloha: Fiktívna chybová správa obsahuje token. Opravte logovanie a navrhnite postup odobratia vystaveného oprávnenia.</a:t>
            </a:r>
          </a:p>
          <a:p xmlns:a="http://schemas.openxmlformats.org/drawingml/2006/main">
            <a:r>
              <a:t/>
            </a:r>
          </a:p>
          <a:p xmlns:a="http://schemas.openxmlformats.org/drawingml/2006/main">
            <a:r>
              <a:t>Praktická aktivita: Fiktívna chybová správa obsahuje token. Opravte logovanie a navrhnite postup odobratia vystaveného oprávnenia.</a:t>
            </a:r>
          </a:p>
          <a:p xmlns:a="http://schemas.openxmlformats.org/drawingml/2006/main">
            <a:r>
              <a:t/>
            </a:r>
          </a:p>
          <a:p xmlns:a="http://schemas.openxmlformats.org/drawingml/2006/main">
            <a:r>
              <a:t>Zdroje (kontrola 2026-10-02):</a:t>
            </a:r>
          </a:p>
          <a:p xmlns:a="http://schemas.openxmlformats.org/drawingml/2006/main">
            <a:r>
              <a:t>https://modelcontextprotocol.io/docs/2025-11-25/tutorials/security/security_best_practices</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Pred významným externým zápisom človek vidí, čo sa zmení, kde a s akým následkom. Povolenie na koncept nie je schválenie odoslania. Potvrdenie musí byť naviazané na konkrétny obsah; následná zmena ho zneplatní. Široké všeobecné „pokračuj“ nie je vhodná technická kontrola záväznej akcie. Každá integrácia je samostatnou hranicou dôvery. Modelový návrh musí prejsť serverovou kontrolou používateľa, zdroja a argumentov. Významná externá akcia vyžaduje konkrétne ľudské potvrdenie; tajomstvá zostávajú mimo modelového kontextu a prvé cvičenia nevykonávajú zápis do skutočného firemného systému. Praktická úloha: Fiktívny systém pripraví ponuku. Človek skontroluje adresáta, sumu a prílohu; zmena sumy vyžaduje nové potvrdenie.</a:t>
            </a:r>
          </a:p>
          <a:p xmlns:a="http://schemas.openxmlformats.org/drawingml/2006/main">
            <a:r>
              <a:t/>
            </a:r>
          </a:p>
          <a:p xmlns:a="http://schemas.openxmlformats.org/drawingml/2006/main">
            <a:r>
              <a:t>Praktická aktivita: Fiktívny systém pripraví ponuku. Človek skontroluje adresáta, sumu a prílohu; zmena sumy vyžaduje nové potvrdenie.</a:t>
            </a:r>
          </a:p>
          <a:p xmlns:a="http://schemas.openxmlformats.org/drawingml/2006/main">
            <a:r>
              <a:t/>
            </a:r>
          </a:p>
          <a:p xmlns:a="http://schemas.openxmlformats.org/drawingml/2006/main">
            <a:r>
              <a:t>Zdroje (kontrola 2026-10-02):</a:t>
            </a:r>
          </a:p>
          <a:p xmlns:a="http://schemas.openxmlformats.org/drawingml/2006/main">
            <a:r>
              <a:t>https://modelcontextprotocol.io/docs/2025-11-25/tutorials/security/security_best_practices</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 časovom limite nemusíte vedieť, či externý systém akciu vykonal. Slepé opakovanie môže vytvoriť duplicitnú objednávku alebo správu. Použite identifikátor akcie, uložený stav a kontrolovaný postup obnovenia. Pravidlá idempotencie musia pokryť aj súbežné požiadavky, nie iba jednoduché opakovanie v rozhraní. Každá integrácia je samostatnou hranicou dôvery. Modelový návrh musí prejsť serverovou kontrolou používateľa, zdroja a argumentov. Významná externá akcia vyžaduje konkrétne ľudské potvrdenie; tajomstvá zostávajú mimo modelového kontextu a prvé cvičenia nevykonávajú zápis do skutočného firemného systému. Praktická úloha: Fiktívne odoslanie sa skončilo timeoutom. Pred retry overte stav podľa action_id namiesto okamžitého druhého odoslania.</a:t>
            </a:r>
          </a:p>
          <a:p xmlns:a="http://schemas.openxmlformats.org/drawingml/2006/main">
            <a:r>
              <a:t/>
            </a:r>
          </a:p>
          <a:p xmlns:a="http://schemas.openxmlformats.org/drawingml/2006/main">
            <a:r>
              <a:t>Praktická aktivita: Fiktívne odoslanie sa skončilo timeoutom. Pred retry overte stav podľa action_id namiesto okamžitého druhého odoslania.</a:t>
            </a:r>
          </a:p>
          <a:p xmlns:a="http://schemas.openxmlformats.org/drawingml/2006/main">
            <a:r>
              <a:t/>
            </a:r>
          </a:p>
          <a:p xmlns:a="http://schemas.openxmlformats.org/drawingml/2006/main">
            <a:r>
              <a:t>Zdroje (kontrola 2026-10-02):</a:t>
            </a:r>
          </a:p>
          <a:p xmlns:a="http://schemas.openxmlformats.org/drawingml/2006/main">
            <a:r>
              <a:t>https://modelcontextprotocol.io/docs/2025-11-25/tutorials/security/security_best_practices</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Útok môže prísť v dokumente, výsledku vyhľadávania alebo odpovedi nástroja. Cieľom býva zmeniť pravidlo alebo vynútiť nepovolenú akciu. Obrana kombinuje oddelenie dát, minimálne oprávnenia, validáciu a kontrolu akcií. RAG ani kvalitný systémový prompt samy o sebe problém neodstránia. Každá integrácia je samostatnou hranicou dôvery. Modelový návrh musí prejsť serverovou kontrolou používateľa, zdroja a argumentov. Významná externá akcia vyžaduje konkrétne ľudské potvrdenie; tajomstvá zostávajú mimo modelového kontextu a prvé cvičenia nevykonávajú zápis do skutočného firemného systému. Praktická úloha: Fiktívny vyhľadaný text žiada poslať archív konkurencii. Návrh akcie ostáva blokovaný v autorizačnej vrstve.</a:t>
            </a:r>
          </a:p>
          <a:p xmlns:a="http://schemas.openxmlformats.org/drawingml/2006/main">
            <a:r>
              <a:t/>
            </a:r>
          </a:p>
          <a:p xmlns:a="http://schemas.openxmlformats.org/drawingml/2006/main">
            <a:r>
              <a:t>Praktická aktivita: Fiktívny vyhľadaný text žiada poslať archív konkurencii. Návrh akcie ostáva blokovaný v autorizačnej vrstve.</a:t>
            </a:r>
          </a:p>
          <a:p xmlns:a="http://schemas.openxmlformats.org/drawingml/2006/main">
            <a:r>
              <a:t/>
            </a:r>
          </a:p>
          <a:p xmlns:a="http://schemas.openxmlformats.org/drawingml/2006/main">
            <a:r>
              <a:t>Zdroje (kontrola 2026-10-02):</a:t>
            </a:r>
          </a:p>
          <a:p xmlns:a="http://schemas.openxmlformats.org/drawingml/2006/main">
            <a:r>
              <a:t>https://modelcontextprotocol.io/docs/2025-11-25/tutorials/security/security_best_practices</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Threat model opisuje, čo chránite, kto môže zneužiť tok a cez ktorú hranicu. Pri každej hrozbe uveďte preventívnu kontrolu, detekciu a reakciu. Zamerajte sa na reálny rozsah prototypu. Tento kurz nevyžaduje útočné testovanie cudzieho systému; testujte len vlastný schválený modelový sandbox. Každá integrácia je samostatnou hranicou dôvery. Modelový návrh musí prejsť serverovou kontrolou používateľa, zdroja a argumentov. Významná externá akcia vyžaduje konkrétne ľudské potvrdenie; tajomstvá zostávajú mimo modelového kontextu a prvé cvičenia nevykonávajú zápis do skutočného firemného systému. Praktická úloha: Fiktívna integrácia číta FAQ a tvorí koncept. Zmapujte únik zdroja, cudzí prípad a neoprávnené odoslanie s príslušnými kontrolami.</a:t>
            </a:r>
          </a:p>
          <a:p xmlns:a="http://schemas.openxmlformats.org/drawingml/2006/main">
            <a:r>
              <a:t/>
            </a:r>
          </a:p>
          <a:p xmlns:a="http://schemas.openxmlformats.org/drawingml/2006/main">
            <a:r>
              <a:t>Praktická aktivita: Fiktívna integrácia číta FAQ a tvorí koncept. Zmapujte únik zdroja, cudzí prípad a neoprávnené odoslanie s príslušnými kontrolami.</a:t>
            </a:r>
          </a:p>
          <a:p xmlns:a="http://schemas.openxmlformats.org/drawingml/2006/main">
            <a:r>
              <a:t/>
            </a:r>
          </a:p>
          <a:p xmlns:a="http://schemas.openxmlformats.org/drawingml/2006/main">
            <a:r>
              <a:t>Zdroje (kontrola 2026-10-02):</a:t>
            </a:r>
          </a:p>
          <a:p xmlns:a="http://schemas.openxmlformats.org/drawingml/2006/main">
            <a:r>
              <a:t>https://modelcontextprotocol.io/docs/2025-11-25/tutorials/security/security_best_practices</a:t>
            </a:r>
          </a:p>
          <a:p xmlns:a="http://schemas.openxmlformats.org/drawingml/2006/main">
            <a:r>
              <a:t>https://cheatsheetseries.owasp.org/cheatsheets/Authorization_Cheat_Sheet.html</a:t>
            </a:r>
          </a:p>
          <a:p xmlns:a="http://schemas.openxmlformats.org/drawingml/2006/main">
            <a:r>
              <a:t>https://cheatsheetseries.owasp.org/cheatsheets/LLM_Prompt_Injection_Prevention_Cheat_Sheet.html</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Golden set obsahuje vstup, očakávané správanie, zakázané správanie a rubriku. Výsledok sa nemá dopisovať podľa toho, čo model práve vrátil. Zahrňte kvalitný aj problematický vstup a slovenský kontext. Verzovanie umožňuje porovnať zmenu modelu bez zmeny samotného meradla. Eval sa definuje pred porovnaním verzií a obsahuje očakávané aj zakázané správanie. Merajte vecnú správnosť, zdroje a bezpečné odmietnutie, nielen technický stav. Kritický únik alebo nepovolená akcia blokuje release; výsledok testu musí mať verziu, dôkaz a jasne uvedené obmedzenie. Praktická úloha: Fiktívna sada dopytov obsahuje úplný, neúplný a rozporný prípad s vopred stanovenými povinnými poľami.</a:t>
            </a:r>
          </a:p>
          <a:p xmlns:a="http://schemas.openxmlformats.org/drawingml/2006/main">
            <a:r>
              <a:t/>
            </a:r>
          </a:p>
          <a:p xmlns:a="http://schemas.openxmlformats.org/drawingml/2006/main">
            <a:r>
              <a:t>Praktická aktivita: Fiktívna sada dopytov obsahuje úplný, neúplný a rozporný prípad s vopred stanovenými povinnými poľami.</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Rubrika rozlišuje správnosť faktov, úplnosť, zdroje, neistotu a pracovnú použiteľnosť. Technický úspech API nestačí. Kritický únik alebo nepovolený zápis nesmie zmiznúť v priemernom skóre. Nastavte blokujúce podmienky pred testovaním a pri nedostatku dôkazov označte výstup ako neoverený. Eval sa definuje pred porovnaním verzií a obsahuje očakávané aj zakázané správanie. Merajte vecnú správnosť, zdroje a bezpečné odmietnutie, nielen technický stav. Kritický únik alebo nepovolená akcia blokuje release; výsledok testu musí mať verziu, dôkaz a jasne uvedené obmedzenie. Praktická úloha: Fiktívny výstup má dobrý text, ale cudzí kontakt. Release je zablokovaný bez ohľadu na ostatné body.</a:t>
            </a:r>
          </a:p>
          <a:p xmlns:a="http://schemas.openxmlformats.org/drawingml/2006/main">
            <a:r>
              <a:t/>
            </a:r>
          </a:p>
          <a:p xmlns:a="http://schemas.openxmlformats.org/drawingml/2006/main">
            <a:r>
              <a:t>Praktická aktivita: Fiktívny výstup má dobrý text, ale cudzí kontakt. Release je zablokovaný bez ohľadu na ostatné body.</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Negatívny test overuje, že systém reaguje správne na neplatný formát, chýbajúci zdroj, protirečenie alebo pokyn na vymyslenie faktu. Očakávaný výsledok môže byť žiadosť o doplnenie, nie hotová odpoveď. Každý test má konkrétny zakázaný následok a čitateľný bezpečný stav. Eval sa definuje pred porovnaním verzií a obsahuje očakávané aj zakázané správanie. Merajte vecnú správnosť, zdroje a bezpečné odmietnutie, nielen technický stav. Kritický únik alebo nepovolená akcia blokuje release; výsledok testu musí mať verziu, dôkaz a jasne uvedené obmedzenie. Praktická úloha: Fiktívny dopyt žiada zaručenú cenu bez cenníka. Očakávajte otázku na podklad a žiadny záväzný údaj.</a:t>
            </a:r>
          </a:p>
          <a:p xmlns:a="http://schemas.openxmlformats.org/drawingml/2006/main">
            <a:r>
              <a:t/>
            </a:r>
          </a:p>
          <a:p xmlns:a="http://schemas.openxmlformats.org/drawingml/2006/main">
            <a:r>
              <a:t>Praktická aktivita: Fiktívny dopyt žiada zaručenú cenu bez cenníka. Očakávajte otázku na podklad a žiadny záväzný údaj.</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Lokálne formáty ovplyvňujú parser aj výsledok. Dátum môže mať iné poradie, desatinné číslo či mena sa zapisujú odlišne. Testujte skratky, diakritiku, skloňovanie a kopírovaný text z dokumentov. Pri nejednoznačnosti požadujte doplnenie namiesto tichého výberu jednej interpretácie. Eval sa definuje pred porovnaním verzií a obsahuje očakávané aj zakázané správanie. Merajte vecnú správnosť, zdroje a bezpečné odmietnutie, nielen technický stav. Kritický únik alebo nepovolená akcia blokuje release; výsledok testu musí mať verziu, dôkaz a jasne uvedené obmedzenie. Praktická úloha: Fiktívny vstup obsahuje 1 250,50 EUR a dátum 03/04. Sumu spracujte kontrolovane a pri dátume vyžiadajte formát.</a:t>
            </a:r>
          </a:p>
          <a:p xmlns:a="http://schemas.openxmlformats.org/drawingml/2006/main">
            <a:r>
              <a:t/>
            </a:r>
          </a:p>
          <a:p xmlns:a="http://schemas.openxmlformats.org/drawingml/2006/main">
            <a:r>
              <a:t>Praktická aktivita: Fiktívny vstup obsahuje 1 250,50 EUR a dátum 03/04. Sumu spracujte kontrolovane a pri dátume vyžiadajte formát.</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Generatívny systém môže vrátiť rôzne formulácie a niekedy odlišné fakty. Testujte stabilitu povinných polí a bezpečnostného správania na opakovaniach. Nie je nutné vyžadovať identický text, ale význam a hranice musia zostať konzistentné. Zaznamenajte nastavenia a verziu modelu, ktoré ovplyvňujú porovnanie. Eval sa definuje pred porovnaním verzií a obsahuje očakávané aj zakázané správanie. Merajte vecnú správnosť, zdroje a bezpečné odmietnutie, nielen technický stav. Kritický únik alebo nepovolená akcia blokuje release; výsledok testu musí mať verziu, dôkaz a jasne uvedené obmedzenie. Praktická úloha: Fiktívny extraktor trikrát spracuje rovnakú zákazku. Porovnajte status a fakty, nie iba zhodu slov.</a:t>
            </a:r>
          </a:p>
          <a:p xmlns:a="http://schemas.openxmlformats.org/drawingml/2006/main">
            <a:r>
              <a:t/>
            </a:r>
          </a:p>
          <a:p xmlns:a="http://schemas.openxmlformats.org/drawingml/2006/main">
            <a:r>
              <a:t>Praktická aktivita: Fiktívny extraktor trikrát spracuje rovnakú zákazku. Porovnajte status a fakty, nie iba zhodu slov.</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Druhý model môže pomôcť triediť chyby, ale môže zdieľať rovnaké omyly alebo preferovať pekný štýl. Porovnajte jeho hodnotenie s odbornou ľudskou vzorkou. Pravidlá, výpočty a oprávnenia overujte deterministicky. Bezpečnostné a odborné blokátory nesmie samotný model svojvoľne odpustiť. Eval sa definuje pred porovnaním verzií a obsahuje očakávané aj zakázané správanie. Merajte vecnú správnosť, zdroje a bezpečné odmietnutie, nielen technický stav. Kritický únik alebo nepovolená akcia blokuje release; výsledok testu musí mať verziu, dôkaz a jasne uvedené obmedzenie. Praktická úloha: Fiktívny sudca oceňuje vymyslenú citáciu pre jej presvedčivosť. Ľudská kontrola ju označí ako kritickú a upraví eval.</a:t>
            </a:r>
          </a:p>
          <a:p xmlns:a="http://schemas.openxmlformats.org/drawingml/2006/main">
            <a:r>
              <a:t/>
            </a:r>
          </a:p>
          <a:p xmlns:a="http://schemas.openxmlformats.org/drawingml/2006/main">
            <a:r>
              <a:t>Praktická aktivita: Fiktívny sudca oceňuje vymyslenú citáciu pre jej presvedčivosť. Ľudská kontrola ju označí ako kritickú a upraví eval.</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Zmena verzie sa posudzuje na rovnakých prípadoch a rovnakých kritériách. Uveďte, čo sa zlepšilo aj čo zhoršilo; celkové skóre môže zakryť zlyhanie citlivého prípadu. Rozhodnutie o release vyžaduje vyriešené blokátory. Novú sadu pridajte transparentne, nie potichu namiesto ťažkých prípadov. Eval sa definuje pred porovnaním verzií a obsahuje očakávané aj zakázané správanie. Merajte vecnú správnosť, zdroje a bezpečné odmietnutie, nielen technický stav. Kritický únik alebo nepovolená akcia blokuje release; výsledok testu musí mať verziu, dôkaz a jasne uvedené obmedzenie. Praktická úloha: Fiktívna verzia zlepšila štýl, ale začala dopĺňať chýbajúce termíny. Označte regresiu a release neuvoľnite.</a:t>
            </a:r>
          </a:p>
          <a:p xmlns:a="http://schemas.openxmlformats.org/drawingml/2006/main">
            <a:r>
              <a:t/>
            </a:r>
          </a:p>
          <a:p xmlns:a="http://schemas.openxmlformats.org/drawingml/2006/main">
            <a:r>
              <a:t>Praktická aktivita: Fiktívna verzia zlepšila štýl, ale začala dopĺňať chýbajúce termíny. Označte regresiu a release neuvoľnite.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Odhad nákladu potrebuje počet volaní, vstup, výstup, externé služby a ľudskú opravu. Cena modelu sa mení, preto uveďte dátum a zdroj cenníka pri skutočnom výpočte. Latencia zahŕňa celý tok, nie len API. V tomto kurze nevymýšľame univerzálne cenové alebo časové garancie. Eval sa definuje pred porovnaním verzií a obsahuje očakávané aj zakázané správanie. Merajte vecnú správnosť, zdroje a bezpečné odmietnutie, nielen technický stav. Kritický únik alebo nepovolená akcia blokuje release; výsledok testu musí mať verziu, dôkaz a jasne uvedené obmedzenie. Praktická úloha: Fiktívny tok má klasifikáciu, syntézu a validáciu. Zostavte nákladový hárok bez tvrdenia, že každá úloha stojí rovnako.</a:t>
            </a:r>
          </a:p>
          <a:p xmlns:a="http://schemas.openxmlformats.org/drawingml/2006/main">
            <a:r>
              <a:t/>
            </a:r>
          </a:p>
          <a:p xmlns:a="http://schemas.openxmlformats.org/drawingml/2006/main">
            <a:r>
              <a:t>Praktická aktivita: Fiktívny tok má klasifikáciu, syntézu a validáciu. Zostavte nákladový hárok bez tvrdenia, že každá úloha stojí rovnako.</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Release gate spája funkčnú kvalitu, bezpečnosť, prevádzkové pripravenie a rozsah schválenia. Zelený technický test nenahrádza odbornú kontrolu. Uveďte presnú verziu a dôkazy. Ak niektorá blokujúca podmienka nie je otestovaná, stav je neoverený, nie implicitne úspešný. Eval sa definuje pred porovnaním verzií a obsahuje očakávané aj zakázané správanie. Merajte vecnú správnosť, zdroje a bezpečné odmietnutie, nielen technický stav. Kritický únik alebo nepovolená akcia blokuje release; výsledok testu musí mať verziu, dôkaz a jasne uvedené obmedzenie. Praktická úloha: Fiktívny prototyp má funkčné odpovede, ale chýba test izolácie. Nasadenie ostáva zablokované do jeho vyriešenia.</a:t>
            </a:r>
          </a:p>
          <a:p xmlns:a="http://schemas.openxmlformats.org/drawingml/2006/main">
            <a:r>
              <a:t/>
            </a:r>
          </a:p>
          <a:p xmlns:a="http://schemas.openxmlformats.org/drawingml/2006/main">
            <a:r>
              <a:t>Praktická aktivita: Fiktívny prototyp má funkčné odpovede, ale chýba test izolácie. Nasadenie ostáva zablokované do jeho vyriešenia.</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Testovací report uvádza verziu systému, sadu, výsledok a nájdené chyby. Navrhnutý test nie je vykonaným dôkazom. Zlyhanie musí zostať dohľadateľné spolu s opravou a relevantným opakovaním. Neotestovanou vlastnosťou sa nechváľte v produkte; označte ju ako otvorenú hranicu prototypu alebo ďalšieho release. Eval sa definuje pred porovnaním verzií a obsahuje očakávané aj zakázané správanie. Merajte vecnú správnosť, zdroje a bezpečné odmietnutie, nielen technický stav. Kritický únik alebo nepovolená akcia blokuje release; výsledok testu musí mať verziu, dôkaz a jasne uvedené obmedzenie. Praktická úloha: Fiktívny report má návrh testu cache, ale žiadny výsledok. Označte kontrolu ako nevykonanú a neuznajte ju za úspešnú.</a:t>
            </a:r>
          </a:p>
          <a:p xmlns:a="http://schemas.openxmlformats.org/drawingml/2006/main">
            <a:r>
              <a:t/>
            </a:r>
          </a:p>
          <a:p xmlns:a="http://schemas.openxmlformats.org/drawingml/2006/main">
            <a:r>
              <a:t>Praktická aktivita: Fiktívny report má návrh testu cache, ale žiadny výsledok. Označte kontrolu ako nevykonanú a neuznajte ju za úspešnú.</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https://developers.google.com/machine-learning/crash-course</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Prevádzka potrebuje vedieť, ktorý krok zlyhal, no nemusí uchovávať celý dokument v každom logu. Zapisujte identifikátory, verzie, trvanie a kategórie chýb. Citlivé polia redigujte podľa pravidiel. Logy majú vlastné oprávnenia a retenciu; ich existencia nesmie vytvoriť druhý nechránený archív. Prevádzka potrebuje vlastníka, bezpečné logy a vyskúšaný postup zastavenia aj návratu verzie. Sledujte celý tok vrátane frontu, cache a integrácií. Nevyhlasujte neotestovanú vlastnosť za pripravenú; nový model alebo závislosť vyžaduje primeranú kontrolu a produkčný účinok samostatné schválenie zodpovednou osobou. Praktická úloha: Fiktívny timeout log obsahuje iba case_id, krok a kód chyby, bez promptu, tokenu alebo klientskych osobných údajov.</a:t>
            </a:r>
          </a:p>
          <a:p xmlns:a="http://schemas.openxmlformats.org/drawingml/2006/main">
            <a:r>
              <a:t/>
            </a:r>
          </a:p>
          <a:p xmlns:a="http://schemas.openxmlformats.org/drawingml/2006/main">
            <a:r>
              <a:t>Praktická aktivita: Fiktívny timeout log obsahuje iba case_id, krok a kód chyby, bez promptu, tokenu alebo klientskych osobných údajov.</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Obmedzte počet pokusov, veľkosť kontextu a súbežné spracovanie. Nekonečný retry môže zvýšiť náklad a preťažiť službu bez lepšieho výsledku. Používateľ má vidieť bezpečné vysvetlenie limitu. Zmena rozpočtu alebo poskytovateľa nie je oprávnenie rozšíriť účel či odoslať viac údajov. Prevádzka potrebuje vlastníka, bezpečné logy a vyskúšaný postup zastavenia aj návratu verzie. Sledujte celý tok vrátane frontu, cache a integrácií. Nevyhlasujte neotestovanú vlastnosť za pripravenú; nový model alebo závislosť vyžaduje primeranú kontrolu a produkčný účinok samostatné schválenie zodpovednou osobou. Praktická úloha: Fiktívny poškodený vstup opakovane zlyháva. Po povolených pokusoch zastavte tok a vyžiadajte opravu dokumentu.</a:t>
            </a:r>
          </a:p>
          <a:p xmlns:a="http://schemas.openxmlformats.org/drawingml/2006/main">
            <a:r>
              <a:t/>
            </a:r>
          </a:p>
          <a:p xmlns:a="http://schemas.openxmlformats.org/drawingml/2006/main">
            <a:r>
              <a:t>Praktická aktivita: Fiktívny poškodený vstup opakovane zlyháva. Po povolených pokusoch zastavte tok a vyžiadajte opravu dokumentu.</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Cache môže znížiť náklad, ale nesmie vrátiť výsledok inej organizácie alebo starej verzie dokumentu. Kľúč musí zohľadniť bezpečnostný kontext a zdroje. Pri zmene oprávnenia preverte zneplatnenie. Neuchovávajte citlivý obsah len preto, že opätovné použitie vyzerá ekonomicky výhodne. Prevádzka potrebuje vlastníka, bezpečné logy a vyskúšaný postup zastavenia aj návratu verzie. Sledujte celý tok vrátane frontu, cache a integrácií. Nevyhlasujte neotestovanú vlastnosť za pripravenú; nový model alebo závislosť vyžaduje primeranú kontrolu a produkčný účinok samostatné schválenie zodpovednou osobou. Praktická úloha: Fiktívne dve firmy položia rovnakú otázku na interné FAQ. Test preukáže oddelené výsledky a žiadny prenos medzi firmami.</a:t>
            </a:r>
          </a:p>
          <a:p xmlns:a="http://schemas.openxmlformats.org/drawingml/2006/main">
            <a:r>
              <a:t/>
            </a:r>
          </a:p>
          <a:p xmlns:a="http://schemas.openxmlformats.org/drawingml/2006/main">
            <a:r>
              <a:t>Praktická aktivita: Fiktívne dve firmy položia rovnakú otázku na interné FAQ. Test preukáže oddelené výsledky a žiadny prenos medzi firmami.</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 dlhšom spracovaní rozlišujte prijaté, prebiehajúce, vyžaduje doplnenie, úspešné a neúspešné stavy. Používateľ má vedieť, čo sa stalo a čo môže urobiť. Zatvorený prehliadač nesmie spustiť duplicitnú akciu. Polling a opakovanie podliehajú rovnakému oprávneniu ako pôvodná požiadavka. Prevádzka potrebuje vlastníka, bezpečné logy a vyskúšaný postup zastavenia aj návratu verzie. Sledujte celý tok vrátane frontu, cache a integrácií. Nevyhlasujte neotestovanú vlastnosť za pripravenú; nový model alebo závislosť vyžaduje primeranú kontrolu a produkčný účinok samostatné schválenie zodpovednou osobou. Praktická úloha: Fiktívny report je vo fronte. Rozhranie ukáže prebiehajúci stav a neponúkne prázdny export ako hotový súbor.</a:t>
            </a:r>
          </a:p>
          <a:p xmlns:a="http://schemas.openxmlformats.org/drawingml/2006/main">
            <a:r>
              <a:t/>
            </a:r>
          </a:p>
          <a:p xmlns:a="http://schemas.openxmlformats.org/drawingml/2006/main">
            <a:r>
              <a:t>Praktická aktivita: Fiktívny report je vo fronte. Rozhranie ukáže prebiehajúci stav a neponúkne prázdny export ako hotový súbor.</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Vypínač musí zastaviť rizikové spracovanie aj čakajúce externé akcie. Len skrytie tlačidla nestačí. Vlastník má jasné oprávnenie pozastaviť tok a postup obnovy po analýze. Používateľom poskytnite ručnú alternatívu bez tvrdenia, že systém je v poriadku počas incidentu. Prevádzka potrebuje vlastníka, bezpečné logy a vyskúšaný postup zastavenia aj návratu verzie. Sledujte celý tok vrátane frontu, cache a integrácií. Nevyhlasujte neotestovanú vlastnosť za pripravenú; nový model alebo závislosť vyžaduje primeranú kontrolu a produkčný účinok samostatné schválenie zodpovednou osobou. Praktická úloha: Fiktívna regresia zverejňuje cudzie citácie. Pozastavte tok, front aj export a aktivujte kontrolovaný ručný postup.</a:t>
            </a:r>
          </a:p>
          <a:p xmlns:a="http://schemas.openxmlformats.org/drawingml/2006/main">
            <a:r>
              <a:t/>
            </a:r>
          </a:p>
          <a:p xmlns:a="http://schemas.openxmlformats.org/drawingml/2006/main">
            <a:r>
              <a:t>Praktická aktivita: Fiktívna regresia zverejňuje cudzie citácie. Pozastavte tok, front aj export a aktivujte kontrolovaný ručný postup.</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Rollback nie je iba kópia starého kódu. Dátová schéma, fronty a konfigurácia musia zostať kompatibilné alebo mať schválený návratový plán. Návrat otestujte na modelovej sade pred nasadením. Záloha bez skúšky obnovy neposkytuje dôkaz, že službu možno bezpečne obnoviť. Prevádzka potrebuje vlastníka, bezpečné logy a vyskúšaný postup zastavenia aj návratu verzie. Sledujte celý tok vrátane frontu, cache a integrácií. Nevyhlasujte neotestovanú vlastnosť za pripravenú; nový model alebo závislosť vyžaduje primeranú kontrolu a produkčný účinok samostatné schválenie zodpovednou osobou. Praktická úloha: Fiktívna verzia zmenila statusy. Pred release vyskúšajte obnovu starej verzie bez straty rozpracovaných modelových prípadov.</a:t>
            </a:r>
          </a:p>
          <a:p xmlns:a="http://schemas.openxmlformats.org/drawingml/2006/main">
            <a:r>
              <a:t/>
            </a:r>
          </a:p>
          <a:p xmlns:a="http://schemas.openxmlformats.org/drawingml/2006/main">
            <a:r>
              <a:t>Praktická aktivita: Fiktívna verzia zmenila statusy. Pred release vyskúšajte obnovu starej verzie bez straty rozpracovaných modelových prípadov.</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Zmena modelu, zdrojov alebo knižnice môže zmeniť správanie bez úpravy viditeľnej stránky. Monitorujte kritické metriky a reprezentatívnu vzorku. Pri podstatnej zmene vykonajte regresiu a zaznamenajte verziu. Dobrá historická presnosť nie je záruka budúceho výsledku ani dôvod vypnúť kontrolu. Prevádzka potrebuje vlastníka, bezpečné logy a vyskúšaný postup zastavenia aj návratu verzie. Sledujte celý tok vrátane frontu, cache a integrácií. Nevyhlasujte neotestovanú vlastnosť za pripravenú; nový model alebo závislosť vyžaduje primeranú kontrolu a produkčný účinok samostatné schválenie zodpovednou osobou. Praktická úloha: Fiktívny dodávateľ aktualizoval model. Porovnajte citácie a odmietnutia na pôvodnej sade pred obnovením plnej prevádzky.</a:t>
            </a:r>
          </a:p>
          <a:p xmlns:a="http://schemas.openxmlformats.org/drawingml/2006/main">
            <a:r>
              <a:t/>
            </a:r>
          </a:p>
          <a:p xmlns:a="http://schemas.openxmlformats.org/drawingml/2006/main">
            <a:r>
              <a:t>Praktická aktivita: Fiktívny dodávateľ aktualizoval model. Porovnajte citácie a odmietnutia na pôvodnej sade pred obnovením plnej prevádzky.</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Integrácia závisí od knižníc, parserov, API a konfigurácie. Register závislostí pomáha posúdiť zmenu alebo zraniteľnosť a určiť zodpovedného správcu. Aktualizáciu testujte podľa dopadu na kontrakt a hranice prístupu. Neznáma chyba dodávateľa nie je dôvod obísť kontrolu alebo používať širšie oprávnenia. Prevádzka potrebuje vlastníka, bezpečné logy a vyskúšaný postup zastavenia aj návratu verzie. Sledujte celý tok vrátane frontu, cache a integrácií. Nevyhlasujte neotestovanú vlastnosť za pripravenú; nový model alebo závislosť vyžaduje primeranú kontrolu a produkčný účinok samostatné schválenie zodpovednou osobou. Praktická úloha: Fiktívny parser zmenil formát dátumu. Aktualizujte kontrakt alebo parser a vykonajte lokálnu regresiu modelových dokumentov.</a:t>
            </a:r>
          </a:p>
          <a:p xmlns:a="http://schemas.openxmlformats.org/drawingml/2006/main">
            <a:r>
              <a:t/>
            </a:r>
          </a:p>
          <a:p xmlns:a="http://schemas.openxmlformats.org/drawingml/2006/main">
            <a:r>
              <a:t>Praktická aktivita: Fiktívny parser zmenil formát dátumu. Aktualizujte kontrakt alebo parser a vykonajte lokálnu regresiu modelových dokumentov.</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Runbook dáva podpore bezpečný postup pri limite, zlyhaní a podozrení na únik. Má ukazovať, ktoré identifikátory môže vyžiadať a čo nesmie kopírovať do tiketov. Podpora nezvyšuje prístupy na vlastnú päsť. Eskalácia obsahuje bezpečný opis a zodpovedný kontakt pre technické či odborné rozhodnutie. Prevádzka potrebuje vlastníka, bezpečné logy a vyskúšaný postup zastavenia aj návratu verzie. Sledujte celý tok vrátane frontu, cache a integrácií. Nevyhlasujte neotestovanú vlastnosť za pripravenú; nový model alebo závislosť vyžaduje primeranú kontrolu a produkčný účinok samostatné schválenie zodpovednou osobou. Praktická úloha: Fiktívny klient hlási cudzí zdroj. Podpora pozastaví prípad a odovzdá obmedzený záznam správcom bez šírenia dokumentu.</a:t>
            </a:r>
          </a:p>
          <a:p xmlns:a="http://schemas.openxmlformats.org/drawingml/2006/main">
            <a:r>
              <a:t/>
            </a:r>
          </a:p>
          <a:p xmlns:a="http://schemas.openxmlformats.org/drawingml/2006/main">
            <a:r>
              <a:t>Praktická aktivita: Fiktívny klient hlási cudzí zdroj. Podpora pozastaví prípad a odovzdá obmedzený záznam správcom bez šírenia dokumentu.</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Záverečný projekt obsahuje kontrakt, schému vrstiev, zdroje, autorizáciu, evaly a plán návratu. Nepotrebuje reálne tajomstvá ani klientsky archív. Úspech dokazuje bezpečné správanie na modelových prípadoch, nie všeobecnú neomylnosť. Produkčný status vyžaduje samostatné schválenie a príslušné odborné či bezpečnostné preverenie. Prevádzka potrebuje vlastníka, bezpečné logy a vyskúšaný postup zastavenia aj návratu verzie. Sledujte celý tok vrátane frontu, cache a integrácií. Nevyhlasujte neotestovanú vlastnosť za pripravenú; nový model alebo závislosť vyžaduje primeranú kontrolu a produkčný účinok samostatné schválenie zodpovednou osobou. Praktická úloha: Fiktívny prototyp extrahuje dopyty read-only. Doložte neúplný vstup, prompt injection, cudzí prípad a bezpečné technické zlyhanie.</a:t>
            </a:r>
          </a:p>
          <a:p xmlns:a="http://schemas.openxmlformats.org/drawingml/2006/main">
            <a:r>
              <a:t/>
            </a:r>
          </a:p>
          <a:p xmlns:a="http://schemas.openxmlformats.org/drawingml/2006/main">
            <a:r>
              <a:t>Praktická aktivita: Fiktívny prototyp extrahuje dopyty read-only. Doložte neúplný vstup, prompt injection, cudzí prípad a bezpečné technické zlyhanie.</a:t>
            </a:r>
          </a:p>
          <a:p xmlns:a="http://schemas.openxmlformats.org/drawingml/2006/main">
            <a:r>
              <a:t/>
            </a:r>
          </a:p>
          <a:p xmlns:a="http://schemas.openxmlformats.org/drawingml/2006/main">
            <a:r>
              <a:t>Zdroje (kontrola 2026-10-02):</a:t>
            </a:r>
          </a:p>
          <a:p xmlns:a="http://schemas.openxmlformats.org/drawingml/2006/main">
            <a:r>
              <a:t>https://cheatsheetseries.owasp.org/cheatsheets/Authorization_Cheat_Sheet.html</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d8d4d1d8eb24e1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7207b60704e43f4" /><Relationship Type="http://schemas.openxmlformats.org/officeDocument/2006/relationships/slideLayout" Target="/ppt/slideLayouts/slideLayout1.xml" Id="R0d1ab1ab80bc4fa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d1ab1ab80bc4fa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fc4ef2c291b42d7" /><Relationship Type="http://schemas.openxmlformats.org/officeDocument/2006/relationships/image" Target="/ppt/media/image.jpeg" Id="R17f6e44ad023460f" /><Relationship Type="http://schemas.openxmlformats.org/officeDocument/2006/relationships/notesSlide" Target="/ppt/notesSlides/notesSlide1.xml" Id="R0b153ba5b34e40e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a42ffa0669d42c7" /><Relationship Type="http://schemas.openxmlformats.org/officeDocument/2006/relationships/notesSlide" Target="/ppt/notesSlides/notesSlide2.xml" Id="R789100380868403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6dd2223a6f4466d" /><Relationship Type="http://schemas.openxmlformats.org/officeDocument/2006/relationships/notesSlide" Target="/ppt/notesSlides/notesSlide3.xml" Id="R7132304982cd417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1a52667e6de4c3b" /><Relationship Type="http://schemas.openxmlformats.org/officeDocument/2006/relationships/notesSlide" Target="/ppt/notesSlides/notesSlide4.xml" Id="R9fa2edd6aaf347d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a16de68906e4132" /><Relationship Type="http://schemas.openxmlformats.org/officeDocument/2006/relationships/notesSlide" Target="/ppt/notesSlides/notesSlide5.xml" Id="R3fd17396502e469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7be40b81a9c498c" /><Relationship Type="http://schemas.openxmlformats.org/officeDocument/2006/relationships/notesSlide" Target="/ppt/notesSlides/notesSlide6.xml" Id="R04273087ae97440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3c93b806f14428c" /><Relationship Type="http://schemas.openxmlformats.org/officeDocument/2006/relationships/notesSlide" Target="/ppt/notesSlides/notesSlide7.xml" Id="Rc154ce557d4041d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379334541db468d" /><Relationship Type="http://schemas.openxmlformats.org/officeDocument/2006/relationships/notesSlide" Target="/ppt/notesSlides/notesSlide8.xml" Id="Rcfc0b464109544cf"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2e149f1fc874a18" /><Relationship Type="http://schemas.openxmlformats.org/officeDocument/2006/relationships/notesSlide" Target="/ppt/notesSlides/notesSlide9.xml" Id="R1661d6443cf24f3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41ca8fa16a94c63" /><Relationship Type="http://schemas.openxmlformats.org/officeDocument/2006/relationships/notesSlide" Target="/ppt/notesSlides/notesSlide10.xml" Id="R3bb102e79c754fb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0f7576566a34da6" /><Relationship Type="http://schemas.openxmlformats.org/officeDocument/2006/relationships/image" Target="/ppt/media/image2.jpeg" Id="Racf3fc1c16b646fe" /><Relationship Type="http://schemas.openxmlformats.org/officeDocument/2006/relationships/notesSlide" Target="/ppt/notesSlides/notesSlide11.xml" Id="R4d9a3cc1153f4d8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a8b5f47325b4d04" /><Relationship Type="http://schemas.openxmlformats.org/officeDocument/2006/relationships/notesSlide" Target="/ppt/notesSlides/notesSlide12.xml" Id="R5f5229ee90c5434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f56c29e847a44f74" /><Relationship Type="http://schemas.openxmlformats.org/officeDocument/2006/relationships/notesSlide" Target="/ppt/notesSlides/notesSlide13.xml" Id="R4a371bb6a7ca493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2228aa2b968f47bd" /><Relationship Type="http://schemas.openxmlformats.org/officeDocument/2006/relationships/notesSlide" Target="/ppt/notesSlides/notesSlide14.xml" Id="Rd7843d435de9485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1408aa7a5f794b45" /><Relationship Type="http://schemas.openxmlformats.org/officeDocument/2006/relationships/notesSlide" Target="/ppt/notesSlides/notesSlide15.xml" Id="Rb5a1f15a98c24c2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e0a8362167cb40f0" /><Relationship Type="http://schemas.openxmlformats.org/officeDocument/2006/relationships/notesSlide" Target="/ppt/notesSlides/notesSlide16.xml" Id="R9a334e0382e748e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354bdb0481240ab" /><Relationship Type="http://schemas.openxmlformats.org/officeDocument/2006/relationships/notesSlide" Target="/ppt/notesSlides/notesSlide17.xml" Id="R8310ff247816463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57929eb5f204757" /><Relationship Type="http://schemas.openxmlformats.org/officeDocument/2006/relationships/notesSlide" Target="/ppt/notesSlides/notesSlide18.xml" Id="Rd998943c2559446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f02d7d9aa8f44632" /><Relationship Type="http://schemas.openxmlformats.org/officeDocument/2006/relationships/notesSlide" Target="/ppt/notesSlides/notesSlide19.xml" Id="R7a8382c3d217411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bb16382210b64c49" /><Relationship Type="http://schemas.openxmlformats.org/officeDocument/2006/relationships/notesSlide" Target="/ppt/notesSlides/notesSlide20.xml" Id="Re852d87f55e54f4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4c561b1fb91d4267" /><Relationship Type="http://schemas.openxmlformats.org/officeDocument/2006/relationships/image" Target="/ppt/media/image3.jpeg" Id="R2c86ee9715444bad" /><Relationship Type="http://schemas.openxmlformats.org/officeDocument/2006/relationships/notesSlide" Target="/ppt/notesSlides/notesSlide21.xml" Id="R3cb38970f1634d7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0006eea5c5b44eed" /><Relationship Type="http://schemas.openxmlformats.org/officeDocument/2006/relationships/notesSlide" Target="/ppt/notesSlides/notesSlide22.xml" Id="R60d869ed5ff1490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2396d38107004ce8" /><Relationship Type="http://schemas.openxmlformats.org/officeDocument/2006/relationships/notesSlide" Target="/ppt/notesSlides/notesSlide23.xml" Id="R5d1a089f382a47d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25d544ff28a74685" /><Relationship Type="http://schemas.openxmlformats.org/officeDocument/2006/relationships/notesSlide" Target="/ppt/notesSlides/notesSlide24.xml" Id="R5416c6b0601e4a2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932594baf8c34878" /><Relationship Type="http://schemas.openxmlformats.org/officeDocument/2006/relationships/notesSlide" Target="/ppt/notesSlides/notesSlide25.xml" Id="R42a2aed253d6418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5b47e9e619234e2f" /><Relationship Type="http://schemas.openxmlformats.org/officeDocument/2006/relationships/notesSlide" Target="/ppt/notesSlides/notesSlide26.xml" Id="R355b3c6e79504de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bed2768814024070" /><Relationship Type="http://schemas.openxmlformats.org/officeDocument/2006/relationships/notesSlide" Target="/ppt/notesSlides/notesSlide27.xml" Id="Ra0130b15372b41e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6be5b90e654645a4" /><Relationship Type="http://schemas.openxmlformats.org/officeDocument/2006/relationships/notesSlide" Target="/ppt/notesSlides/notesSlide28.xml" Id="R546238e9c93a481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89cdaf300f99481f" /><Relationship Type="http://schemas.openxmlformats.org/officeDocument/2006/relationships/notesSlide" Target="/ppt/notesSlides/notesSlide29.xml" Id="R02ced9f179d141e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cec3c0088a2a495a" /><Relationship Type="http://schemas.openxmlformats.org/officeDocument/2006/relationships/notesSlide" Target="/ppt/notesSlides/notesSlide30.xml" Id="R14e4e42b4bbe4e3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81419fdd643d437a" /><Relationship Type="http://schemas.openxmlformats.org/officeDocument/2006/relationships/image" Target="/ppt/media/image4.jpeg" Id="Rf5164e95c232427d" /><Relationship Type="http://schemas.openxmlformats.org/officeDocument/2006/relationships/notesSlide" Target="/ppt/notesSlides/notesSlide31.xml" Id="R47d8c052fb224e1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d94257e626884996" /><Relationship Type="http://schemas.openxmlformats.org/officeDocument/2006/relationships/notesSlide" Target="/ppt/notesSlides/notesSlide32.xml" Id="Rc5eeac38b8d64e9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0468307a157d47da" /><Relationship Type="http://schemas.openxmlformats.org/officeDocument/2006/relationships/notesSlide" Target="/ppt/notesSlides/notesSlide33.xml" Id="R3cc60138ada74a1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cf77b46e7a9e4a7c" /><Relationship Type="http://schemas.openxmlformats.org/officeDocument/2006/relationships/notesSlide" Target="/ppt/notesSlides/notesSlide34.xml" Id="R03d880e06afc4d88"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7fc4f8a6684c49c6" /><Relationship Type="http://schemas.openxmlformats.org/officeDocument/2006/relationships/notesSlide" Target="/ppt/notesSlides/notesSlide35.xml" Id="R323c93bff4c848c0"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e2858ec96f6041fc" /><Relationship Type="http://schemas.openxmlformats.org/officeDocument/2006/relationships/notesSlide" Target="/ppt/notesSlides/notesSlide36.xml" Id="R20d26842ece444d5"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af77409f6726472e" /><Relationship Type="http://schemas.openxmlformats.org/officeDocument/2006/relationships/notesSlide" Target="/ppt/notesSlides/notesSlide37.xml" Id="R17329a4122c64a78"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d79686ea47c14a85" /><Relationship Type="http://schemas.openxmlformats.org/officeDocument/2006/relationships/notesSlide" Target="/ppt/notesSlides/notesSlide38.xml" Id="R973817fcbcff4d2f"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5b2b403d481e4eb8" /><Relationship Type="http://schemas.openxmlformats.org/officeDocument/2006/relationships/notesSlide" Target="/ppt/notesSlides/notesSlide39.xml" Id="Rd2b2d53d75a04b5e"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776eff321c9c4e2a" /><Relationship Type="http://schemas.openxmlformats.org/officeDocument/2006/relationships/notesSlide" Target="/ppt/notesSlides/notesSlide40.xml" Id="Rfdcefe74f99b4911"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f4505ff54d224322" /><Relationship Type="http://schemas.openxmlformats.org/officeDocument/2006/relationships/image" Target="/ppt/media/image5.jpeg" Id="R1684712494dc4e9d" /><Relationship Type="http://schemas.openxmlformats.org/officeDocument/2006/relationships/notesSlide" Target="/ppt/notesSlides/notesSlide41.xml" Id="R01c1c7f04fb14d85"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38aec3f2962b4bd3" /><Relationship Type="http://schemas.openxmlformats.org/officeDocument/2006/relationships/notesSlide" Target="/ppt/notesSlides/notesSlide42.xml" Id="Ra9ab7b67fbae41ff"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20701b3edf644bea" /><Relationship Type="http://schemas.openxmlformats.org/officeDocument/2006/relationships/notesSlide" Target="/ppt/notesSlides/notesSlide43.xml" Id="R4348194f888646fa"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0eb8f7b57df441dd" /><Relationship Type="http://schemas.openxmlformats.org/officeDocument/2006/relationships/notesSlide" Target="/ppt/notesSlides/notesSlide44.xml" Id="R4bd55ad073eb4415"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34b5c80208c74809" /><Relationship Type="http://schemas.openxmlformats.org/officeDocument/2006/relationships/notesSlide" Target="/ppt/notesSlides/notesSlide45.xml" Id="R8267f2e291614199"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25de110c386d4fc5" /><Relationship Type="http://schemas.openxmlformats.org/officeDocument/2006/relationships/notesSlide" Target="/ppt/notesSlides/notesSlide46.xml" Id="Ra0adc5542e2941dc"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addcdfa8994a4f09" /><Relationship Type="http://schemas.openxmlformats.org/officeDocument/2006/relationships/notesSlide" Target="/ppt/notesSlides/notesSlide47.xml" Id="Rcd7ce140b50e44f5"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466dbf3add9a4bf8" /><Relationship Type="http://schemas.openxmlformats.org/officeDocument/2006/relationships/notesSlide" Target="/ppt/notesSlides/notesSlide48.xml" Id="R10f6f34e12a44ea1"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dbf93c6b69da4dd7" /><Relationship Type="http://schemas.openxmlformats.org/officeDocument/2006/relationships/notesSlide" Target="/ppt/notesSlides/notesSlide49.xml" Id="Rc804f2c5de0e4c1e"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50b636e8f18f4371" /><Relationship Type="http://schemas.openxmlformats.org/officeDocument/2006/relationships/notesSlide" Target="/ppt/notesSlides/notesSlide50.xml" Id="Re66a385c147f40c8"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17f6e44ad023460f"/>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1-0">
            <a:extLst xmlns:a="http://schemas.openxmlformats.org/drawingml/2006/main">
              <a:ext uri="{FF2B5EF4-FFF2-40B4-BE49-F238E27FC236}">
                <a16:creationId xmlns:a16="http://schemas.microsoft.com/office/drawing/2014/main" id="{40E826A7-FF0D-466B-A3E3-C97C687E1BF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Kontrakt a bezpečná architektúra AI funkcie</a:t>
            </a:r>
          </a:p>
        </p:txBody>
      </p:sp>
      <p:sp>
        <p:nvSpPr>
          <p:cNvPr id="3" name="text-1-1">
            <a:extLst xmlns:a="http://schemas.openxmlformats.org/drawingml/2006/main">
              <a:ext uri="{FF2B5EF4-FFF2-40B4-BE49-F238E27FC236}">
                <a16:creationId xmlns:a16="http://schemas.microsoft.com/office/drawing/2014/main" id="{DAB35894-2F2B-4ACA-8FF5-693FFA184062}"/>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Pracovný výsledok pred modelom</a:t>
            </a:r>
          </a:p>
        </p:txBody>
      </p:sp>
      <p:sp>
        <p:nvSpPr>
          <p:cNvPr id="4" name="text-1-2">
            <a:extLst xmlns:a="http://schemas.openxmlformats.org/drawingml/2006/main">
              <a:ext uri="{FF2B5EF4-FFF2-40B4-BE49-F238E27FC236}">
                <a16:creationId xmlns:a16="http://schemas.microsoft.com/office/drawing/2014/main" id="{107DC827-92C4-47F6-BCC6-5344A5AC68E0}"/>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Definujte vstup a výstup</a:t>
            </a:r>
          </a:p>
        </p:txBody>
      </p:sp>
      <p:sp>
        <p:nvSpPr>
          <p:cNvPr id="5" name="text-1-3">
            <a:extLst xmlns:a="http://schemas.openxmlformats.org/drawingml/2006/main">
              <a:ext uri="{FF2B5EF4-FFF2-40B4-BE49-F238E27FC236}">
                <a16:creationId xmlns:a16="http://schemas.microsoft.com/office/drawing/2014/main" id="{CB66BB3A-EB55-4E65-9931-30E17AF2F6CD}"/>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Porovnajte jednoduché riešenie</a:t>
            </a:r>
          </a:p>
        </p:txBody>
      </p:sp>
      <p:sp>
        <p:nvSpPr>
          <p:cNvPr id="6" name="text-1-4">
            <a:extLst xmlns:a="http://schemas.openxmlformats.org/drawingml/2006/main">
              <a:ext uri="{FF2B5EF4-FFF2-40B4-BE49-F238E27FC236}">
                <a16:creationId xmlns:a16="http://schemas.microsoft.com/office/drawing/2014/main" id="{7DA07FC8-EB84-4936-B4C3-8BCF7EE573A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5">
            <a:extLst xmlns:a="http://schemas.openxmlformats.org/drawingml/2006/main">
              <a:ext uri="{FF2B5EF4-FFF2-40B4-BE49-F238E27FC236}">
                <a16:creationId xmlns:a16="http://schemas.microsoft.com/office/drawing/2014/main" id="{D76097B0-4295-43B3-A673-A192359DA069}"/>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prototyp z dopytu extrahuje typ služby a chýbajúce údaje. Výpočet ceny nechajte v pravidlách, nie v modelovej odpovedi.</a:t>
            </a:r>
          </a:p>
        </p:txBody>
      </p:sp>
      <p:sp>
        <p:nvSpPr>
          <p:cNvPr id="8" name="text-1-6">
            <a:extLst xmlns:a="http://schemas.openxmlformats.org/drawingml/2006/main">
              <a:ext uri="{FF2B5EF4-FFF2-40B4-BE49-F238E27FC236}">
                <a16:creationId xmlns:a16="http://schemas.microsoft.com/office/drawing/2014/main" id="{93D9F17D-C814-4D3E-9CA0-0CCCD4D1E9F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7">
            <a:extLst xmlns:a="http://schemas.openxmlformats.org/drawingml/2006/main">
              <a:ext uri="{FF2B5EF4-FFF2-40B4-BE49-F238E27FC236}">
                <a16:creationId xmlns:a16="http://schemas.microsoft.com/office/drawing/2014/main" id="{2D180367-9407-4677-A8B4-CA920E194F1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01 / 50</a:t>
            </a:r>
          </a:p>
        </p:txBody>
      </p:sp>
    </p:spTree>
    <p:extLst>
      <p:ext uri="{BB962C8B-B14F-4D97-AF65-F5344CB8AC3E}">
        <p14:creationId xmlns:p14="http://schemas.microsoft.com/office/powerpoint/2010/main" val="10102637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2-0">
            <a:extLst xmlns:a="http://schemas.openxmlformats.org/drawingml/2006/main">
              <a:ext uri="{FF2B5EF4-FFF2-40B4-BE49-F238E27FC236}">
                <a16:creationId xmlns:a16="http://schemas.microsoft.com/office/drawing/2014/main" id="{0D3D057A-3D07-4716-8B9B-391CA8CFF1A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Kontrakt a bezpečná architektúra AI funkcie</a:t>
            </a:r>
          </a:p>
        </p:txBody>
      </p:sp>
      <p:sp>
        <p:nvSpPr>
          <p:cNvPr id="2" name="text-2-1">
            <a:extLst xmlns:a="http://schemas.openxmlformats.org/drawingml/2006/main">
              <a:ext uri="{FF2B5EF4-FFF2-40B4-BE49-F238E27FC236}">
                <a16:creationId xmlns:a16="http://schemas.microsoft.com/office/drawing/2014/main" id="{859DED5D-694A-4794-9522-E09C37E1D4CB}"/>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Hranica deterministického kódu</a:t>
            </a:r>
          </a:p>
        </p:txBody>
      </p:sp>
      <p:sp>
        <p:nvSpPr>
          <p:cNvPr id="3" name="text-2-2">
            <a:extLst xmlns:a="http://schemas.openxmlformats.org/drawingml/2006/main">
              <a:ext uri="{FF2B5EF4-FFF2-40B4-BE49-F238E27FC236}">
                <a16:creationId xmlns:a16="http://schemas.microsoft.com/office/drawing/2014/main" id="{73A8CB12-4DF1-4818-B63C-872C4F3E66D0}"/>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Výpočty patria pravidlám</a:t>
            </a:r>
          </a:p>
        </p:txBody>
      </p:sp>
      <p:sp>
        <p:nvSpPr>
          <p:cNvPr id="4" name="text-2-3">
            <a:extLst xmlns:a="http://schemas.openxmlformats.org/drawingml/2006/main">
              <a:ext uri="{FF2B5EF4-FFF2-40B4-BE49-F238E27FC236}">
                <a16:creationId xmlns:a16="http://schemas.microsoft.com/office/drawing/2014/main" id="{21DDA364-D369-483E-9925-6A24BCD6B906}"/>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Model nech vysvetlí overený výsledok</a:t>
            </a:r>
          </a:p>
        </p:txBody>
      </p:sp>
      <p:sp>
        <p:nvSpPr>
          <p:cNvPr id="5" name="diagram-node-2-0">
            <a:extLst xmlns:a="http://schemas.openxmlformats.org/drawingml/2006/main">
              <a:ext uri="{FF2B5EF4-FFF2-40B4-BE49-F238E27FC236}">
                <a16:creationId xmlns:a16="http://schemas.microsoft.com/office/drawing/2014/main" id="{A1BBF09C-AD02-4C69-AE01-A2D6B1866F3A}"/>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Schválený vstup</a:t>
            </a:r>
          </a:p>
        </p:txBody>
      </p:sp>
      <p:sp>
        <p:nvSpPr>
          <p:cNvPr id="6" name="diagram-node-2-1">
            <a:extLst xmlns:a="http://schemas.openxmlformats.org/drawingml/2006/main">
              <a:ext uri="{FF2B5EF4-FFF2-40B4-BE49-F238E27FC236}">
                <a16:creationId xmlns:a16="http://schemas.microsoft.com/office/drawing/2014/main" id="{1D70AF0D-AB34-40DD-B9AC-308CBE7A8478}"/>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Výpočet v kóde</a:t>
            </a:r>
          </a:p>
        </p:txBody>
      </p:sp>
      <p:sp>
        <p:nvSpPr>
          <p:cNvPr id="7" name="diagram-node-2-2">
            <a:extLst xmlns:a="http://schemas.openxmlformats.org/drawingml/2006/main">
              <a:ext uri="{FF2B5EF4-FFF2-40B4-BE49-F238E27FC236}">
                <a16:creationId xmlns:a16="http://schemas.microsoft.com/office/drawing/2014/main" id="{97159845-6B9A-4912-85BA-E346AD7C94DB}"/>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Overená hodnota</a:t>
            </a:r>
          </a:p>
        </p:txBody>
      </p:sp>
      <p:sp>
        <p:nvSpPr>
          <p:cNvPr id="8" name="diagram-node-2-3">
            <a:extLst xmlns:a="http://schemas.openxmlformats.org/drawingml/2006/main">
              <a:ext uri="{FF2B5EF4-FFF2-40B4-BE49-F238E27FC236}">
                <a16:creationId xmlns:a16="http://schemas.microsoft.com/office/drawing/2014/main" id="{80AF78F0-F816-41AF-A030-EF85E6F024E0}"/>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Modelový komentár</a:t>
            </a:r>
          </a:p>
        </p:txBody>
      </p:sp>
      <p:sp>
        <p:nvSpPr>
          <p:cNvPr id="9" name="diagram-node-2-4">
            <a:extLst xmlns:a="http://schemas.openxmlformats.org/drawingml/2006/main">
              <a:ext uri="{FF2B5EF4-FFF2-40B4-BE49-F238E27FC236}">
                <a16:creationId xmlns:a16="http://schemas.microsoft.com/office/drawing/2014/main" id="{DB8584BD-1AD3-42B9-A2CC-7B4FD0F3FC1C}"/>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zhody</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2-13">
            <a:extLst xmlns:a="http://schemas.openxmlformats.org/drawingml/2006/main">
              <a:ext uri="{FF2B5EF4-FFF2-40B4-BE49-F238E27FC236}">
                <a16:creationId xmlns:a16="http://schemas.microsoft.com/office/drawing/2014/main" id="{690E6A95-4932-477E-B730-C5C1BAEAEBC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2-14">
            <a:extLst xmlns:a="http://schemas.openxmlformats.org/drawingml/2006/main">
              <a:ext uri="{FF2B5EF4-FFF2-40B4-BE49-F238E27FC236}">
                <a16:creationId xmlns:a16="http://schemas.microsoft.com/office/drawing/2014/main" id="{380DCE5E-DA20-439D-A74E-C45952A0AF2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report sumarizuje tržby. Spočítajte súčet v kóde a testujte, že model nemení overenú hodnotu.</a:t>
            </a:r>
          </a:p>
        </p:txBody>
      </p:sp>
      <p:sp>
        <p:nvSpPr>
          <p:cNvPr id="16" name="text-2-15">
            <a:extLst xmlns:a="http://schemas.openxmlformats.org/drawingml/2006/main">
              <a:ext uri="{FF2B5EF4-FFF2-40B4-BE49-F238E27FC236}">
                <a16:creationId xmlns:a16="http://schemas.microsoft.com/office/drawing/2014/main" id="{2AE12740-DF8C-4962-A91F-2FCB1002E80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2-16">
            <a:extLst xmlns:a="http://schemas.openxmlformats.org/drawingml/2006/main">
              <a:ext uri="{FF2B5EF4-FFF2-40B4-BE49-F238E27FC236}">
                <a16:creationId xmlns:a16="http://schemas.microsoft.com/office/drawing/2014/main" id="{AAD441B5-CCE7-4DBF-847C-F6828F8524C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02 / 50</a:t>
            </a:r>
          </a:p>
        </p:txBody>
      </p:sp>
    </p:spTree>
    <p:extLst>
      <p:ext uri="{BB962C8B-B14F-4D97-AF65-F5344CB8AC3E}">
        <p14:creationId xmlns:p14="http://schemas.microsoft.com/office/powerpoint/2010/main" val="115197327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0">
            <a:extLst xmlns:a="http://schemas.openxmlformats.org/drawingml/2006/main">
              <a:ext uri="{FF2B5EF4-FFF2-40B4-BE49-F238E27FC236}">
                <a16:creationId xmlns:a16="http://schemas.microsoft.com/office/drawing/2014/main" id="{BF8BCB03-BB8B-4FB0-904E-4E07C52F6F3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Kontrakt a bezpečná architektúra AI funkcie</a:t>
            </a:r>
          </a:p>
        </p:txBody>
      </p:sp>
      <p:sp>
        <p:nvSpPr>
          <p:cNvPr id="2" name="text-3-1">
            <a:extLst xmlns:a="http://schemas.openxmlformats.org/drawingml/2006/main">
              <a:ext uri="{FF2B5EF4-FFF2-40B4-BE49-F238E27FC236}">
                <a16:creationId xmlns:a16="http://schemas.microsoft.com/office/drawing/2014/main" id="{7DC24276-EE74-406C-894C-36C2B5B8D3E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Dátový kontrakt</a:t>
            </a:r>
          </a:p>
        </p:txBody>
      </p:sp>
      <p:sp>
        <p:nvSpPr>
          <p:cNvPr id="3" name="text-3-2">
            <a:extLst xmlns:a="http://schemas.openxmlformats.org/drawingml/2006/main">
              <a:ext uri="{FF2B5EF4-FFF2-40B4-BE49-F238E27FC236}">
                <a16:creationId xmlns:a16="http://schemas.microsoft.com/office/drawing/2014/main" id="{9C2C8205-6EB0-4269-91E4-969CB88D22A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Definujte typy a povinné polia</a:t>
            </a:r>
          </a:p>
        </p:txBody>
      </p:sp>
      <p:sp>
        <p:nvSpPr>
          <p:cNvPr id="4" name="text-3-3">
            <a:extLst xmlns:a="http://schemas.openxmlformats.org/drawingml/2006/main">
              <a:ext uri="{FF2B5EF4-FFF2-40B4-BE49-F238E27FC236}">
                <a16:creationId xmlns:a16="http://schemas.microsoft.com/office/drawing/2014/main" id="{67D4BD0F-8521-428F-AA49-FA286C33CE1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Nechajte neistotu ako samostatný stav</a:t>
            </a:r>
          </a:p>
        </p:txBody>
      </p:sp>
      <p:sp>
        <p:nvSpPr>
          <p:cNvPr id="5" name="text-3-4">
            <a:extLst xmlns:a="http://schemas.openxmlformats.org/drawingml/2006/main">
              <a:ext uri="{FF2B5EF4-FFF2-40B4-BE49-F238E27FC236}">
                <a16:creationId xmlns:a16="http://schemas.microsoft.com/office/drawing/2014/main" id="{2BC6BC11-E65C-4F26-BF6F-8E89E2201B2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5">
            <a:extLst xmlns:a="http://schemas.openxmlformats.org/drawingml/2006/main">
              <a:ext uri="{FF2B5EF4-FFF2-40B4-BE49-F238E27FC236}">
                <a16:creationId xmlns:a16="http://schemas.microsoft.com/office/drawing/2014/main" id="{6529D0A8-79D9-460A-B901-BB16BE3A486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výstup má case_id, status, facts, missing_fields a sources. Navrhnite typy a povolené stavy bez tajných údajov.</a:t>
            </a:r>
          </a:p>
        </p:txBody>
      </p:sp>
      <p:sp>
        <p:nvSpPr>
          <p:cNvPr id="7" name="text-3-6">
            <a:extLst xmlns:a="http://schemas.openxmlformats.org/drawingml/2006/main">
              <a:ext uri="{FF2B5EF4-FFF2-40B4-BE49-F238E27FC236}">
                <a16:creationId xmlns:a16="http://schemas.microsoft.com/office/drawing/2014/main" id="{B80F2F09-5EE9-418E-B3BD-8C67E40410F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7">
            <a:extLst xmlns:a="http://schemas.openxmlformats.org/drawingml/2006/main">
              <a:ext uri="{FF2B5EF4-FFF2-40B4-BE49-F238E27FC236}">
                <a16:creationId xmlns:a16="http://schemas.microsoft.com/office/drawing/2014/main" id="{F8D646D5-3553-4289-810E-EC00BAEE30F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03 / 50</a:t>
            </a:r>
          </a:p>
        </p:txBody>
      </p:sp>
    </p:spTree>
    <p:extLst>
      <p:ext uri="{BB962C8B-B14F-4D97-AF65-F5344CB8AC3E}">
        <p14:creationId xmlns:p14="http://schemas.microsoft.com/office/powerpoint/2010/main" val="75769468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0">
            <a:extLst xmlns:a="http://schemas.openxmlformats.org/drawingml/2006/main">
              <a:ext uri="{FF2B5EF4-FFF2-40B4-BE49-F238E27FC236}">
                <a16:creationId xmlns:a16="http://schemas.microsoft.com/office/drawing/2014/main" id="{65603FF7-D358-4466-AF19-DF5B970927E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Kontrakt a bezpečná architektúra AI funkcie</a:t>
            </a:r>
          </a:p>
        </p:txBody>
      </p:sp>
      <p:sp>
        <p:nvSpPr>
          <p:cNvPr id="2" name="text-4-1">
            <a:extLst xmlns:a="http://schemas.openxmlformats.org/drawingml/2006/main">
              <a:ext uri="{FF2B5EF4-FFF2-40B4-BE49-F238E27FC236}">
                <a16:creationId xmlns:a16="http://schemas.microsoft.com/office/drawing/2014/main" id="{CE62E05E-1BDE-4483-8841-8D83ABA57B5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Validácia štruktúry a významu</a:t>
            </a:r>
          </a:p>
        </p:txBody>
      </p:sp>
      <p:sp>
        <p:nvSpPr>
          <p:cNvPr id="3" name="text-4-2">
            <a:extLst xmlns:a="http://schemas.openxmlformats.org/drawingml/2006/main">
              <a:ext uri="{FF2B5EF4-FFF2-40B4-BE49-F238E27FC236}">
                <a16:creationId xmlns:a16="http://schemas.microsoft.com/office/drawing/2014/main" id="{D9B74565-C503-4B0F-B798-877687676320}"/>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schému aj logiku</a:t>
            </a:r>
          </a:p>
        </p:txBody>
      </p:sp>
      <p:sp>
        <p:nvSpPr>
          <p:cNvPr id="4" name="text-4-3">
            <a:extLst xmlns:a="http://schemas.openxmlformats.org/drawingml/2006/main">
              <a:ext uri="{FF2B5EF4-FFF2-40B4-BE49-F238E27FC236}">
                <a16:creationId xmlns:a16="http://schemas.microsoft.com/office/drawing/2014/main" id="{0F94DF7B-5426-4E94-B57B-833A1E28033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Nezamieňajte JSON za správnosť</a:t>
            </a:r>
          </a:p>
        </p:txBody>
      </p:sp>
      <p:sp>
        <p:nvSpPr>
          <p:cNvPr id="5" name="text-4-4">
            <a:extLst xmlns:a="http://schemas.openxmlformats.org/drawingml/2006/main">
              <a:ext uri="{FF2B5EF4-FFF2-40B4-BE49-F238E27FC236}">
                <a16:creationId xmlns:a16="http://schemas.microsoft.com/office/drawing/2014/main" id="{86363654-5F08-46BF-A5BA-C4C106FD608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5">
            <a:extLst xmlns:a="http://schemas.openxmlformats.org/drawingml/2006/main">
              <a:ext uri="{FF2B5EF4-FFF2-40B4-BE49-F238E27FC236}">
                <a16:creationId xmlns:a16="http://schemas.microsoft.com/office/drawing/2014/main" id="{EEC7175A-9763-49FB-ABE4-62F44E5E149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výstup má záporný počet kusov a správne zátvorky. Odmietnite ho napriek syntaktickej platnosti JSON.</a:t>
            </a:r>
          </a:p>
        </p:txBody>
      </p:sp>
      <p:sp>
        <p:nvSpPr>
          <p:cNvPr id="7" name="text-4-6">
            <a:extLst xmlns:a="http://schemas.openxmlformats.org/drawingml/2006/main">
              <a:ext uri="{FF2B5EF4-FFF2-40B4-BE49-F238E27FC236}">
                <a16:creationId xmlns:a16="http://schemas.microsoft.com/office/drawing/2014/main" id="{3ECCABCE-06ED-4E0F-A848-D0DECAB9493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7">
            <a:extLst xmlns:a="http://schemas.openxmlformats.org/drawingml/2006/main">
              <a:ext uri="{FF2B5EF4-FFF2-40B4-BE49-F238E27FC236}">
                <a16:creationId xmlns:a16="http://schemas.microsoft.com/office/drawing/2014/main" id="{939E40B1-FE97-4A54-AD0B-8D1C3790D45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04 / 50</a:t>
            </a:r>
          </a:p>
        </p:txBody>
      </p:sp>
    </p:spTree>
    <p:extLst>
      <p:ext uri="{BB962C8B-B14F-4D97-AF65-F5344CB8AC3E}">
        <p14:creationId xmlns:p14="http://schemas.microsoft.com/office/powerpoint/2010/main" val="138434827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0">
            <a:extLst xmlns:a="http://schemas.openxmlformats.org/drawingml/2006/main">
              <a:ext uri="{FF2B5EF4-FFF2-40B4-BE49-F238E27FC236}">
                <a16:creationId xmlns:a16="http://schemas.microsoft.com/office/drawing/2014/main" id="{34E48906-49AC-4488-9795-329556CB925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Kontrakt a bezpečná architektúra AI funkcie</a:t>
            </a:r>
          </a:p>
        </p:txBody>
      </p:sp>
      <p:sp>
        <p:nvSpPr>
          <p:cNvPr id="2" name="text-5-1">
            <a:extLst xmlns:a="http://schemas.openxmlformats.org/drawingml/2006/main">
              <a:ext uri="{FF2B5EF4-FFF2-40B4-BE49-F238E27FC236}">
                <a16:creationId xmlns:a16="http://schemas.microsoft.com/office/drawing/2014/main" id="{396C0F12-70E3-4F9D-8718-F36AED8FBC0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Verzované zadanie a kontext</a:t>
            </a:r>
          </a:p>
        </p:txBody>
      </p:sp>
      <p:sp>
        <p:nvSpPr>
          <p:cNvPr id="3" name="text-5-2">
            <a:extLst xmlns:a="http://schemas.openxmlformats.org/drawingml/2006/main">
              <a:ext uri="{FF2B5EF4-FFF2-40B4-BE49-F238E27FC236}">
                <a16:creationId xmlns:a16="http://schemas.microsoft.com/office/drawing/2014/main" id="{4D202D52-FFFE-449A-BC45-F1EE3F6B451E}"/>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Oddelte pravidlá od dát</a:t>
            </a:r>
          </a:p>
        </p:txBody>
      </p:sp>
      <p:sp>
        <p:nvSpPr>
          <p:cNvPr id="4" name="text-5-3">
            <a:extLst xmlns:a="http://schemas.openxmlformats.org/drawingml/2006/main">
              <a:ext uri="{FF2B5EF4-FFF2-40B4-BE49-F238E27FC236}">
                <a16:creationId xmlns:a16="http://schemas.microsoft.com/office/drawing/2014/main" id="{39C13A2A-95A9-477A-A744-0AAE41944204}"/>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Zaznamenajte verziu šablóny</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695325">
                <a:tc>
                  <a:txBody>
                    <a:bodyPr/>
                    <a:lstStyle/>
                    <a:p>
                      <a:r>
                        <a:rPr sz="1800" b="1">
                          <a:solidFill>
                            <a:srgbClr val="10263B"/>
                          </a:solidFill>
                          <a:latin typeface="Arial"/>
                          <a:ea typeface="Arial"/>
                          <a:cs typeface="Arial"/>
                        </a:rPr>
                        <a:t>Vrstva</a:t>
                      </a:r>
                    </a:p>
                  </a:txBody>
                  <a:tcPr marL="91440" marR="91440" marT="45720" marB="45720">
                    <a:solidFill>
                      <a:srgbClr val="EAF4F0"/>
                    </a:solidFill>
                  </a:tcPr>
                </a:tc>
                <a:tc>
                  <a:txBody>
                    <a:bodyPr/>
                    <a:lstStyle/>
                    <a:p>
                      <a:r>
                        <a:rPr sz="1800" b="1">
                          <a:solidFill>
                            <a:srgbClr val="10263B"/>
                          </a:solidFill>
                          <a:latin typeface="Arial"/>
                          <a:ea typeface="Arial"/>
                          <a:cs typeface="Arial"/>
                        </a:rPr>
                        <a:t>Úloha</a:t>
                      </a:r>
                    </a:p>
                  </a:txBody>
                  <a:tcPr marL="91440" marR="91440" marT="45720" marB="45720">
                    <a:solidFill>
                      <a:srgbClr val="EAF4F0"/>
                    </a:solidFill>
                  </a:tcPr>
                </a:tc>
                <a:tc>
                  <a:txBody>
                    <a:bodyPr/>
                    <a:lstStyle/>
                    <a:p>
                      <a:r>
                        <a:rPr sz="1800" b="1">
                          <a:solidFill>
                            <a:srgbClr val="10263B"/>
                          </a:solidFill>
                          <a:latin typeface="Arial"/>
                          <a:ea typeface="Arial"/>
                          <a:cs typeface="Arial"/>
                        </a:rPr>
                        <a:t>Nie je oprávnenie</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Systémové pravidlo</a:t>
                      </a:r>
                    </a:p>
                  </a:txBody>
                  <a:tcPr marL="91440" marR="91440" marT="45720" marB="45720">
                    <a:solidFill>
                      <a:srgbClr val="FFFFFF"/>
                    </a:solidFill>
                  </a:tcPr>
                </a:tc>
                <a:tc>
                  <a:txBody>
                    <a:bodyPr/>
                    <a:lstStyle/>
                    <a:p>
                      <a:r>
                        <a:rPr sz="1800" b="0">
                          <a:solidFill>
                            <a:srgbClr val="10263B"/>
                          </a:solidFill>
                          <a:latin typeface="Arial"/>
                          <a:ea typeface="Arial"/>
                          <a:cs typeface="Arial"/>
                        </a:rPr>
                        <a:t>Schválené hranice</a:t>
                      </a:r>
                    </a:p>
                  </a:txBody>
                  <a:tcPr marL="91440" marR="91440" marT="45720" marB="45720">
                    <a:solidFill>
                      <a:srgbClr val="FFFFFF"/>
                    </a:solidFill>
                  </a:tcPr>
                </a:tc>
                <a:tc>
                  <a:txBody>
                    <a:bodyPr/>
                    <a:lstStyle/>
                    <a:p>
                      <a:r>
                        <a:rPr sz="1800" b="0">
                          <a:solidFill>
                            <a:srgbClr val="10263B"/>
                          </a:solidFill>
                          <a:latin typeface="Arial"/>
                          <a:ea typeface="Arial"/>
                          <a:cs typeface="Arial"/>
                        </a:rPr>
                        <a:t>Obsah prílohy</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Pracovné dáta</a:t>
                      </a:r>
                    </a:p>
                  </a:txBody>
                  <a:tcPr marL="91440" marR="91440" marT="45720" marB="45720">
                    <a:solidFill>
                      <a:srgbClr val="FFFFFF"/>
                    </a:solidFill>
                  </a:tcPr>
                </a:tc>
                <a:tc>
                  <a:txBody>
                    <a:bodyPr/>
                    <a:lstStyle/>
                    <a:p>
                      <a:r>
                        <a:rPr sz="1800" b="0">
                          <a:solidFill>
                            <a:srgbClr val="10263B"/>
                          </a:solidFill>
                          <a:latin typeface="Arial"/>
                          <a:ea typeface="Arial"/>
                          <a:cs typeface="Arial"/>
                        </a:rPr>
                        <a:t>Predmet extrakcie</a:t>
                      </a:r>
                    </a:p>
                  </a:txBody>
                  <a:tcPr marL="91440" marR="91440" marT="45720" marB="45720">
                    <a:solidFill>
                      <a:srgbClr val="FFFFFF"/>
                    </a:solidFill>
                  </a:tcPr>
                </a:tc>
                <a:tc>
                  <a:txBody>
                    <a:bodyPr/>
                    <a:lstStyle/>
                    <a:p>
                      <a:r>
                        <a:rPr sz="1800" b="0">
                          <a:solidFill>
                            <a:srgbClr val="10263B"/>
                          </a:solidFill>
                          <a:latin typeface="Arial"/>
                          <a:ea typeface="Arial"/>
                          <a:cs typeface="Arial"/>
                        </a:rPr>
                        <a:t>Zmena systémového pravidla</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Log verzie</a:t>
                      </a:r>
                    </a:p>
                  </a:txBody>
                  <a:tcPr marL="91440" marR="91440" marT="45720" marB="45720">
                    <a:solidFill>
                      <a:srgbClr val="FFFFFF"/>
                    </a:solidFill>
                  </a:tcPr>
                </a:tc>
                <a:tc>
                  <a:txBody>
                    <a:bodyPr/>
                    <a:lstStyle/>
                    <a:p>
                      <a:r>
                        <a:rPr sz="1800" b="0">
                          <a:solidFill>
                            <a:srgbClr val="10263B"/>
                          </a:solidFill>
                          <a:latin typeface="Arial"/>
                          <a:ea typeface="Arial"/>
                          <a:cs typeface="Arial"/>
                        </a:rPr>
                        <a:t>Rekonštrukcia postupu</a:t>
                      </a:r>
                    </a:p>
                  </a:txBody>
                  <a:tcPr marL="91440" marR="91440" marT="45720" marB="45720">
                    <a:solidFill>
                      <a:srgbClr val="FFFFFF"/>
                    </a:solidFill>
                  </a:tcPr>
                </a:tc>
                <a:tc>
                  <a:txBody>
                    <a:bodyPr/>
                    <a:lstStyle/>
                    <a:p>
                      <a:r>
                        <a:rPr sz="1800" b="0">
                          <a:solidFill>
                            <a:srgbClr val="10263B"/>
                          </a:solidFill>
                          <a:latin typeface="Arial"/>
                          <a:ea typeface="Arial"/>
                          <a:cs typeface="Arial"/>
                        </a:rPr>
                        <a:t>Ukladanie tajomstiev</a:t>
                      </a:r>
                    </a:p>
                  </a:txBody>
                  <a:tcPr marL="91440" marR="91440" marT="45720" marB="45720">
                    <a:solidFill>
                      <a:srgbClr val="FFFFFF"/>
                    </a:solidFill>
                  </a:tcPr>
                </a:tc>
              </a:tr>
            </a:tbl>
          </a:graphicData>
        </a:graphic>
      </p:graphicFrame>
      <p:sp>
        <p:nvSpPr>
          <p:cNvPr id="6" name="text-5-4">
            <a:extLst xmlns:a="http://schemas.openxmlformats.org/drawingml/2006/main">
              <a:ext uri="{FF2B5EF4-FFF2-40B4-BE49-F238E27FC236}">
                <a16:creationId xmlns:a16="http://schemas.microsoft.com/office/drawing/2014/main" id="{42B74944-1226-477B-A4B4-A15768F36F7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5-5">
            <a:extLst xmlns:a="http://schemas.openxmlformats.org/drawingml/2006/main">
              <a:ext uri="{FF2B5EF4-FFF2-40B4-BE49-F238E27FC236}">
                <a16:creationId xmlns:a16="http://schemas.microsoft.com/office/drawing/2014/main" id="{20243DB6-0D5D-4E85-AF65-0AE7488B90F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dokument obsahuje „ignoruj schému“. Systém zachová pôvodný kontrakt a spracuje vetu iba ako obsah dokumentu.</a:t>
            </a:r>
          </a:p>
        </p:txBody>
      </p:sp>
      <p:sp>
        <p:nvSpPr>
          <p:cNvPr id="8" name="text-5-6">
            <a:extLst xmlns:a="http://schemas.openxmlformats.org/drawingml/2006/main">
              <a:ext uri="{FF2B5EF4-FFF2-40B4-BE49-F238E27FC236}">
                <a16:creationId xmlns:a16="http://schemas.microsoft.com/office/drawing/2014/main" id="{72A5C37A-DBA7-4995-B263-4AF3C741A0F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5-7">
            <a:extLst xmlns:a="http://schemas.openxmlformats.org/drawingml/2006/main">
              <a:ext uri="{FF2B5EF4-FFF2-40B4-BE49-F238E27FC236}">
                <a16:creationId xmlns:a16="http://schemas.microsoft.com/office/drawing/2014/main" id="{88CF8F32-8F59-4B65-9C64-C6BEA3C54CC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05 / 50</a:t>
            </a:r>
          </a:p>
        </p:txBody>
      </p:sp>
    </p:spTree>
    <p:extLst>
      <p:ext uri="{BB962C8B-B14F-4D97-AF65-F5344CB8AC3E}">
        <p14:creationId xmlns:p14="http://schemas.microsoft.com/office/powerpoint/2010/main" val="73644176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6-0">
            <a:extLst xmlns:a="http://schemas.openxmlformats.org/drawingml/2006/main">
              <a:ext uri="{FF2B5EF4-FFF2-40B4-BE49-F238E27FC236}">
                <a16:creationId xmlns:a16="http://schemas.microsoft.com/office/drawing/2014/main" id="{41647F9D-0B6D-4DC1-A172-9F24D5A0B12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Kontrakt a bezpečná architektúra AI funkcie</a:t>
            </a:r>
          </a:p>
        </p:txBody>
      </p:sp>
      <p:sp>
        <p:nvSpPr>
          <p:cNvPr id="2" name="text-6-1">
            <a:extLst xmlns:a="http://schemas.openxmlformats.org/drawingml/2006/main">
              <a:ext uri="{FF2B5EF4-FFF2-40B4-BE49-F238E27FC236}">
                <a16:creationId xmlns:a16="http://schemas.microsoft.com/office/drawing/2014/main" id="{685FB657-77C4-4929-80B0-F9DF5B8BFA7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Voľba modelu podľa evalov</a:t>
            </a:r>
          </a:p>
        </p:txBody>
      </p:sp>
      <p:sp>
        <p:nvSpPr>
          <p:cNvPr id="3" name="text-6-2">
            <a:extLst xmlns:a="http://schemas.openxmlformats.org/drawingml/2006/main">
              <a:ext uri="{FF2B5EF4-FFF2-40B4-BE49-F238E27FC236}">
                <a16:creationId xmlns:a16="http://schemas.microsoft.com/office/drawing/2014/main" id="{CCB95EE9-63DC-4AF1-AE8E-4A0E3FFC42E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Porovnajte kvalitu na sade</a:t>
            </a:r>
          </a:p>
        </p:txBody>
      </p:sp>
      <p:sp>
        <p:nvSpPr>
          <p:cNvPr id="4" name="text-6-3">
            <a:extLst xmlns:a="http://schemas.openxmlformats.org/drawingml/2006/main">
              <a:ext uri="{FF2B5EF4-FFF2-40B4-BE49-F238E27FC236}">
                <a16:creationId xmlns:a16="http://schemas.microsoft.com/office/drawing/2014/main" id="{BB1D35CC-5996-498C-857C-C05DCE3F82A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Zahrňte latenciu a cenu</a:t>
            </a:r>
          </a:p>
        </p:txBody>
      </p:sp>
      <p:sp>
        <p:nvSpPr>
          <p:cNvPr id="5" name="text-6-4">
            <a:extLst xmlns:a="http://schemas.openxmlformats.org/drawingml/2006/main">
              <a:ext uri="{FF2B5EF4-FFF2-40B4-BE49-F238E27FC236}">
                <a16:creationId xmlns:a16="http://schemas.microsoft.com/office/drawing/2014/main" id="{8199E152-208B-4F0A-AB24-A04EFFB91DC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6-5">
            <a:extLst xmlns:a="http://schemas.openxmlformats.org/drawingml/2006/main">
              <a:ext uri="{FF2B5EF4-FFF2-40B4-BE49-F238E27FC236}">
                <a16:creationId xmlns:a16="http://schemas.microsoft.com/office/drawing/2014/main" id="{BE833699-E1C0-4721-B977-4C2BFBFFB3D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prototyp porovná dva modely na rovnakých dopytoch a zistí chyby pri neúplnom vstupe pred rozhodnutím.</a:t>
            </a:r>
          </a:p>
        </p:txBody>
      </p:sp>
      <p:sp>
        <p:nvSpPr>
          <p:cNvPr id="7" name="text-6-6">
            <a:extLst xmlns:a="http://schemas.openxmlformats.org/drawingml/2006/main">
              <a:ext uri="{FF2B5EF4-FFF2-40B4-BE49-F238E27FC236}">
                <a16:creationId xmlns:a16="http://schemas.microsoft.com/office/drawing/2014/main" id="{5D091AAD-D5BA-4F20-B6A8-A6ABE381095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6-7">
            <a:extLst xmlns:a="http://schemas.openxmlformats.org/drawingml/2006/main">
              <a:ext uri="{FF2B5EF4-FFF2-40B4-BE49-F238E27FC236}">
                <a16:creationId xmlns:a16="http://schemas.microsoft.com/office/drawing/2014/main" id="{68B5B78B-85E9-4654-8813-F1360F0EBCD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06 / 50</a:t>
            </a:r>
          </a:p>
        </p:txBody>
      </p:sp>
    </p:spTree>
    <p:extLst>
      <p:ext uri="{BB962C8B-B14F-4D97-AF65-F5344CB8AC3E}">
        <p14:creationId xmlns:p14="http://schemas.microsoft.com/office/powerpoint/2010/main" val="205335885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7-0">
            <a:extLst xmlns:a="http://schemas.openxmlformats.org/drawingml/2006/main">
              <a:ext uri="{FF2B5EF4-FFF2-40B4-BE49-F238E27FC236}">
                <a16:creationId xmlns:a16="http://schemas.microsoft.com/office/drawing/2014/main" id="{6EEEF6E8-DC3F-44E7-8854-A9C06267DE1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Kontrakt a bezpečná architektúra AI funkcie</a:t>
            </a:r>
          </a:p>
        </p:txBody>
      </p:sp>
      <p:sp>
        <p:nvSpPr>
          <p:cNvPr id="2" name="text-7-1">
            <a:extLst xmlns:a="http://schemas.openxmlformats.org/drawingml/2006/main">
              <a:ext uri="{FF2B5EF4-FFF2-40B4-BE49-F238E27FC236}">
                <a16:creationId xmlns:a16="http://schemas.microsoft.com/office/drawing/2014/main" id="{A6F69261-CD1B-425A-8D8A-4D5FB4CF4CC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Limity vstupu a parsera</a:t>
            </a:r>
          </a:p>
        </p:txBody>
      </p:sp>
      <p:sp>
        <p:nvSpPr>
          <p:cNvPr id="3" name="text-7-2">
            <a:extLst xmlns:a="http://schemas.openxmlformats.org/drawingml/2006/main">
              <a:ext uri="{FF2B5EF4-FFF2-40B4-BE49-F238E27FC236}">
                <a16:creationId xmlns:a16="http://schemas.microsoft.com/office/drawing/2014/main" id="{3B697A8C-AC7D-4F8D-ADF4-388B84B0E666}"/>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Obmedzte veľkosť a formát</a:t>
            </a:r>
          </a:p>
        </p:txBody>
      </p:sp>
      <p:sp>
        <p:nvSpPr>
          <p:cNvPr id="4" name="text-7-3">
            <a:extLst xmlns:a="http://schemas.openxmlformats.org/drawingml/2006/main">
              <a:ext uri="{FF2B5EF4-FFF2-40B4-BE49-F238E27FC236}">
                <a16:creationId xmlns:a16="http://schemas.microsoft.com/office/drawing/2014/main" id="{D166A400-337D-4F60-BB31-AE71B0274FE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Odmietnite škodlivú prílohu</a:t>
            </a:r>
          </a:p>
        </p:txBody>
      </p:sp>
      <p:sp>
        <p:nvSpPr>
          <p:cNvPr id="5" name="text-7-4">
            <a:extLst xmlns:a="http://schemas.openxmlformats.org/drawingml/2006/main">
              <a:ext uri="{FF2B5EF4-FFF2-40B4-BE49-F238E27FC236}">
                <a16:creationId xmlns:a16="http://schemas.microsoft.com/office/drawing/2014/main" id="{2C0AC12F-2780-4CD3-809B-C8ED6C33078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7-5">
            <a:extLst xmlns:a="http://schemas.openxmlformats.org/drawingml/2006/main">
              <a:ext uri="{FF2B5EF4-FFF2-40B4-BE49-F238E27FC236}">
                <a16:creationId xmlns:a16="http://schemas.microsoft.com/office/drawing/2014/main" id="{177E6D99-6FA2-4195-991F-A6D4EBF1472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dokument prekročí limit alebo obsahuje aktívne prvky. Vráťte jasnú chybu a nepokračujte modelovým spracovaním.</a:t>
            </a:r>
          </a:p>
        </p:txBody>
      </p:sp>
      <p:sp>
        <p:nvSpPr>
          <p:cNvPr id="7" name="text-7-6">
            <a:extLst xmlns:a="http://schemas.openxmlformats.org/drawingml/2006/main">
              <a:ext uri="{FF2B5EF4-FFF2-40B4-BE49-F238E27FC236}">
                <a16:creationId xmlns:a16="http://schemas.microsoft.com/office/drawing/2014/main" id="{23AAB709-DD3D-4AB3-8D4F-D2E4D8016A2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7-7">
            <a:extLst xmlns:a="http://schemas.openxmlformats.org/drawingml/2006/main">
              <a:ext uri="{FF2B5EF4-FFF2-40B4-BE49-F238E27FC236}">
                <a16:creationId xmlns:a16="http://schemas.microsoft.com/office/drawing/2014/main" id="{83B4619E-A2F6-4E46-998F-C66AE4605C6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07 / 50</a:t>
            </a:r>
          </a:p>
        </p:txBody>
      </p:sp>
    </p:spTree>
    <p:extLst>
      <p:ext uri="{BB962C8B-B14F-4D97-AF65-F5344CB8AC3E}">
        <p14:creationId xmlns:p14="http://schemas.microsoft.com/office/powerpoint/2010/main" val="8176298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8-0">
            <a:extLst xmlns:a="http://schemas.openxmlformats.org/drawingml/2006/main">
              <a:ext uri="{FF2B5EF4-FFF2-40B4-BE49-F238E27FC236}">
                <a16:creationId xmlns:a16="http://schemas.microsoft.com/office/drawing/2014/main" id="{47D123CC-4B6B-4FED-8BE9-DB55CE6A818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Kontrakt a bezpečná architektúra AI funkcie</a:t>
            </a:r>
          </a:p>
        </p:txBody>
      </p:sp>
      <p:sp>
        <p:nvSpPr>
          <p:cNvPr id="2" name="text-8-1">
            <a:extLst xmlns:a="http://schemas.openxmlformats.org/drawingml/2006/main">
              <a:ext uri="{FF2B5EF4-FFF2-40B4-BE49-F238E27FC236}">
                <a16:creationId xmlns:a16="http://schemas.microsoft.com/office/drawing/2014/main" id="{16E0F747-B074-4A82-9657-4D317E183EC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Fakty a odvodené údaje</a:t>
            </a:r>
          </a:p>
        </p:txBody>
      </p:sp>
      <p:sp>
        <p:nvSpPr>
          <p:cNvPr id="3" name="text-8-2">
            <a:extLst xmlns:a="http://schemas.openxmlformats.org/drawingml/2006/main">
              <a:ext uri="{FF2B5EF4-FFF2-40B4-BE49-F238E27FC236}">
                <a16:creationId xmlns:a16="http://schemas.microsoft.com/office/drawing/2014/main" id="{E1CF2DAF-BFD8-4A62-8667-18C671888D7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Udržte pôvod hodnoty</a:t>
            </a:r>
          </a:p>
        </p:txBody>
      </p:sp>
      <p:sp>
        <p:nvSpPr>
          <p:cNvPr id="4" name="text-8-3">
            <a:extLst xmlns:a="http://schemas.openxmlformats.org/drawingml/2006/main">
              <a:ext uri="{FF2B5EF4-FFF2-40B4-BE49-F238E27FC236}">
                <a16:creationId xmlns:a16="http://schemas.microsoft.com/office/drawing/2014/main" id="{31517182-F9C5-4A3E-9C1E-485AECFC1991}"/>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Nemeňte odhad na fakt</a:t>
            </a:r>
          </a:p>
        </p:txBody>
      </p:sp>
      <p:sp>
        <p:nvSpPr>
          <p:cNvPr id="5" name="text-8-4">
            <a:extLst xmlns:a="http://schemas.openxmlformats.org/drawingml/2006/main">
              <a:ext uri="{FF2B5EF4-FFF2-40B4-BE49-F238E27FC236}">
                <a16:creationId xmlns:a16="http://schemas.microsoft.com/office/drawing/2014/main" id="{D58EF1B3-1AED-4C88-9958-9F7A4E37391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8-5">
            <a:extLst xmlns:a="http://schemas.openxmlformats.org/drawingml/2006/main">
              <a:ext uri="{FF2B5EF4-FFF2-40B4-BE49-F238E27FC236}">
                <a16:creationId xmlns:a16="http://schemas.microsoft.com/office/drawing/2014/main" id="{E21C0777-3CA5-4E03-88EC-26F2C6617C9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dátum model len odhadol z kontextu. Výstup má status „nepotvrdené“ a nesmie ho použiť na automatický termín.</a:t>
            </a:r>
          </a:p>
        </p:txBody>
      </p:sp>
      <p:sp>
        <p:nvSpPr>
          <p:cNvPr id="7" name="text-8-6">
            <a:extLst xmlns:a="http://schemas.openxmlformats.org/drawingml/2006/main">
              <a:ext uri="{FF2B5EF4-FFF2-40B4-BE49-F238E27FC236}">
                <a16:creationId xmlns:a16="http://schemas.microsoft.com/office/drawing/2014/main" id="{DD1879D7-3535-44E0-A73C-0DEDF60EE27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8-7">
            <a:extLst xmlns:a="http://schemas.openxmlformats.org/drawingml/2006/main">
              <a:ext uri="{FF2B5EF4-FFF2-40B4-BE49-F238E27FC236}">
                <a16:creationId xmlns:a16="http://schemas.microsoft.com/office/drawing/2014/main" id="{D1323988-AF1C-455C-8FEC-093BA4772B0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08 / 50</a:t>
            </a:r>
          </a:p>
        </p:txBody>
      </p:sp>
    </p:spTree>
    <p:extLst>
      <p:ext uri="{BB962C8B-B14F-4D97-AF65-F5344CB8AC3E}">
        <p14:creationId xmlns:p14="http://schemas.microsoft.com/office/powerpoint/2010/main" val="10529073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9-0">
            <a:extLst xmlns:a="http://schemas.openxmlformats.org/drawingml/2006/main">
              <a:ext uri="{FF2B5EF4-FFF2-40B4-BE49-F238E27FC236}">
                <a16:creationId xmlns:a16="http://schemas.microsoft.com/office/drawing/2014/main" id="{61F36985-ECAD-4438-9501-0A42D0AE1EF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Kontrakt a bezpečná architektúra AI funkcie</a:t>
            </a:r>
          </a:p>
        </p:txBody>
      </p:sp>
      <p:sp>
        <p:nvSpPr>
          <p:cNvPr id="2" name="text-9-1">
            <a:extLst xmlns:a="http://schemas.openxmlformats.org/drawingml/2006/main">
              <a:ext uri="{FF2B5EF4-FFF2-40B4-BE49-F238E27FC236}">
                <a16:creationId xmlns:a16="http://schemas.microsoft.com/office/drawing/2014/main" id="{0461359A-E3E1-41E3-B971-D28C2E672FC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Bezpečný fallback</a:t>
            </a:r>
          </a:p>
        </p:txBody>
      </p:sp>
      <p:sp>
        <p:nvSpPr>
          <p:cNvPr id="3" name="text-9-2">
            <a:extLst xmlns:a="http://schemas.openxmlformats.org/drawingml/2006/main">
              <a:ext uri="{FF2B5EF4-FFF2-40B4-BE49-F238E27FC236}">
                <a16:creationId xmlns:a16="http://schemas.microsoft.com/office/drawing/2014/main" id="{40669DF4-5147-4F12-BD40-817CF3A62D3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Priznajte nedostupnosť</a:t>
            </a:r>
          </a:p>
        </p:txBody>
      </p:sp>
      <p:sp>
        <p:nvSpPr>
          <p:cNvPr id="4" name="text-9-3">
            <a:extLst xmlns:a="http://schemas.openxmlformats.org/drawingml/2006/main">
              <a:ext uri="{FF2B5EF4-FFF2-40B4-BE49-F238E27FC236}">
                <a16:creationId xmlns:a16="http://schemas.microsoft.com/office/drawing/2014/main" id="{91271716-3473-474F-9DFE-22EECE9BD6A4}"/>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Ponúknite opravu alebo ručný postup</a:t>
            </a:r>
          </a:p>
        </p:txBody>
      </p:sp>
      <p:sp>
        <p:nvSpPr>
          <p:cNvPr id="5" name="text-9-4">
            <a:extLst xmlns:a="http://schemas.openxmlformats.org/drawingml/2006/main">
              <a:ext uri="{FF2B5EF4-FFF2-40B4-BE49-F238E27FC236}">
                <a16:creationId xmlns:a16="http://schemas.microsoft.com/office/drawing/2014/main" id="{64F46FE4-A1D5-4BFF-A827-5A7916AB424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9-5">
            <a:extLst xmlns:a="http://schemas.openxmlformats.org/drawingml/2006/main">
              <a:ext uri="{FF2B5EF4-FFF2-40B4-BE49-F238E27FC236}">
                <a16:creationId xmlns:a16="http://schemas.microsoft.com/office/drawing/2014/main" id="{E9155637-454E-4403-88F9-ACBF9DDECB1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API neodpovie. Rozhranie ukáže neúspešné spracovanie a nevydáva prázdny dokument za hotový report.</a:t>
            </a:r>
          </a:p>
        </p:txBody>
      </p:sp>
      <p:sp>
        <p:nvSpPr>
          <p:cNvPr id="7" name="text-9-6">
            <a:extLst xmlns:a="http://schemas.openxmlformats.org/drawingml/2006/main">
              <a:ext uri="{FF2B5EF4-FFF2-40B4-BE49-F238E27FC236}">
                <a16:creationId xmlns:a16="http://schemas.microsoft.com/office/drawing/2014/main" id="{448E40BC-0280-4609-B9F0-1865B240DB8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9-7">
            <a:extLst xmlns:a="http://schemas.openxmlformats.org/drawingml/2006/main">
              <a:ext uri="{FF2B5EF4-FFF2-40B4-BE49-F238E27FC236}">
                <a16:creationId xmlns:a16="http://schemas.microsoft.com/office/drawing/2014/main" id="{EBE27F9E-3503-4814-9EBA-C9CD243B303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09 / 50</a:t>
            </a:r>
          </a:p>
        </p:txBody>
      </p:sp>
    </p:spTree>
    <p:extLst>
      <p:ext uri="{BB962C8B-B14F-4D97-AF65-F5344CB8AC3E}">
        <p14:creationId xmlns:p14="http://schemas.microsoft.com/office/powerpoint/2010/main" val="29742263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10-0">
            <a:extLst xmlns:a="http://schemas.openxmlformats.org/drawingml/2006/main">
              <a:ext uri="{FF2B5EF4-FFF2-40B4-BE49-F238E27FC236}">
                <a16:creationId xmlns:a16="http://schemas.microsoft.com/office/drawing/2014/main" id="{38AFFE3B-EB0B-43A0-89DB-44667E48959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Kontrakt a bezpečná architektúra AI funkcie</a:t>
            </a:r>
          </a:p>
        </p:txBody>
      </p:sp>
      <p:sp>
        <p:nvSpPr>
          <p:cNvPr id="2" name="text-10-1">
            <a:extLst xmlns:a="http://schemas.openxmlformats.org/drawingml/2006/main">
              <a:ext uri="{FF2B5EF4-FFF2-40B4-BE49-F238E27FC236}">
                <a16:creationId xmlns:a16="http://schemas.microsoft.com/office/drawing/2014/main" id="{F38ADE1F-C29D-4062-B433-6C4D5BFC0AF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Architektúra prvého prototypu</a:t>
            </a:r>
          </a:p>
        </p:txBody>
      </p:sp>
      <p:sp>
        <p:nvSpPr>
          <p:cNvPr id="3" name="text-10-2">
            <a:extLst xmlns:a="http://schemas.openxmlformats.org/drawingml/2006/main">
              <a:ext uri="{FF2B5EF4-FFF2-40B4-BE49-F238E27FC236}">
                <a16:creationId xmlns:a16="http://schemas.microsoft.com/office/drawing/2014/main" id="{E4CE062D-090A-445C-9670-E95DF0B35631}"/>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Nakreslite kontrolné vrstvy</a:t>
            </a:r>
          </a:p>
        </p:txBody>
      </p:sp>
      <p:sp>
        <p:nvSpPr>
          <p:cNvPr id="4" name="text-10-3">
            <a:extLst xmlns:a="http://schemas.openxmlformats.org/drawingml/2006/main">
              <a:ext uri="{FF2B5EF4-FFF2-40B4-BE49-F238E27FC236}">
                <a16:creationId xmlns:a16="http://schemas.microsoft.com/office/drawing/2014/main" id="{973E9CE0-54C4-4AAA-B129-AF1921C74C97}"/>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Každá hranica má test</a:t>
            </a:r>
          </a:p>
        </p:txBody>
      </p:sp>
      <p:sp>
        <p:nvSpPr>
          <p:cNvPr id="5" name="diagram-node-10-0">
            <a:extLst xmlns:a="http://schemas.openxmlformats.org/drawingml/2006/main">
              <a:ext uri="{FF2B5EF4-FFF2-40B4-BE49-F238E27FC236}">
                <a16:creationId xmlns:a16="http://schemas.microsoft.com/office/drawing/2014/main" id="{38B0CD49-C70F-4F5E-8800-FA8330D3B2B7}"/>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Autorizácia</a:t>
            </a:r>
          </a:p>
        </p:txBody>
      </p:sp>
      <p:sp>
        <p:nvSpPr>
          <p:cNvPr id="6" name="diagram-node-10-1">
            <a:extLst xmlns:a="http://schemas.openxmlformats.org/drawingml/2006/main">
              <a:ext uri="{FF2B5EF4-FFF2-40B4-BE49-F238E27FC236}">
                <a16:creationId xmlns:a16="http://schemas.microsoft.com/office/drawing/2014/main" id="{C75C5130-6BE3-440B-A70F-950031AC1BE9}"/>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Parser</a:t>
            </a:r>
          </a:p>
        </p:txBody>
      </p:sp>
      <p:sp>
        <p:nvSpPr>
          <p:cNvPr id="7" name="diagram-node-10-2">
            <a:extLst xmlns:a="http://schemas.openxmlformats.org/drawingml/2006/main">
              <a:ext uri="{FF2B5EF4-FFF2-40B4-BE49-F238E27FC236}">
                <a16:creationId xmlns:a16="http://schemas.microsoft.com/office/drawing/2014/main" id="{5F87A91B-6DCD-4E92-892D-D3602701ABA3}"/>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Modelový návrh</a:t>
            </a:r>
          </a:p>
        </p:txBody>
      </p:sp>
      <p:sp>
        <p:nvSpPr>
          <p:cNvPr id="8" name="diagram-node-10-3">
            <a:extLst xmlns:a="http://schemas.openxmlformats.org/drawingml/2006/main">
              <a:ext uri="{FF2B5EF4-FFF2-40B4-BE49-F238E27FC236}">
                <a16:creationId xmlns:a16="http://schemas.microsoft.com/office/drawing/2014/main" id="{09D46AFE-98EE-4057-B3A1-DB3E04CC1A9D}"/>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Validácia</a:t>
            </a:r>
          </a:p>
        </p:txBody>
      </p:sp>
      <p:sp>
        <p:nvSpPr>
          <p:cNvPr id="9" name="diagram-node-10-4">
            <a:extLst xmlns:a="http://schemas.openxmlformats.org/drawingml/2006/main">
              <a:ext uri="{FF2B5EF4-FFF2-40B4-BE49-F238E27FC236}">
                <a16:creationId xmlns:a16="http://schemas.microsoft.com/office/drawing/2014/main" id="{F7981726-6B7A-4B25-97DA-CE1143923795}"/>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Ľudské uvoľnenie</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10-13">
            <a:extLst xmlns:a="http://schemas.openxmlformats.org/drawingml/2006/main">
              <a:ext uri="{FF2B5EF4-FFF2-40B4-BE49-F238E27FC236}">
                <a16:creationId xmlns:a16="http://schemas.microsoft.com/office/drawing/2014/main" id="{F5678A4F-F165-41FB-97DE-0FA84770EA4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10-14">
            <a:extLst xmlns:a="http://schemas.openxmlformats.org/drawingml/2006/main">
              <a:ext uri="{FF2B5EF4-FFF2-40B4-BE49-F238E27FC236}">
                <a16:creationId xmlns:a16="http://schemas.microsoft.com/office/drawing/2014/main" id="{8C44ED32-F5B0-4E73-94C6-06B109688AE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tok extrakcie zákazky obsahuje oddelené kontrolné vrstvy. Označte miesto, kde sa blokuje cudzí dokument a neplatný výstup.</a:t>
            </a:r>
          </a:p>
        </p:txBody>
      </p:sp>
      <p:sp>
        <p:nvSpPr>
          <p:cNvPr id="16" name="text-10-15">
            <a:extLst xmlns:a="http://schemas.openxmlformats.org/drawingml/2006/main">
              <a:ext uri="{FF2B5EF4-FFF2-40B4-BE49-F238E27FC236}">
                <a16:creationId xmlns:a16="http://schemas.microsoft.com/office/drawing/2014/main" id="{5A0165B9-9A5C-4CA9-91BE-FA3500D7682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10-16">
            <a:extLst xmlns:a="http://schemas.openxmlformats.org/drawingml/2006/main">
              <a:ext uri="{FF2B5EF4-FFF2-40B4-BE49-F238E27FC236}">
                <a16:creationId xmlns:a16="http://schemas.microsoft.com/office/drawing/2014/main" id="{1E11FEF1-87E3-4D07-B5D9-56808B6E8D2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10 / 50</a:t>
            </a:r>
          </a:p>
        </p:txBody>
      </p:sp>
    </p:spTree>
    <p:extLst>
      <p:ext uri="{BB962C8B-B14F-4D97-AF65-F5344CB8AC3E}">
        <p14:creationId xmlns:p14="http://schemas.microsoft.com/office/powerpoint/2010/main" val="154571816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acf3fc1c16b646fe"/>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11-0">
            <a:extLst xmlns:a="http://schemas.openxmlformats.org/drawingml/2006/main">
              <a:ext uri="{FF2B5EF4-FFF2-40B4-BE49-F238E27FC236}">
                <a16:creationId xmlns:a16="http://schemas.microsoft.com/office/drawing/2014/main" id="{4FA15C08-24FE-4ADE-8FF5-0F8FF045113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RAG, zdroje a prístupové hranice</a:t>
            </a:r>
          </a:p>
        </p:txBody>
      </p:sp>
      <p:sp>
        <p:nvSpPr>
          <p:cNvPr id="3" name="text-11-1">
            <a:extLst xmlns:a="http://schemas.openxmlformats.org/drawingml/2006/main">
              <a:ext uri="{FF2B5EF4-FFF2-40B4-BE49-F238E27FC236}">
                <a16:creationId xmlns:a16="http://schemas.microsoft.com/office/drawing/2014/main" id="{22908DE3-183B-40EB-A689-95138474C0DB}"/>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RAG nie záruka pravdivosti</a:t>
            </a:r>
          </a:p>
        </p:txBody>
      </p:sp>
      <p:sp>
        <p:nvSpPr>
          <p:cNvPr id="4" name="text-11-2">
            <a:extLst xmlns:a="http://schemas.openxmlformats.org/drawingml/2006/main">
              <a:ext uri="{FF2B5EF4-FFF2-40B4-BE49-F238E27FC236}">
                <a16:creationId xmlns:a16="http://schemas.microsoft.com/office/drawing/2014/main" id="{86510E23-F306-409F-BB96-6EF0DDE92861}"/>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Vyhľadanie dopĺňa kontext</a:t>
            </a:r>
          </a:p>
        </p:txBody>
      </p:sp>
      <p:sp>
        <p:nvSpPr>
          <p:cNvPr id="5" name="text-11-3">
            <a:extLst xmlns:a="http://schemas.openxmlformats.org/drawingml/2006/main">
              <a:ext uri="{FF2B5EF4-FFF2-40B4-BE49-F238E27FC236}">
                <a16:creationId xmlns:a16="http://schemas.microsoft.com/office/drawing/2014/main" id="{A188365C-6192-4449-9CDA-278E395A1B15}"/>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Odpoveď stále potrebuje kontrolu</a:t>
            </a:r>
          </a:p>
        </p:txBody>
      </p:sp>
      <p:sp>
        <p:nvSpPr>
          <p:cNvPr id="6" name="text-11-4">
            <a:extLst xmlns:a="http://schemas.openxmlformats.org/drawingml/2006/main">
              <a:ext uri="{FF2B5EF4-FFF2-40B4-BE49-F238E27FC236}">
                <a16:creationId xmlns:a16="http://schemas.microsoft.com/office/drawing/2014/main" id="{4A2FCE14-A505-4D99-8BAF-19A5BF90F99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1-5">
            <a:extLst xmlns:a="http://schemas.openxmlformats.org/drawingml/2006/main">
              <a:ext uri="{FF2B5EF4-FFF2-40B4-BE49-F238E27FC236}">
                <a16:creationId xmlns:a16="http://schemas.microsoft.com/office/drawing/2014/main" id="{E1FD8443-30A7-4187-A92D-DC1F1E924DAC}"/>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chatbot nájde staré pravidlá. Musí označiť neaktuálny zdroj, nie vydať sebavedomú odpoveď s peknou citáciou.</a:t>
            </a:r>
          </a:p>
        </p:txBody>
      </p:sp>
      <p:sp>
        <p:nvSpPr>
          <p:cNvPr id="8" name="text-11-6">
            <a:extLst xmlns:a="http://schemas.openxmlformats.org/drawingml/2006/main">
              <a:ext uri="{FF2B5EF4-FFF2-40B4-BE49-F238E27FC236}">
                <a16:creationId xmlns:a16="http://schemas.microsoft.com/office/drawing/2014/main" id="{D8110BEF-9DF3-4FAA-B232-7B8ED3E27C5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1-7">
            <a:extLst xmlns:a="http://schemas.openxmlformats.org/drawingml/2006/main">
              <a:ext uri="{FF2B5EF4-FFF2-40B4-BE49-F238E27FC236}">
                <a16:creationId xmlns:a16="http://schemas.microsoft.com/office/drawing/2014/main" id="{E0A696EB-E0C6-4260-A1EB-5360202C7F4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11 / 50</a:t>
            </a:r>
          </a:p>
        </p:txBody>
      </p:sp>
    </p:spTree>
    <p:extLst>
      <p:ext uri="{BB962C8B-B14F-4D97-AF65-F5344CB8AC3E}">
        <p14:creationId xmlns:p14="http://schemas.microsoft.com/office/powerpoint/2010/main" val="1088485914"/>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12-0">
            <a:extLst xmlns:a="http://schemas.openxmlformats.org/drawingml/2006/main">
              <a:ext uri="{FF2B5EF4-FFF2-40B4-BE49-F238E27FC236}">
                <a16:creationId xmlns:a16="http://schemas.microsoft.com/office/drawing/2014/main" id="{F33630C9-C95F-4C7D-889C-6A3D11A7190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RAG, zdroje a prístupové hranice</a:t>
            </a:r>
          </a:p>
        </p:txBody>
      </p:sp>
      <p:sp>
        <p:nvSpPr>
          <p:cNvPr id="2" name="text-12-1">
            <a:extLst xmlns:a="http://schemas.openxmlformats.org/drawingml/2006/main">
              <a:ext uri="{FF2B5EF4-FFF2-40B4-BE49-F238E27FC236}">
                <a16:creationId xmlns:a16="http://schemas.microsoft.com/office/drawing/2014/main" id="{B45B3455-B900-4524-AF9A-DE5DBB4C2E2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Register zdrojov pre vyhľadávanie</a:t>
            </a:r>
          </a:p>
        </p:txBody>
      </p:sp>
      <p:sp>
        <p:nvSpPr>
          <p:cNvPr id="3" name="text-12-2">
            <a:extLst xmlns:a="http://schemas.openxmlformats.org/drawingml/2006/main">
              <a:ext uri="{FF2B5EF4-FFF2-40B4-BE49-F238E27FC236}">
                <a16:creationId xmlns:a16="http://schemas.microsoft.com/office/drawing/2014/main" id="{51D204D0-38EE-45A3-BFEC-257964A33C74}"/>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Zapisujte verziu a vlastníka</a:t>
            </a:r>
          </a:p>
        </p:txBody>
      </p:sp>
      <p:sp>
        <p:nvSpPr>
          <p:cNvPr id="4" name="text-12-3">
            <a:extLst xmlns:a="http://schemas.openxmlformats.org/drawingml/2006/main">
              <a:ext uri="{FF2B5EF4-FFF2-40B4-BE49-F238E27FC236}">
                <a16:creationId xmlns:a16="http://schemas.microsoft.com/office/drawing/2014/main" id="{0F33E0A5-FDBC-4464-BD93-043B9F796399}"/>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Definujte povolený obsah</a:t>
            </a:r>
          </a:p>
        </p:txBody>
      </p:sp>
      <p:sp>
        <p:nvSpPr>
          <p:cNvPr id="5" name="diagram-node-12-0">
            <a:extLst xmlns:a="http://schemas.openxmlformats.org/drawingml/2006/main">
              <a:ext uri="{FF2B5EF4-FFF2-40B4-BE49-F238E27FC236}">
                <a16:creationId xmlns:a16="http://schemas.microsoft.com/office/drawing/2014/main" id="{828F2998-10F6-494E-90CA-3435A8FB9F60}"/>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Schválený dokument</a:t>
            </a:r>
          </a:p>
        </p:txBody>
      </p:sp>
      <p:sp>
        <p:nvSpPr>
          <p:cNvPr id="6" name="diagram-node-12-1">
            <a:extLst xmlns:a="http://schemas.openxmlformats.org/drawingml/2006/main">
              <a:ext uri="{FF2B5EF4-FFF2-40B4-BE49-F238E27FC236}">
                <a16:creationId xmlns:a16="http://schemas.microsoft.com/office/drawing/2014/main" id="{C0E245FB-1341-4E08-91CF-9F89E3087791}"/>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Verzia a vlastník</a:t>
            </a:r>
          </a:p>
        </p:txBody>
      </p:sp>
      <p:sp>
        <p:nvSpPr>
          <p:cNvPr id="7" name="diagram-node-12-2">
            <a:extLst xmlns:a="http://schemas.openxmlformats.org/drawingml/2006/main">
              <a:ext uri="{FF2B5EF4-FFF2-40B4-BE49-F238E27FC236}">
                <a16:creationId xmlns:a16="http://schemas.microsoft.com/office/drawing/2014/main" id="{39315A8A-2690-411A-9DBC-AAADBAFA9404}"/>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Prístupové pravidlo</a:t>
            </a:r>
          </a:p>
        </p:txBody>
      </p:sp>
      <p:sp>
        <p:nvSpPr>
          <p:cNvPr id="8" name="diagram-node-12-3">
            <a:extLst xmlns:a="http://schemas.openxmlformats.org/drawingml/2006/main">
              <a:ext uri="{FF2B5EF4-FFF2-40B4-BE49-F238E27FC236}">
                <a16:creationId xmlns:a16="http://schemas.microsoft.com/office/drawing/2014/main" id="{84487881-9AE9-4F0C-BD95-757877D71351}"/>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Index</a:t>
            </a:r>
          </a:p>
        </p:txBody>
      </p:sp>
      <p:sp>
        <p:nvSpPr>
          <p:cNvPr id="9" name="diagram-node-12-4">
            <a:extLst xmlns:a="http://schemas.openxmlformats.org/drawingml/2006/main">
              <a:ext uri="{FF2B5EF4-FFF2-40B4-BE49-F238E27FC236}">
                <a16:creationId xmlns:a16="http://schemas.microsoft.com/office/drawing/2014/main" id="{1A140142-4684-44FE-B287-B930611B368A}"/>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Kontrolovaný retrieval</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12-13">
            <a:extLst xmlns:a="http://schemas.openxmlformats.org/drawingml/2006/main">
              <a:ext uri="{FF2B5EF4-FFF2-40B4-BE49-F238E27FC236}">
                <a16:creationId xmlns:a16="http://schemas.microsoft.com/office/drawing/2014/main" id="{DF1CB2AD-22A7-4741-ACB1-BC162CE0889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12-14">
            <a:extLst xmlns:a="http://schemas.openxmlformats.org/drawingml/2006/main">
              <a:ext uri="{FF2B5EF4-FFF2-40B4-BE49-F238E27FC236}">
                <a16:creationId xmlns:a16="http://schemas.microsoft.com/office/drawing/2014/main" id="{C5A71191-97EB-4085-9C02-3D83798DA19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tri návody majú rôzne verzie. Indexujte len schválené znenie a zaznamenajte, kto kontroluje jeho aktualizáciu.</a:t>
            </a:r>
          </a:p>
        </p:txBody>
      </p:sp>
      <p:sp>
        <p:nvSpPr>
          <p:cNvPr id="16" name="text-12-15">
            <a:extLst xmlns:a="http://schemas.openxmlformats.org/drawingml/2006/main">
              <a:ext uri="{FF2B5EF4-FFF2-40B4-BE49-F238E27FC236}">
                <a16:creationId xmlns:a16="http://schemas.microsoft.com/office/drawing/2014/main" id="{A4FC7516-0D1F-450C-A503-A72CC1E02D8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12-16">
            <a:extLst xmlns:a="http://schemas.openxmlformats.org/drawingml/2006/main">
              <a:ext uri="{FF2B5EF4-FFF2-40B4-BE49-F238E27FC236}">
                <a16:creationId xmlns:a16="http://schemas.microsoft.com/office/drawing/2014/main" id="{944D8526-A5B8-4D01-AE51-D49CACBA3CB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12 / 50</a:t>
            </a:r>
          </a:p>
        </p:txBody>
      </p:sp>
    </p:spTree>
    <p:extLst>
      <p:ext uri="{BB962C8B-B14F-4D97-AF65-F5344CB8AC3E}">
        <p14:creationId xmlns:p14="http://schemas.microsoft.com/office/powerpoint/2010/main" val="457003279"/>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3-0">
            <a:extLst xmlns:a="http://schemas.openxmlformats.org/drawingml/2006/main">
              <a:ext uri="{FF2B5EF4-FFF2-40B4-BE49-F238E27FC236}">
                <a16:creationId xmlns:a16="http://schemas.microsoft.com/office/drawing/2014/main" id="{329664C6-2CE9-47C0-B2C9-D4CEC481B79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RAG, zdroje a prístupové hranice</a:t>
            </a:r>
          </a:p>
        </p:txBody>
      </p:sp>
      <p:sp>
        <p:nvSpPr>
          <p:cNvPr id="2" name="text-13-1">
            <a:extLst xmlns:a="http://schemas.openxmlformats.org/drawingml/2006/main">
              <a:ext uri="{FF2B5EF4-FFF2-40B4-BE49-F238E27FC236}">
                <a16:creationId xmlns:a16="http://schemas.microsoft.com/office/drawing/2014/main" id="{029477D8-E956-4A25-A883-83BDD9E355E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Rozdelenie dokumentu na úryvky</a:t>
            </a:r>
          </a:p>
        </p:txBody>
      </p:sp>
      <p:sp>
        <p:nvSpPr>
          <p:cNvPr id="3" name="text-13-2">
            <a:extLst xmlns:a="http://schemas.openxmlformats.org/drawingml/2006/main">
              <a:ext uri="{FF2B5EF4-FFF2-40B4-BE49-F238E27FC236}">
                <a16:creationId xmlns:a16="http://schemas.microsoft.com/office/drawing/2014/main" id="{20C8EADB-BACF-416F-B99D-4DD53B5EBD3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Zachovajte súvislosti</a:t>
            </a:r>
          </a:p>
        </p:txBody>
      </p:sp>
      <p:sp>
        <p:nvSpPr>
          <p:cNvPr id="4" name="text-13-3">
            <a:extLst xmlns:a="http://schemas.openxmlformats.org/drawingml/2006/main">
              <a:ext uri="{FF2B5EF4-FFF2-40B4-BE49-F238E27FC236}">
                <a16:creationId xmlns:a16="http://schemas.microsoft.com/office/drawing/2014/main" id="{D006874D-2489-49D5-B9D0-8BBA51F7B69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Testujte hranice odsekov</a:t>
            </a:r>
          </a:p>
        </p:txBody>
      </p:sp>
      <p:sp>
        <p:nvSpPr>
          <p:cNvPr id="5" name="text-13-4">
            <a:extLst xmlns:a="http://schemas.openxmlformats.org/drawingml/2006/main">
              <a:ext uri="{FF2B5EF4-FFF2-40B4-BE49-F238E27FC236}">
                <a16:creationId xmlns:a16="http://schemas.microsoft.com/office/drawing/2014/main" id="{1D8444F1-D878-4A24-8F8D-44D0BE3F388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3-5">
            <a:extLst xmlns:a="http://schemas.openxmlformats.org/drawingml/2006/main">
              <a:ext uri="{FF2B5EF4-FFF2-40B4-BE49-F238E27FC236}">
                <a16:creationId xmlns:a16="http://schemas.microsoft.com/office/drawing/2014/main" id="{7C7A1320-BC4C-40FE-A182-21F2EEB6A72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výnimka leží v nasledujúcom odseku. Upravte delenie tak, aby odpoveď nestratila podmienku použitia pravidla.</a:t>
            </a:r>
          </a:p>
        </p:txBody>
      </p:sp>
      <p:sp>
        <p:nvSpPr>
          <p:cNvPr id="7" name="text-13-6">
            <a:extLst xmlns:a="http://schemas.openxmlformats.org/drawingml/2006/main">
              <a:ext uri="{FF2B5EF4-FFF2-40B4-BE49-F238E27FC236}">
                <a16:creationId xmlns:a16="http://schemas.microsoft.com/office/drawing/2014/main" id="{6285A757-DA82-423F-88C4-58E810AC281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3-7">
            <a:extLst xmlns:a="http://schemas.openxmlformats.org/drawingml/2006/main">
              <a:ext uri="{FF2B5EF4-FFF2-40B4-BE49-F238E27FC236}">
                <a16:creationId xmlns:a16="http://schemas.microsoft.com/office/drawing/2014/main" id="{78CF507D-B62B-42FE-9803-80F004700D9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13 / 50</a:t>
            </a:r>
          </a:p>
        </p:txBody>
      </p:sp>
    </p:spTree>
    <p:extLst>
      <p:ext uri="{BB962C8B-B14F-4D97-AF65-F5344CB8AC3E}">
        <p14:creationId xmlns:p14="http://schemas.microsoft.com/office/powerpoint/2010/main" val="1410049311"/>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4-0">
            <a:extLst xmlns:a="http://schemas.openxmlformats.org/drawingml/2006/main">
              <a:ext uri="{FF2B5EF4-FFF2-40B4-BE49-F238E27FC236}">
                <a16:creationId xmlns:a16="http://schemas.microsoft.com/office/drawing/2014/main" id="{51CF0AE5-6E96-439F-A63D-7A596617D96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RAG, zdroje a prístupové hranice</a:t>
            </a:r>
          </a:p>
        </p:txBody>
      </p:sp>
      <p:sp>
        <p:nvSpPr>
          <p:cNvPr id="2" name="text-14-1">
            <a:extLst xmlns:a="http://schemas.openxmlformats.org/drawingml/2006/main">
              <a:ext uri="{FF2B5EF4-FFF2-40B4-BE49-F238E27FC236}">
                <a16:creationId xmlns:a16="http://schemas.microsoft.com/office/drawing/2014/main" id="{DA964BEE-C7F1-47AC-A1D2-69744E29B64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Lexikálne a sémantické vyhľadávanie</a:t>
            </a:r>
          </a:p>
        </p:txBody>
      </p:sp>
      <p:sp>
        <p:nvSpPr>
          <p:cNvPr id="3" name="text-14-2">
            <a:extLst xmlns:a="http://schemas.openxmlformats.org/drawingml/2006/main">
              <a:ext uri="{FF2B5EF4-FFF2-40B4-BE49-F238E27FC236}">
                <a16:creationId xmlns:a16="http://schemas.microsoft.com/office/drawing/2014/main" id="{ACE17D87-29AE-499A-B5A1-12CD46F44D1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Rozlišujte presný pojem a význam</a:t>
            </a:r>
          </a:p>
        </p:txBody>
      </p:sp>
      <p:sp>
        <p:nvSpPr>
          <p:cNvPr id="4" name="text-14-3">
            <a:extLst xmlns:a="http://schemas.openxmlformats.org/drawingml/2006/main">
              <a:ext uri="{FF2B5EF4-FFF2-40B4-BE49-F238E27FC236}">
                <a16:creationId xmlns:a16="http://schemas.microsoft.com/office/drawing/2014/main" id="{3760784A-D9D8-4987-A6CA-A35FFD92D52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Porovnajte výsledky na otázkach</a:t>
            </a:r>
          </a:p>
        </p:txBody>
      </p:sp>
      <p:sp>
        <p:nvSpPr>
          <p:cNvPr id="5" name="text-14-4">
            <a:extLst xmlns:a="http://schemas.openxmlformats.org/drawingml/2006/main">
              <a:ext uri="{FF2B5EF4-FFF2-40B4-BE49-F238E27FC236}">
                <a16:creationId xmlns:a16="http://schemas.microsoft.com/office/drawing/2014/main" id="{347C36AF-C896-4115-A532-0204F9C98CC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4-5">
            <a:extLst xmlns:a="http://schemas.openxmlformats.org/drawingml/2006/main">
              <a:ext uri="{FF2B5EF4-FFF2-40B4-BE49-F238E27FC236}">
                <a16:creationId xmlns:a16="http://schemas.microsoft.com/office/drawing/2014/main" id="{1CE6B697-603E-45D8-BD57-3E5109038A4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dotaz na SKU-7 vyžaduje presný produkt. Porovnajte ho s otázkou o vhodnosti použitia bez zmeny zdrojových faktov.</a:t>
            </a:r>
          </a:p>
        </p:txBody>
      </p:sp>
      <p:sp>
        <p:nvSpPr>
          <p:cNvPr id="7" name="text-14-6">
            <a:extLst xmlns:a="http://schemas.openxmlformats.org/drawingml/2006/main">
              <a:ext uri="{FF2B5EF4-FFF2-40B4-BE49-F238E27FC236}">
                <a16:creationId xmlns:a16="http://schemas.microsoft.com/office/drawing/2014/main" id="{FB44C9FB-80C5-4754-BB14-741FDB1BAE6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4-7">
            <a:extLst xmlns:a="http://schemas.openxmlformats.org/drawingml/2006/main">
              <a:ext uri="{FF2B5EF4-FFF2-40B4-BE49-F238E27FC236}">
                <a16:creationId xmlns:a16="http://schemas.microsoft.com/office/drawing/2014/main" id="{8AC1B13B-D646-4E34-883B-6AB18007210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14 / 50</a:t>
            </a:r>
          </a:p>
        </p:txBody>
      </p:sp>
    </p:spTree>
    <p:extLst>
      <p:ext uri="{BB962C8B-B14F-4D97-AF65-F5344CB8AC3E}">
        <p14:creationId xmlns:p14="http://schemas.microsoft.com/office/powerpoint/2010/main" val="511348642"/>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5-0">
            <a:extLst xmlns:a="http://schemas.openxmlformats.org/drawingml/2006/main">
              <a:ext uri="{FF2B5EF4-FFF2-40B4-BE49-F238E27FC236}">
                <a16:creationId xmlns:a16="http://schemas.microsoft.com/office/drawing/2014/main" id="{225CDB54-B141-40C4-BD7B-711D5576D01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RAG, zdroje a prístupové hranice</a:t>
            </a:r>
          </a:p>
        </p:txBody>
      </p:sp>
      <p:sp>
        <p:nvSpPr>
          <p:cNvPr id="2" name="text-15-1">
            <a:extLst xmlns:a="http://schemas.openxmlformats.org/drawingml/2006/main">
              <a:ext uri="{FF2B5EF4-FFF2-40B4-BE49-F238E27FC236}">
                <a16:creationId xmlns:a16="http://schemas.microsoft.com/office/drawing/2014/main" id="{47F8CEE7-A14D-492D-81F6-EC78613F241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Autorizácia pred retrievalom</a:t>
            </a:r>
          </a:p>
        </p:txBody>
      </p:sp>
      <p:sp>
        <p:nvSpPr>
          <p:cNvPr id="3" name="text-15-2">
            <a:extLst xmlns:a="http://schemas.openxmlformats.org/drawingml/2006/main">
              <a:ext uri="{FF2B5EF4-FFF2-40B4-BE49-F238E27FC236}">
                <a16:creationId xmlns:a16="http://schemas.microsoft.com/office/drawing/2014/main" id="{CA6C6454-63CC-40A1-9A64-72858763059C}"/>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Filtrujte prístup pred kontextom</a:t>
            </a:r>
          </a:p>
        </p:txBody>
      </p:sp>
      <p:sp>
        <p:nvSpPr>
          <p:cNvPr id="4" name="text-15-3">
            <a:extLst xmlns:a="http://schemas.openxmlformats.org/drawingml/2006/main">
              <a:ext uri="{FF2B5EF4-FFF2-40B4-BE49-F238E27FC236}">
                <a16:creationId xmlns:a16="http://schemas.microsoft.com/office/drawing/2014/main" id="{2A8BB3D6-FA2C-42CD-975F-DED916F7F4CF}"/>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Nespoliehajte sa na model</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695325">
                <a:tc>
                  <a:txBody>
                    <a:bodyPr/>
                    <a:lstStyle/>
                    <a:p>
                      <a:r>
                        <a:rPr sz="1800" b="1">
                          <a:solidFill>
                            <a:srgbClr val="10263B"/>
                          </a:solidFill>
                          <a:latin typeface="Arial"/>
                          <a:ea typeface="Arial"/>
                          <a:cs typeface="Arial"/>
                        </a:rPr>
                        <a:t>Požiadavka</a:t>
                      </a:r>
                    </a:p>
                  </a:txBody>
                  <a:tcPr marL="91440" marR="91440" marT="45720" marB="45720">
                    <a:solidFill>
                      <a:srgbClr val="EAF4F0"/>
                    </a:solidFill>
                  </a:tcPr>
                </a:tc>
                <a:tc>
                  <a:txBody>
                    <a:bodyPr/>
                    <a:lstStyle/>
                    <a:p>
                      <a:r>
                        <a:rPr sz="1800" b="1">
                          <a:solidFill>
                            <a:srgbClr val="10263B"/>
                          </a:solidFill>
                          <a:latin typeface="Arial"/>
                          <a:ea typeface="Arial"/>
                          <a:cs typeface="Arial"/>
                        </a:rPr>
                        <a:t>Retrieval</a:t>
                      </a:r>
                    </a:p>
                  </a:txBody>
                  <a:tcPr marL="91440" marR="91440" marT="45720" marB="45720">
                    <a:solidFill>
                      <a:srgbClr val="EAF4F0"/>
                    </a:solidFill>
                  </a:tcPr>
                </a:tc>
                <a:tc>
                  <a:txBody>
                    <a:bodyPr/>
                    <a:lstStyle/>
                    <a:p>
                      <a:r>
                        <a:rPr sz="1800" b="1">
                          <a:solidFill>
                            <a:srgbClr val="10263B"/>
                          </a:solidFill>
                          <a:latin typeface="Arial"/>
                          <a:ea typeface="Arial"/>
                          <a:cs typeface="Arial"/>
                        </a:rPr>
                        <a:t>Modelový kontext</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Vlastný povolený dokument</a:t>
                      </a:r>
                    </a:p>
                  </a:txBody>
                  <a:tcPr marL="91440" marR="91440" marT="45720" marB="45720">
                    <a:solidFill>
                      <a:srgbClr val="FFFFFF"/>
                    </a:solidFill>
                  </a:tcPr>
                </a:tc>
                <a:tc>
                  <a:txBody>
                    <a:bodyPr/>
                    <a:lstStyle/>
                    <a:p>
                      <a:r>
                        <a:rPr sz="1800" b="0">
                          <a:solidFill>
                            <a:srgbClr val="10263B"/>
                          </a:solidFill>
                          <a:latin typeface="Arial"/>
                          <a:ea typeface="Arial"/>
                          <a:cs typeface="Arial"/>
                        </a:rPr>
                        <a:t>Povolený úryvok</a:t>
                      </a:r>
                    </a:p>
                  </a:txBody>
                  <a:tcPr marL="91440" marR="91440" marT="45720" marB="45720">
                    <a:solidFill>
                      <a:srgbClr val="FFFFFF"/>
                    </a:solidFill>
                  </a:tcPr>
                </a:tc>
                <a:tc>
                  <a:txBody>
                    <a:bodyPr/>
                    <a:lstStyle/>
                    <a:p>
                      <a:r>
                        <a:rPr sz="1800" b="0">
                          <a:solidFill>
                            <a:srgbClr val="10263B"/>
                          </a:solidFill>
                          <a:latin typeface="Arial"/>
                          <a:ea typeface="Arial"/>
                          <a:cs typeface="Arial"/>
                        </a:rPr>
                        <a:t>Len schválený obsah</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Cudzia organizácia</a:t>
                      </a:r>
                    </a:p>
                  </a:txBody>
                  <a:tcPr marL="91440" marR="91440" marT="45720" marB="45720">
                    <a:solidFill>
                      <a:srgbClr val="FFFFFF"/>
                    </a:solidFill>
                  </a:tcPr>
                </a:tc>
                <a:tc>
                  <a:txBody>
                    <a:bodyPr/>
                    <a:lstStyle/>
                    <a:p>
                      <a:r>
                        <a:rPr sz="1800" b="0">
                          <a:solidFill>
                            <a:srgbClr val="10263B"/>
                          </a:solidFill>
                          <a:latin typeface="Arial"/>
                          <a:ea typeface="Arial"/>
                          <a:cs typeface="Arial"/>
                        </a:rPr>
                        <a:t>Odmietnutie pred hľadaním</a:t>
                      </a:r>
                    </a:p>
                  </a:txBody>
                  <a:tcPr marL="91440" marR="91440" marT="45720" marB="45720">
                    <a:solidFill>
                      <a:srgbClr val="FFFFFF"/>
                    </a:solidFill>
                  </a:tcPr>
                </a:tc>
                <a:tc>
                  <a:txBody>
                    <a:bodyPr/>
                    <a:lstStyle/>
                    <a:p>
                      <a:r>
                        <a:rPr sz="1800" b="0">
                          <a:solidFill>
                            <a:srgbClr val="10263B"/>
                          </a:solidFill>
                          <a:latin typeface="Arial"/>
                          <a:ea typeface="Arial"/>
                          <a:cs typeface="Arial"/>
                        </a:rPr>
                        <a:t>Žiadny cudzí obsah</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Zrušené oprávnenie</a:t>
                      </a:r>
                    </a:p>
                  </a:txBody>
                  <a:tcPr marL="91440" marR="91440" marT="45720" marB="45720">
                    <a:solidFill>
                      <a:srgbClr val="FFFFFF"/>
                    </a:solidFill>
                  </a:tcPr>
                </a:tc>
                <a:tc>
                  <a:txBody>
                    <a:bodyPr/>
                    <a:lstStyle/>
                    <a:p>
                      <a:r>
                        <a:rPr sz="1800" b="0">
                          <a:solidFill>
                            <a:srgbClr val="10263B"/>
                          </a:solidFill>
                          <a:latin typeface="Arial"/>
                          <a:ea typeface="Arial"/>
                          <a:cs typeface="Arial"/>
                        </a:rPr>
                        <a:t>Blokovaný zdroj</a:t>
                      </a:r>
                    </a:p>
                  </a:txBody>
                  <a:tcPr marL="91440" marR="91440" marT="45720" marB="45720">
                    <a:solidFill>
                      <a:srgbClr val="FFFFFF"/>
                    </a:solidFill>
                  </a:tcPr>
                </a:tc>
                <a:tc>
                  <a:txBody>
                    <a:bodyPr/>
                    <a:lstStyle/>
                    <a:p>
                      <a:r>
                        <a:rPr sz="1800" b="0">
                          <a:solidFill>
                            <a:srgbClr val="10263B"/>
                          </a:solidFill>
                          <a:latin typeface="Arial"/>
                          <a:ea typeface="Arial"/>
                          <a:cs typeface="Arial"/>
                        </a:rPr>
                        <a:t>Žiadna stará cache</a:t>
                      </a:r>
                    </a:p>
                  </a:txBody>
                  <a:tcPr marL="91440" marR="91440" marT="45720" marB="45720">
                    <a:solidFill>
                      <a:srgbClr val="FFFFFF"/>
                    </a:solidFill>
                  </a:tcPr>
                </a:tc>
              </a:tr>
            </a:tbl>
          </a:graphicData>
        </a:graphic>
      </p:graphicFrame>
      <p:sp>
        <p:nvSpPr>
          <p:cNvPr id="6" name="text-15-4">
            <a:extLst xmlns:a="http://schemas.openxmlformats.org/drawingml/2006/main">
              <a:ext uri="{FF2B5EF4-FFF2-40B4-BE49-F238E27FC236}">
                <a16:creationId xmlns:a16="http://schemas.microsoft.com/office/drawing/2014/main" id="{14B53AB4-471B-4BB2-B230-8D8D32C98F6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5-5">
            <a:extLst xmlns:a="http://schemas.openxmlformats.org/drawingml/2006/main">
              <a:ext uri="{FF2B5EF4-FFF2-40B4-BE49-F238E27FC236}">
                <a16:creationId xmlns:a16="http://schemas.microsoft.com/office/drawing/2014/main" id="{778FC008-3FFC-4979-A015-5F03C49131F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firma A sa pýta na dokument firmy B. Retrieval vráti žiadny cudzí obsah ešte pred modelovým volaním.</a:t>
            </a:r>
          </a:p>
        </p:txBody>
      </p:sp>
      <p:sp>
        <p:nvSpPr>
          <p:cNvPr id="8" name="text-15-6">
            <a:extLst xmlns:a="http://schemas.openxmlformats.org/drawingml/2006/main">
              <a:ext uri="{FF2B5EF4-FFF2-40B4-BE49-F238E27FC236}">
                <a16:creationId xmlns:a16="http://schemas.microsoft.com/office/drawing/2014/main" id="{5DBE9A6F-F46B-4CF5-BF6F-7962883191C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5-7">
            <a:extLst xmlns:a="http://schemas.openxmlformats.org/drawingml/2006/main">
              <a:ext uri="{FF2B5EF4-FFF2-40B4-BE49-F238E27FC236}">
                <a16:creationId xmlns:a16="http://schemas.microsoft.com/office/drawing/2014/main" id="{6CED3095-96DA-4039-BF6C-C01D4E25B81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15 / 50</a:t>
            </a:r>
          </a:p>
        </p:txBody>
      </p:sp>
    </p:spTree>
    <p:extLst>
      <p:ext uri="{BB962C8B-B14F-4D97-AF65-F5344CB8AC3E}">
        <p14:creationId xmlns:p14="http://schemas.microsoft.com/office/powerpoint/2010/main" val="154306998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6-0">
            <a:extLst xmlns:a="http://schemas.openxmlformats.org/drawingml/2006/main">
              <a:ext uri="{FF2B5EF4-FFF2-40B4-BE49-F238E27FC236}">
                <a16:creationId xmlns:a16="http://schemas.microsoft.com/office/drawing/2014/main" id="{C94A26F2-F4D2-4DFF-87AE-F8F6C139293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RAG, zdroje a prístupové hranice</a:t>
            </a:r>
          </a:p>
        </p:txBody>
      </p:sp>
      <p:sp>
        <p:nvSpPr>
          <p:cNvPr id="2" name="text-16-1">
            <a:extLst xmlns:a="http://schemas.openxmlformats.org/drawingml/2006/main">
              <a:ext uri="{FF2B5EF4-FFF2-40B4-BE49-F238E27FC236}">
                <a16:creationId xmlns:a16="http://schemas.microsoft.com/office/drawing/2014/main" id="{7789ED4E-A222-4218-848A-D23A4E76AB2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Citácia k správnej vete</a:t>
            </a:r>
          </a:p>
        </p:txBody>
      </p:sp>
      <p:sp>
        <p:nvSpPr>
          <p:cNvPr id="3" name="text-16-2">
            <a:extLst xmlns:a="http://schemas.openxmlformats.org/drawingml/2006/main">
              <a:ext uri="{FF2B5EF4-FFF2-40B4-BE49-F238E27FC236}">
                <a16:creationId xmlns:a16="http://schemas.microsoft.com/office/drawing/2014/main" id="{9E441B97-4199-4618-AF33-BBBD268D5B94}"/>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Viažte tvrdenie na úryvok</a:t>
            </a:r>
          </a:p>
        </p:txBody>
      </p:sp>
      <p:sp>
        <p:nvSpPr>
          <p:cNvPr id="4" name="text-16-3">
            <a:extLst xmlns:a="http://schemas.openxmlformats.org/drawingml/2006/main">
              <a:ext uri="{FF2B5EF4-FFF2-40B4-BE49-F238E27FC236}">
                <a16:creationId xmlns:a16="http://schemas.microsoft.com/office/drawing/2014/main" id="{B28635D4-429F-4EB9-8DF3-46D14914B9D1}"/>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že zdroj tvrdenie podporuje</a:t>
            </a:r>
          </a:p>
        </p:txBody>
      </p:sp>
      <p:sp>
        <p:nvSpPr>
          <p:cNvPr id="5" name="text-16-4">
            <a:extLst xmlns:a="http://schemas.openxmlformats.org/drawingml/2006/main">
              <a:ext uri="{FF2B5EF4-FFF2-40B4-BE49-F238E27FC236}">
                <a16:creationId xmlns:a16="http://schemas.microsoft.com/office/drawing/2014/main" id="{166F020D-1231-4033-914A-B1A9ED7958D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6-5">
            <a:extLst xmlns:a="http://schemas.openxmlformats.org/drawingml/2006/main">
              <a:ext uri="{FF2B5EF4-FFF2-40B4-BE49-F238E27FC236}">
                <a16:creationId xmlns:a16="http://schemas.microsoft.com/office/drawing/2014/main" id="{E1ED6EF8-D81A-468D-B10C-1C4259B729B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odpoveď uvádza servisnú lehotu, ale zdroj hovorí len o kontakte. Test musí označiť nepodložené tvrdenie.</a:t>
            </a:r>
          </a:p>
        </p:txBody>
      </p:sp>
      <p:sp>
        <p:nvSpPr>
          <p:cNvPr id="7" name="text-16-6">
            <a:extLst xmlns:a="http://schemas.openxmlformats.org/drawingml/2006/main">
              <a:ext uri="{FF2B5EF4-FFF2-40B4-BE49-F238E27FC236}">
                <a16:creationId xmlns:a16="http://schemas.microsoft.com/office/drawing/2014/main" id="{2F2FE0A5-4883-4E72-B7CB-A29A2AE6C17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6-7">
            <a:extLst xmlns:a="http://schemas.openxmlformats.org/drawingml/2006/main">
              <a:ext uri="{FF2B5EF4-FFF2-40B4-BE49-F238E27FC236}">
                <a16:creationId xmlns:a16="http://schemas.microsoft.com/office/drawing/2014/main" id="{64A07803-4EBF-4FCB-9146-1310786A032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16 / 50</a:t>
            </a:r>
          </a:p>
        </p:txBody>
      </p:sp>
    </p:spTree>
    <p:extLst>
      <p:ext uri="{BB962C8B-B14F-4D97-AF65-F5344CB8AC3E}">
        <p14:creationId xmlns:p14="http://schemas.microsoft.com/office/powerpoint/2010/main" val="1614096202"/>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7-0">
            <a:extLst xmlns:a="http://schemas.openxmlformats.org/drawingml/2006/main">
              <a:ext uri="{FF2B5EF4-FFF2-40B4-BE49-F238E27FC236}">
                <a16:creationId xmlns:a16="http://schemas.microsoft.com/office/drawing/2014/main" id="{1A5FB92E-1BAA-4518-88EA-EBC7C37BCE5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RAG, zdroje a prístupové hranice</a:t>
            </a:r>
          </a:p>
        </p:txBody>
      </p:sp>
      <p:sp>
        <p:nvSpPr>
          <p:cNvPr id="2" name="text-17-1">
            <a:extLst xmlns:a="http://schemas.openxmlformats.org/drawingml/2006/main">
              <a:ext uri="{FF2B5EF4-FFF2-40B4-BE49-F238E27FC236}">
                <a16:creationId xmlns:a16="http://schemas.microsoft.com/office/drawing/2014/main" id="{5BAABB8A-3CE1-4476-9826-92A19107159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Aktuálnosť a vyradenie zdroja</a:t>
            </a:r>
          </a:p>
        </p:txBody>
      </p:sp>
      <p:sp>
        <p:nvSpPr>
          <p:cNvPr id="3" name="text-17-2">
            <a:extLst xmlns:a="http://schemas.openxmlformats.org/drawingml/2006/main">
              <a:ext uri="{FF2B5EF4-FFF2-40B4-BE49-F238E27FC236}">
                <a16:creationId xmlns:a16="http://schemas.microsoft.com/office/drawing/2014/main" id="{5E72BC95-7F24-475B-A4A3-93ED3E02DDCE}"/>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Zmena musí obnoviť index</a:t>
            </a:r>
          </a:p>
        </p:txBody>
      </p:sp>
      <p:sp>
        <p:nvSpPr>
          <p:cNvPr id="4" name="text-17-3">
            <a:extLst xmlns:a="http://schemas.openxmlformats.org/drawingml/2006/main">
              <a:ext uri="{FF2B5EF4-FFF2-40B4-BE49-F238E27FC236}">
                <a16:creationId xmlns:a16="http://schemas.microsoft.com/office/drawing/2014/main" id="{B6FA275B-E1A5-4F9D-92DD-93D95205837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Odstráňte starý obsah</a:t>
            </a:r>
          </a:p>
        </p:txBody>
      </p:sp>
      <p:sp>
        <p:nvSpPr>
          <p:cNvPr id="5" name="text-17-4">
            <a:extLst xmlns:a="http://schemas.openxmlformats.org/drawingml/2006/main">
              <a:ext uri="{FF2B5EF4-FFF2-40B4-BE49-F238E27FC236}">
                <a16:creationId xmlns:a16="http://schemas.microsoft.com/office/drawing/2014/main" id="{4CD65277-1292-4320-BCE1-59880D7655E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7-5">
            <a:extLst xmlns:a="http://schemas.openxmlformats.org/drawingml/2006/main">
              <a:ext uri="{FF2B5EF4-FFF2-40B4-BE49-F238E27FC236}">
                <a16:creationId xmlns:a16="http://schemas.microsoft.com/office/drawing/2014/main" id="{A988D22B-BAA3-4F58-B8C6-62739D149E7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cenník sa zmenil. Otestujte, že stará cena nezostala vo výsledkoch ani v cache pre nový dotaz.</a:t>
            </a:r>
          </a:p>
        </p:txBody>
      </p:sp>
      <p:sp>
        <p:nvSpPr>
          <p:cNvPr id="7" name="text-17-6">
            <a:extLst xmlns:a="http://schemas.openxmlformats.org/drawingml/2006/main">
              <a:ext uri="{FF2B5EF4-FFF2-40B4-BE49-F238E27FC236}">
                <a16:creationId xmlns:a16="http://schemas.microsoft.com/office/drawing/2014/main" id="{4D137A09-E43E-46B6-97E2-CA9C3FCD272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7-7">
            <a:extLst xmlns:a="http://schemas.openxmlformats.org/drawingml/2006/main">
              <a:ext uri="{FF2B5EF4-FFF2-40B4-BE49-F238E27FC236}">
                <a16:creationId xmlns:a16="http://schemas.microsoft.com/office/drawing/2014/main" id="{80D104CC-336E-4AB2-B49D-24473FBC721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17 / 50</a:t>
            </a:r>
          </a:p>
        </p:txBody>
      </p:sp>
    </p:spTree>
    <p:extLst>
      <p:ext uri="{BB962C8B-B14F-4D97-AF65-F5344CB8AC3E}">
        <p14:creationId xmlns:p14="http://schemas.microsoft.com/office/powerpoint/2010/main" val="293945172"/>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8-0">
            <a:extLst xmlns:a="http://schemas.openxmlformats.org/drawingml/2006/main">
              <a:ext uri="{FF2B5EF4-FFF2-40B4-BE49-F238E27FC236}">
                <a16:creationId xmlns:a16="http://schemas.microsoft.com/office/drawing/2014/main" id="{E3F042D8-2FE8-4345-8F62-B94832C1161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RAG, zdroje a prístupové hranice</a:t>
            </a:r>
          </a:p>
        </p:txBody>
      </p:sp>
      <p:sp>
        <p:nvSpPr>
          <p:cNvPr id="2" name="text-18-1">
            <a:extLst xmlns:a="http://schemas.openxmlformats.org/drawingml/2006/main">
              <a:ext uri="{FF2B5EF4-FFF2-40B4-BE49-F238E27FC236}">
                <a16:creationId xmlns:a16="http://schemas.microsoft.com/office/drawing/2014/main" id="{4A09B033-14F9-4E47-83BE-05C976C3651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Odpoveď keď zdroj chýba</a:t>
            </a:r>
          </a:p>
        </p:txBody>
      </p:sp>
      <p:sp>
        <p:nvSpPr>
          <p:cNvPr id="3" name="text-18-2">
            <a:extLst xmlns:a="http://schemas.openxmlformats.org/drawingml/2006/main">
              <a:ext uri="{FF2B5EF4-FFF2-40B4-BE49-F238E27FC236}">
                <a16:creationId xmlns:a16="http://schemas.microsoft.com/office/drawing/2014/main" id="{80B900A7-4F10-4A30-928F-25F2026A0C7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Vráťte informáciu o medzere</a:t>
            </a:r>
          </a:p>
        </p:txBody>
      </p:sp>
      <p:sp>
        <p:nvSpPr>
          <p:cNvPr id="4" name="text-18-3">
            <a:extLst xmlns:a="http://schemas.openxmlformats.org/drawingml/2006/main">
              <a:ext uri="{FF2B5EF4-FFF2-40B4-BE49-F238E27FC236}">
                <a16:creationId xmlns:a16="http://schemas.microsoft.com/office/drawing/2014/main" id="{B07AD1A3-CE04-419B-AC97-1B859DCB7DA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Vyžiadajte vhodný podklad</a:t>
            </a:r>
          </a:p>
        </p:txBody>
      </p:sp>
      <p:sp>
        <p:nvSpPr>
          <p:cNvPr id="5" name="text-18-4">
            <a:extLst xmlns:a="http://schemas.openxmlformats.org/drawingml/2006/main">
              <a:ext uri="{FF2B5EF4-FFF2-40B4-BE49-F238E27FC236}">
                <a16:creationId xmlns:a16="http://schemas.microsoft.com/office/drawing/2014/main" id="{9749C327-1A47-4FB9-8E02-17AE853C046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8-5">
            <a:extLst xmlns:a="http://schemas.openxmlformats.org/drawingml/2006/main">
              <a:ext uri="{FF2B5EF4-FFF2-40B4-BE49-F238E27FC236}">
                <a16:creationId xmlns:a16="http://schemas.microsoft.com/office/drawing/2014/main" id="{8D113134-E980-4EDB-9275-85D22D3D577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zákazník žiada neexistujúci benefit. Odpoveď vysvetlí neprítomnosť informácie a odporučí schválený kontakt.</a:t>
            </a:r>
          </a:p>
        </p:txBody>
      </p:sp>
      <p:sp>
        <p:nvSpPr>
          <p:cNvPr id="7" name="text-18-6">
            <a:extLst xmlns:a="http://schemas.openxmlformats.org/drawingml/2006/main">
              <a:ext uri="{FF2B5EF4-FFF2-40B4-BE49-F238E27FC236}">
                <a16:creationId xmlns:a16="http://schemas.microsoft.com/office/drawing/2014/main" id="{B1D0D77E-3ADE-4909-95B5-6057D38DC7C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8-7">
            <a:extLst xmlns:a="http://schemas.openxmlformats.org/drawingml/2006/main">
              <a:ext uri="{FF2B5EF4-FFF2-40B4-BE49-F238E27FC236}">
                <a16:creationId xmlns:a16="http://schemas.microsoft.com/office/drawing/2014/main" id="{0AB63A4F-7A0B-49E2-A03B-0312671AF4D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18 / 50</a:t>
            </a:r>
          </a:p>
        </p:txBody>
      </p:sp>
    </p:spTree>
    <p:extLst>
      <p:ext uri="{BB962C8B-B14F-4D97-AF65-F5344CB8AC3E}">
        <p14:creationId xmlns:p14="http://schemas.microsoft.com/office/powerpoint/2010/main" val="2069985300"/>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9-0">
            <a:extLst xmlns:a="http://schemas.openxmlformats.org/drawingml/2006/main">
              <a:ext uri="{FF2B5EF4-FFF2-40B4-BE49-F238E27FC236}">
                <a16:creationId xmlns:a16="http://schemas.microsoft.com/office/drawing/2014/main" id="{2947B0EE-8EBD-4C49-BD5C-F9F2131BB86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RAG, zdroje a prístupové hranice</a:t>
            </a:r>
          </a:p>
        </p:txBody>
      </p:sp>
      <p:sp>
        <p:nvSpPr>
          <p:cNvPr id="2" name="text-19-1">
            <a:extLst xmlns:a="http://schemas.openxmlformats.org/drawingml/2006/main">
              <a:ext uri="{FF2B5EF4-FFF2-40B4-BE49-F238E27FC236}">
                <a16:creationId xmlns:a16="http://schemas.microsoft.com/office/drawing/2014/main" id="{08DFB365-C903-451B-814E-E47AA9B6B62B}"/>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Vyhodnotenie retrievalu</a:t>
            </a:r>
          </a:p>
        </p:txBody>
      </p:sp>
      <p:sp>
        <p:nvSpPr>
          <p:cNvPr id="3" name="text-19-2">
            <a:extLst xmlns:a="http://schemas.openxmlformats.org/drawingml/2006/main">
              <a:ext uri="{FF2B5EF4-FFF2-40B4-BE49-F238E27FC236}">
                <a16:creationId xmlns:a16="http://schemas.microsoft.com/office/drawing/2014/main" id="{455919C2-BA53-4031-912B-70E75150E78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Merajte relevantný kontext</a:t>
            </a:r>
          </a:p>
        </p:txBody>
      </p:sp>
      <p:sp>
        <p:nvSpPr>
          <p:cNvPr id="4" name="text-19-3">
            <a:extLst xmlns:a="http://schemas.openxmlformats.org/drawingml/2006/main">
              <a:ext uri="{FF2B5EF4-FFF2-40B4-BE49-F238E27FC236}">
                <a16:creationId xmlns:a16="http://schemas.microsoft.com/office/drawing/2014/main" id="{E2638972-EC6E-4BBD-8D66-493598299BDB}"/>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Oddeľte nájdenie a odpoveď</a:t>
            </a:r>
          </a:p>
        </p:txBody>
      </p:sp>
      <p:sp>
        <p:nvSpPr>
          <p:cNvPr id="5" name="text-19-4">
            <a:extLst xmlns:a="http://schemas.openxmlformats.org/drawingml/2006/main">
              <a:ext uri="{FF2B5EF4-FFF2-40B4-BE49-F238E27FC236}">
                <a16:creationId xmlns:a16="http://schemas.microsoft.com/office/drawing/2014/main" id="{EA04E8FB-DFD0-440D-B645-EA467F14C95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9-5">
            <a:extLst xmlns:a="http://schemas.openxmlformats.org/drawingml/2006/main">
              <a:ext uri="{FF2B5EF4-FFF2-40B4-BE49-F238E27FC236}">
                <a16:creationId xmlns:a16="http://schemas.microsoft.com/office/drawing/2014/main" id="{659D316C-0CB2-4233-AC95-7441C65C00D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pripravte otázky na presné ID, výnimku a chýbajúci zdroj. Zapisujte retrieval chybu oddelene od chyby odpovede.</a:t>
            </a:r>
          </a:p>
        </p:txBody>
      </p:sp>
      <p:sp>
        <p:nvSpPr>
          <p:cNvPr id="7" name="text-19-6">
            <a:extLst xmlns:a="http://schemas.openxmlformats.org/drawingml/2006/main">
              <a:ext uri="{FF2B5EF4-FFF2-40B4-BE49-F238E27FC236}">
                <a16:creationId xmlns:a16="http://schemas.microsoft.com/office/drawing/2014/main" id="{444B8415-B246-407A-9AC8-ADB4B628DB1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9-7">
            <a:extLst xmlns:a="http://schemas.openxmlformats.org/drawingml/2006/main">
              <a:ext uri="{FF2B5EF4-FFF2-40B4-BE49-F238E27FC236}">
                <a16:creationId xmlns:a16="http://schemas.microsoft.com/office/drawing/2014/main" id="{190756F9-CBEE-41DE-A7C9-5D783561259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19 / 50</a:t>
            </a:r>
          </a:p>
        </p:txBody>
      </p:sp>
    </p:spTree>
    <p:extLst>
      <p:ext uri="{BB962C8B-B14F-4D97-AF65-F5344CB8AC3E}">
        <p14:creationId xmlns:p14="http://schemas.microsoft.com/office/powerpoint/2010/main" val="1291921999"/>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20-0">
            <a:extLst xmlns:a="http://schemas.openxmlformats.org/drawingml/2006/main">
              <a:ext uri="{FF2B5EF4-FFF2-40B4-BE49-F238E27FC236}">
                <a16:creationId xmlns:a16="http://schemas.microsoft.com/office/drawing/2014/main" id="{140BFF39-08D1-44CF-817D-7B3E533380A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RAG, zdroje a prístupové hranice</a:t>
            </a:r>
          </a:p>
        </p:txBody>
      </p:sp>
      <p:sp>
        <p:nvSpPr>
          <p:cNvPr id="2" name="text-20-1">
            <a:extLst xmlns:a="http://schemas.openxmlformats.org/drawingml/2006/main">
              <a:ext uri="{FF2B5EF4-FFF2-40B4-BE49-F238E27FC236}">
                <a16:creationId xmlns:a16="http://schemas.microsoft.com/office/drawing/2014/main" id="{DDBF4F5C-38DE-4C04-905D-4D89CFDCBAB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Odovzdanie RAG prototypu</a:t>
            </a:r>
          </a:p>
        </p:txBody>
      </p:sp>
      <p:sp>
        <p:nvSpPr>
          <p:cNvPr id="3" name="text-20-2">
            <a:extLst xmlns:a="http://schemas.openxmlformats.org/drawingml/2006/main">
              <a:ext uri="{FF2B5EF4-FFF2-40B4-BE49-F238E27FC236}">
                <a16:creationId xmlns:a16="http://schemas.microsoft.com/office/drawing/2014/main" id="{F01F62E6-ABCF-4649-91C0-2C685A03659C}"/>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Doložte zdroje a prístupy</a:t>
            </a:r>
          </a:p>
        </p:txBody>
      </p:sp>
      <p:sp>
        <p:nvSpPr>
          <p:cNvPr id="4" name="text-20-3">
            <a:extLst xmlns:a="http://schemas.openxmlformats.org/drawingml/2006/main">
              <a:ext uri="{FF2B5EF4-FFF2-40B4-BE49-F238E27FC236}">
                <a16:creationId xmlns:a16="http://schemas.microsoft.com/office/drawing/2014/main" id="{D0F1C8B1-1315-4904-956D-8AE5EEA6145F}"/>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Uveďte limit testovej sady</a:t>
            </a:r>
          </a:p>
        </p:txBody>
      </p:sp>
      <p:sp>
        <p:nvSpPr>
          <p:cNvPr id="5" name="diagram-node-20-0">
            <a:extLst xmlns:a="http://schemas.openxmlformats.org/drawingml/2006/main">
              <a:ext uri="{FF2B5EF4-FFF2-40B4-BE49-F238E27FC236}">
                <a16:creationId xmlns:a16="http://schemas.microsoft.com/office/drawing/2014/main" id="{40AB1DD5-3558-47DC-928D-F283D7BCB885}"/>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Register zdrojov</a:t>
            </a:r>
          </a:p>
        </p:txBody>
      </p:sp>
      <p:sp>
        <p:nvSpPr>
          <p:cNvPr id="6" name="diagram-node-20-1">
            <a:extLst xmlns:a="http://schemas.openxmlformats.org/drawingml/2006/main">
              <a:ext uri="{FF2B5EF4-FFF2-40B4-BE49-F238E27FC236}">
                <a16:creationId xmlns:a16="http://schemas.microsoft.com/office/drawing/2014/main" id="{61F148B2-5938-4986-94A7-837EB1552BFC}"/>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Autorizovaný kontext</a:t>
            </a:r>
          </a:p>
        </p:txBody>
      </p:sp>
      <p:sp>
        <p:nvSpPr>
          <p:cNvPr id="7" name="diagram-node-20-2">
            <a:extLst xmlns:a="http://schemas.openxmlformats.org/drawingml/2006/main">
              <a:ext uri="{FF2B5EF4-FFF2-40B4-BE49-F238E27FC236}">
                <a16:creationId xmlns:a16="http://schemas.microsoft.com/office/drawing/2014/main" id="{D9234C55-7A58-441A-A6A0-E72EE257C611}"/>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Citovaná odpoveď</a:t>
            </a:r>
          </a:p>
        </p:txBody>
      </p:sp>
      <p:sp>
        <p:nvSpPr>
          <p:cNvPr id="8" name="diagram-node-20-3">
            <a:extLst xmlns:a="http://schemas.openxmlformats.org/drawingml/2006/main">
              <a:ext uri="{FF2B5EF4-FFF2-40B4-BE49-F238E27FC236}">
                <a16:creationId xmlns:a16="http://schemas.microsoft.com/office/drawing/2014/main" id="{E9A40A53-D5BC-4883-B4C7-AB0A6A8D3EE1}"/>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Eval zdroja a významu</a:t>
            </a:r>
          </a:p>
        </p:txBody>
      </p:sp>
      <p:sp>
        <p:nvSpPr>
          <p:cNvPr id="9" name="diagram-node-20-4">
            <a:extLst xmlns:a="http://schemas.openxmlformats.org/drawingml/2006/main">
              <a:ext uri="{FF2B5EF4-FFF2-40B4-BE49-F238E27FC236}">
                <a16:creationId xmlns:a16="http://schemas.microsoft.com/office/drawing/2014/main" id="{B15F638F-4E5E-4A2E-969D-2396422CDA59}"/>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Odovzdanie s limitmi</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20-13">
            <a:extLst xmlns:a="http://schemas.openxmlformats.org/drawingml/2006/main">
              <a:ext uri="{FF2B5EF4-FFF2-40B4-BE49-F238E27FC236}">
                <a16:creationId xmlns:a16="http://schemas.microsoft.com/office/drawing/2014/main" id="{BFD86281-6B1D-4204-B0B6-9C35B7C763E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20-14">
            <a:extLst xmlns:a="http://schemas.openxmlformats.org/drawingml/2006/main">
              <a:ext uri="{FF2B5EF4-FFF2-40B4-BE49-F238E27FC236}">
                <a16:creationId xmlns:a16="http://schemas.microsoft.com/office/drawing/2014/main" id="{C1F23945-0135-4362-98B0-0CDFCA50C6F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RAG funguje pre jeden tím. Označte chýbajúci test medzi firmami pred akýmkoľvek rozšírením.</a:t>
            </a:r>
          </a:p>
        </p:txBody>
      </p:sp>
      <p:sp>
        <p:nvSpPr>
          <p:cNvPr id="16" name="text-20-15">
            <a:extLst xmlns:a="http://schemas.openxmlformats.org/drawingml/2006/main">
              <a:ext uri="{FF2B5EF4-FFF2-40B4-BE49-F238E27FC236}">
                <a16:creationId xmlns:a16="http://schemas.microsoft.com/office/drawing/2014/main" id="{35B0A222-3659-45F3-B374-0D9D2FE1380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20-16">
            <a:extLst xmlns:a="http://schemas.openxmlformats.org/drawingml/2006/main">
              <a:ext uri="{FF2B5EF4-FFF2-40B4-BE49-F238E27FC236}">
                <a16:creationId xmlns:a16="http://schemas.microsoft.com/office/drawing/2014/main" id="{ADB67D88-BBEF-4380-A714-DAC37D0EE2B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20 / 50</a:t>
            </a:r>
          </a:p>
        </p:txBody>
      </p:sp>
    </p:spTree>
    <p:extLst>
      <p:ext uri="{BB962C8B-B14F-4D97-AF65-F5344CB8AC3E}">
        <p14:creationId xmlns:p14="http://schemas.microsoft.com/office/powerpoint/2010/main" val="1436545735"/>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2c86ee9715444bad"/>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21-0">
            <a:extLst xmlns:a="http://schemas.openxmlformats.org/drawingml/2006/main">
              <a:ext uri="{FF2B5EF4-FFF2-40B4-BE49-F238E27FC236}">
                <a16:creationId xmlns:a16="http://schemas.microsoft.com/office/drawing/2014/main" id="{724002FF-BC45-4A27-A6F3-B5A6BF306CC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Nástroje, API a oprávnenia</a:t>
            </a:r>
          </a:p>
        </p:txBody>
      </p:sp>
      <p:sp>
        <p:nvSpPr>
          <p:cNvPr id="3" name="text-21-1">
            <a:extLst xmlns:a="http://schemas.openxmlformats.org/drawingml/2006/main">
              <a:ext uri="{FF2B5EF4-FFF2-40B4-BE49-F238E27FC236}">
                <a16:creationId xmlns:a16="http://schemas.microsoft.com/office/drawing/2014/main" id="{F3CA6602-3892-4477-9498-F6FE41A379D0}"/>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Nástroj ako privilegovaná hranica</a:t>
            </a:r>
          </a:p>
        </p:txBody>
      </p:sp>
      <p:sp>
        <p:nvSpPr>
          <p:cNvPr id="4" name="text-21-2">
            <a:extLst xmlns:a="http://schemas.openxmlformats.org/drawingml/2006/main">
              <a:ext uri="{FF2B5EF4-FFF2-40B4-BE49-F238E27FC236}">
                <a16:creationId xmlns:a16="http://schemas.microsoft.com/office/drawing/2014/main" id="{D154655E-4241-443D-B4FE-CDF279D2CE9D}"/>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Model navrhuje akciu</a:t>
            </a:r>
          </a:p>
        </p:txBody>
      </p:sp>
      <p:sp>
        <p:nvSpPr>
          <p:cNvPr id="5" name="text-21-3">
            <a:extLst xmlns:a="http://schemas.openxmlformats.org/drawingml/2006/main">
              <a:ext uri="{FF2B5EF4-FFF2-40B4-BE49-F238E27FC236}">
                <a16:creationId xmlns:a16="http://schemas.microsoft.com/office/drawing/2014/main" id="{B9A0E507-0776-413F-80DB-38DEB7886F08}"/>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Server rozhoduje o oprávnení</a:t>
            </a:r>
          </a:p>
        </p:txBody>
      </p:sp>
      <p:sp>
        <p:nvSpPr>
          <p:cNvPr id="6" name="text-21-4">
            <a:extLst xmlns:a="http://schemas.openxmlformats.org/drawingml/2006/main">
              <a:ext uri="{FF2B5EF4-FFF2-40B4-BE49-F238E27FC236}">
                <a16:creationId xmlns:a16="http://schemas.microsoft.com/office/drawing/2014/main" id="{538E8085-27F7-4CFE-87D2-277E6FB71BA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1-5">
            <a:extLst xmlns:a="http://schemas.openxmlformats.org/drawingml/2006/main">
              <a:ext uri="{FF2B5EF4-FFF2-40B4-BE49-F238E27FC236}">
                <a16:creationId xmlns:a16="http://schemas.microsoft.com/office/drawing/2014/main" id="{724FD217-DB4E-4746-A472-7CDBA0D6D932}"/>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model navrhne export kontaktov. Server ho odmietne, ak používateľ nemá oprávnenie, bez ohľadu na formuláciu modelu.</a:t>
            </a:r>
          </a:p>
        </p:txBody>
      </p:sp>
      <p:sp>
        <p:nvSpPr>
          <p:cNvPr id="8" name="text-21-6">
            <a:extLst xmlns:a="http://schemas.openxmlformats.org/drawingml/2006/main">
              <a:ext uri="{FF2B5EF4-FFF2-40B4-BE49-F238E27FC236}">
                <a16:creationId xmlns:a16="http://schemas.microsoft.com/office/drawing/2014/main" id="{93C0E395-6616-4586-A233-AC3760F4259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1-7">
            <a:extLst xmlns:a="http://schemas.openxmlformats.org/drawingml/2006/main">
              <a:ext uri="{FF2B5EF4-FFF2-40B4-BE49-F238E27FC236}">
                <a16:creationId xmlns:a16="http://schemas.microsoft.com/office/drawing/2014/main" id="{5CECFB0C-8C26-47BD-905E-80D2278601F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21 / 50</a:t>
            </a:r>
          </a:p>
        </p:txBody>
      </p:sp>
    </p:spTree>
    <p:extLst>
      <p:ext uri="{BB962C8B-B14F-4D97-AF65-F5344CB8AC3E}">
        <p14:creationId xmlns:p14="http://schemas.microsoft.com/office/powerpoint/2010/main" val="1954766295"/>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22-0">
            <a:extLst xmlns:a="http://schemas.openxmlformats.org/drawingml/2006/main">
              <a:ext uri="{FF2B5EF4-FFF2-40B4-BE49-F238E27FC236}">
                <a16:creationId xmlns:a16="http://schemas.microsoft.com/office/drawing/2014/main" id="{066045D5-E717-4C57-BD70-C3B6B9F6934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Nástroje, API a oprávnenia</a:t>
            </a:r>
          </a:p>
        </p:txBody>
      </p:sp>
      <p:sp>
        <p:nvSpPr>
          <p:cNvPr id="2" name="text-22-1">
            <a:extLst xmlns:a="http://schemas.openxmlformats.org/drawingml/2006/main">
              <a:ext uri="{FF2B5EF4-FFF2-40B4-BE49-F238E27FC236}">
                <a16:creationId xmlns:a16="http://schemas.microsoft.com/office/drawing/2014/main" id="{7A382B8C-5BFB-41AF-83DB-00E67CE6C4D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Autentifikácia a autorizácia</a:t>
            </a:r>
          </a:p>
        </p:txBody>
      </p:sp>
      <p:sp>
        <p:nvSpPr>
          <p:cNvPr id="3" name="text-22-2">
            <a:extLst xmlns:a="http://schemas.openxmlformats.org/drawingml/2006/main">
              <a:ext uri="{FF2B5EF4-FFF2-40B4-BE49-F238E27FC236}">
                <a16:creationId xmlns:a16="http://schemas.microsoft.com/office/drawing/2014/main" id="{A4C0B043-750E-4DC6-AF71-F36ACAB7D593}"/>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Prihlásenie nestačí na prístup</a:t>
            </a:r>
          </a:p>
        </p:txBody>
      </p:sp>
      <p:sp>
        <p:nvSpPr>
          <p:cNvPr id="4" name="text-22-3">
            <a:extLst xmlns:a="http://schemas.openxmlformats.org/drawingml/2006/main">
              <a:ext uri="{FF2B5EF4-FFF2-40B4-BE49-F238E27FC236}">
                <a16:creationId xmlns:a16="http://schemas.microsoft.com/office/drawing/2014/main" id="{493E3635-523E-4BCD-8200-47303530521B}"/>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Kontrolujte konkrétny zdroj</a:t>
            </a:r>
          </a:p>
        </p:txBody>
      </p:sp>
      <p:sp>
        <p:nvSpPr>
          <p:cNvPr id="5" name="diagram-node-22-0">
            <a:extLst xmlns:a="http://schemas.openxmlformats.org/drawingml/2006/main">
              <a:ext uri="{FF2B5EF4-FFF2-40B4-BE49-F238E27FC236}">
                <a16:creationId xmlns:a16="http://schemas.microsoft.com/office/drawing/2014/main" id="{D1D9C245-ACF7-41A0-AD95-AA75058AF1EE}"/>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Identita používateľa</a:t>
            </a:r>
          </a:p>
        </p:txBody>
      </p:sp>
      <p:sp>
        <p:nvSpPr>
          <p:cNvPr id="6" name="diagram-node-22-1">
            <a:extLst xmlns:a="http://schemas.openxmlformats.org/drawingml/2006/main">
              <a:ext uri="{FF2B5EF4-FFF2-40B4-BE49-F238E27FC236}">
                <a16:creationId xmlns:a16="http://schemas.microsoft.com/office/drawing/2014/main" id="{A9C465B9-4AFD-47A0-BBAC-32BB3E0B3B61}"/>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Konkrétny zdroj</a:t>
            </a:r>
          </a:p>
        </p:txBody>
      </p:sp>
      <p:sp>
        <p:nvSpPr>
          <p:cNvPr id="7" name="diagram-node-22-2">
            <a:extLst xmlns:a="http://schemas.openxmlformats.org/drawingml/2006/main">
              <a:ext uri="{FF2B5EF4-FFF2-40B4-BE49-F238E27FC236}">
                <a16:creationId xmlns:a16="http://schemas.microsoft.com/office/drawing/2014/main" id="{6484C60D-810C-4A0B-9D52-6C341972417B}"/>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Povolená akcia</a:t>
            </a:r>
          </a:p>
        </p:txBody>
      </p:sp>
      <p:sp>
        <p:nvSpPr>
          <p:cNvPr id="8" name="diagram-node-22-3">
            <a:extLst xmlns:a="http://schemas.openxmlformats.org/drawingml/2006/main">
              <a:ext uri="{FF2B5EF4-FFF2-40B4-BE49-F238E27FC236}">
                <a16:creationId xmlns:a16="http://schemas.microsoft.com/office/drawing/2014/main" id="{9B7EE747-B8B9-47FD-AD8E-73BDFEB731FA}"/>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Serverové rozhodnutie</a:t>
            </a:r>
          </a:p>
        </p:txBody>
      </p:sp>
      <p:cxnSp>
        <p:nvCxnSpPr>
          <p:cNvPr id="24" name=""/>
          <p:cNvCxnSpPr>
            <a:stCxn xmlns:a="http://schemas.openxmlformats.org/drawingml/2006/main" id="5" idx="3"/>
            <a:endCxn xmlns:a="http://schemas.openxmlformats.org/drawingml/2006/main" id="6"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6" name=""/>
          <p:cNvCxnSpPr>
            <a:stCxn xmlns:a="http://schemas.openxmlformats.org/drawingml/2006/main" id="7" idx="3"/>
            <a:endCxn xmlns:a="http://schemas.openxmlformats.org/drawingml/2006/main" id="8"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2" name="text-22-11">
            <a:extLst xmlns:a="http://schemas.openxmlformats.org/drawingml/2006/main">
              <a:ext uri="{FF2B5EF4-FFF2-40B4-BE49-F238E27FC236}">
                <a16:creationId xmlns:a16="http://schemas.microsoft.com/office/drawing/2014/main" id="{C8C84003-D761-4A48-8CBA-3B6486FB07F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3" name="text-22-12">
            <a:extLst xmlns:a="http://schemas.openxmlformats.org/drawingml/2006/main">
              <a:ext uri="{FF2B5EF4-FFF2-40B4-BE49-F238E27FC236}">
                <a16:creationId xmlns:a16="http://schemas.microsoft.com/office/drawing/2014/main" id="{BA9BA252-8131-4E06-84DD-45D81D248FF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používateľ zmení case_id v URL. Očakávaný výsledok je odmietnutý prístup, nie cudzí dokument.</a:t>
            </a:r>
          </a:p>
        </p:txBody>
      </p:sp>
      <p:sp>
        <p:nvSpPr>
          <p:cNvPr id="14" name="text-22-13">
            <a:extLst xmlns:a="http://schemas.openxmlformats.org/drawingml/2006/main">
              <a:ext uri="{FF2B5EF4-FFF2-40B4-BE49-F238E27FC236}">
                <a16:creationId xmlns:a16="http://schemas.microsoft.com/office/drawing/2014/main" id="{66E1CB85-02A8-4D10-9E2F-50029E4F79C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5" name="text-22-14">
            <a:extLst xmlns:a="http://schemas.openxmlformats.org/drawingml/2006/main">
              <a:ext uri="{FF2B5EF4-FFF2-40B4-BE49-F238E27FC236}">
                <a16:creationId xmlns:a16="http://schemas.microsoft.com/office/drawing/2014/main" id="{67E31658-AF8F-4E69-B5F8-CF80FD89D49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22 / 50</a:t>
            </a:r>
          </a:p>
        </p:txBody>
      </p:sp>
    </p:spTree>
    <p:extLst>
      <p:ext uri="{BB962C8B-B14F-4D97-AF65-F5344CB8AC3E}">
        <p14:creationId xmlns:p14="http://schemas.microsoft.com/office/powerpoint/2010/main" val="2010400172"/>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3-0">
            <a:extLst xmlns:a="http://schemas.openxmlformats.org/drawingml/2006/main">
              <a:ext uri="{FF2B5EF4-FFF2-40B4-BE49-F238E27FC236}">
                <a16:creationId xmlns:a16="http://schemas.microsoft.com/office/drawing/2014/main" id="{A8CED35E-E1BA-4A20-A580-1A0A8D4BC7A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Nástroje, API a oprávnenia</a:t>
            </a:r>
          </a:p>
        </p:txBody>
      </p:sp>
      <p:sp>
        <p:nvSpPr>
          <p:cNvPr id="2" name="text-23-1">
            <a:extLst xmlns:a="http://schemas.openxmlformats.org/drawingml/2006/main">
              <a:ext uri="{FF2B5EF4-FFF2-40B4-BE49-F238E27FC236}">
                <a16:creationId xmlns:a16="http://schemas.microsoft.com/office/drawing/2014/main" id="{CCF4F1AB-7805-4D50-9EC2-14F7C81BD89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Minimálne oprávnenia integrácie</a:t>
            </a:r>
          </a:p>
        </p:txBody>
      </p:sp>
      <p:sp>
        <p:nvSpPr>
          <p:cNvPr id="3" name="text-23-2">
            <a:extLst xmlns:a="http://schemas.openxmlformats.org/drawingml/2006/main">
              <a:ext uri="{FF2B5EF4-FFF2-40B4-BE49-F238E27FC236}">
                <a16:creationId xmlns:a16="http://schemas.microsoft.com/office/drawing/2014/main" id="{00B234A2-7374-4CF4-85CA-E0ED07059ED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Povoľte len potrebnú akciu</a:t>
            </a:r>
          </a:p>
        </p:txBody>
      </p:sp>
      <p:sp>
        <p:nvSpPr>
          <p:cNvPr id="4" name="text-23-3">
            <a:extLst xmlns:a="http://schemas.openxmlformats.org/drawingml/2006/main">
              <a:ext uri="{FF2B5EF4-FFF2-40B4-BE49-F238E27FC236}">
                <a16:creationId xmlns:a16="http://schemas.microsoft.com/office/drawing/2014/main" id="{DC41240F-9D17-41BD-8EF0-8D67D102EAF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Oddeľte čítanie od zápisu</a:t>
            </a:r>
          </a:p>
        </p:txBody>
      </p:sp>
      <p:sp>
        <p:nvSpPr>
          <p:cNvPr id="5" name="text-23-4">
            <a:extLst xmlns:a="http://schemas.openxmlformats.org/drawingml/2006/main">
              <a:ext uri="{FF2B5EF4-FFF2-40B4-BE49-F238E27FC236}">
                <a16:creationId xmlns:a16="http://schemas.microsoft.com/office/drawing/2014/main" id="{BEF75CE7-F9BA-4415-8282-61A989901B0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3-5">
            <a:extLst xmlns:a="http://schemas.openxmlformats.org/drawingml/2006/main">
              <a:ext uri="{FF2B5EF4-FFF2-40B4-BE49-F238E27FC236}">
                <a16:creationId xmlns:a16="http://schemas.microsoft.com/office/drawing/2014/main" id="{64557839-7378-4CC7-88B4-58ED453E089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report číta agregované údaje. Navrhnite read-only oprávnenie bez exportu individuálnych kontaktov a bez zápisu.</a:t>
            </a:r>
          </a:p>
        </p:txBody>
      </p:sp>
      <p:sp>
        <p:nvSpPr>
          <p:cNvPr id="7" name="text-23-6">
            <a:extLst xmlns:a="http://schemas.openxmlformats.org/drawingml/2006/main">
              <a:ext uri="{FF2B5EF4-FFF2-40B4-BE49-F238E27FC236}">
                <a16:creationId xmlns:a16="http://schemas.microsoft.com/office/drawing/2014/main" id="{879E4469-9AF3-4176-821B-A56DE13814A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3-7">
            <a:extLst xmlns:a="http://schemas.openxmlformats.org/drawingml/2006/main">
              <a:ext uri="{FF2B5EF4-FFF2-40B4-BE49-F238E27FC236}">
                <a16:creationId xmlns:a16="http://schemas.microsoft.com/office/drawing/2014/main" id="{70D384D7-5AAE-4EE7-9637-DDE84F25ED5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23 / 50</a:t>
            </a:r>
          </a:p>
        </p:txBody>
      </p:sp>
    </p:spTree>
    <p:extLst>
      <p:ext uri="{BB962C8B-B14F-4D97-AF65-F5344CB8AC3E}">
        <p14:creationId xmlns:p14="http://schemas.microsoft.com/office/powerpoint/2010/main" val="1469166248"/>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4-0">
            <a:extLst xmlns:a="http://schemas.openxmlformats.org/drawingml/2006/main">
              <a:ext uri="{FF2B5EF4-FFF2-40B4-BE49-F238E27FC236}">
                <a16:creationId xmlns:a16="http://schemas.microsoft.com/office/drawing/2014/main" id="{9CBD682F-DE6B-4CAF-84E7-94A9E35A1F9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Nástroje, API a oprávnenia</a:t>
            </a:r>
          </a:p>
        </p:txBody>
      </p:sp>
      <p:sp>
        <p:nvSpPr>
          <p:cNvPr id="2" name="text-24-1">
            <a:extLst xmlns:a="http://schemas.openxmlformats.org/drawingml/2006/main">
              <a:ext uri="{FF2B5EF4-FFF2-40B4-BE49-F238E27FC236}">
                <a16:creationId xmlns:a16="http://schemas.microsoft.com/office/drawing/2014/main" id="{BCFF42B2-F655-4A59-94D7-9E846067581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MCP pripojenie a dôvera</a:t>
            </a:r>
          </a:p>
        </p:txBody>
      </p:sp>
      <p:sp>
        <p:nvSpPr>
          <p:cNvPr id="3" name="text-24-2">
            <a:extLst xmlns:a="http://schemas.openxmlformats.org/drawingml/2006/main">
              <a:ext uri="{FF2B5EF4-FFF2-40B4-BE49-F238E27FC236}">
                <a16:creationId xmlns:a16="http://schemas.microsoft.com/office/drawing/2014/main" id="{55EF9B4F-B7AC-406C-9807-8EF18557DEA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server a identitu</a:t>
            </a:r>
          </a:p>
        </p:txBody>
      </p:sp>
      <p:sp>
        <p:nvSpPr>
          <p:cNvPr id="4" name="text-24-3">
            <a:extLst xmlns:a="http://schemas.openxmlformats.org/drawingml/2006/main">
              <a:ext uri="{FF2B5EF4-FFF2-40B4-BE49-F238E27FC236}">
                <a16:creationId xmlns:a16="http://schemas.microsoft.com/office/drawing/2014/main" id="{76FA780F-A764-4C35-BF6B-210C15A91BE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Nepreberajte cudzie tokeny</a:t>
            </a:r>
          </a:p>
        </p:txBody>
      </p:sp>
      <p:sp>
        <p:nvSpPr>
          <p:cNvPr id="5" name="text-24-4">
            <a:extLst xmlns:a="http://schemas.openxmlformats.org/drawingml/2006/main">
              <a:ext uri="{FF2B5EF4-FFF2-40B4-BE49-F238E27FC236}">
                <a16:creationId xmlns:a16="http://schemas.microsoft.com/office/drawing/2014/main" id="{FEE870AE-D92F-4A3D-B637-2C818E60D75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4-5">
            <a:extLst xmlns:a="http://schemas.openxmlformats.org/drawingml/2006/main">
              <a:ext uri="{FF2B5EF4-FFF2-40B4-BE49-F238E27FC236}">
                <a16:creationId xmlns:a16="http://schemas.microsoft.com/office/drawing/2014/main" id="{A1A1505F-22AF-4021-95C4-3017402A127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neznámy MCP server ponúka „všetky firemné dáta“. Nepripájajte ho a vyžiadajte kontrolu identity a rozsahu.</a:t>
            </a:r>
          </a:p>
        </p:txBody>
      </p:sp>
      <p:sp>
        <p:nvSpPr>
          <p:cNvPr id="7" name="text-24-6">
            <a:extLst xmlns:a="http://schemas.openxmlformats.org/drawingml/2006/main">
              <a:ext uri="{FF2B5EF4-FFF2-40B4-BE49-F238E27FC236}">
                <a16:creationId xmlns:a16="http://schemas.microsoft.com/office/drawing/2014/main" id="{417327FD-BF8A-4C2C-9667-6626BE2E495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4-7">
            <a:extLst xmlns:a="http://schemas.openxmlformats.org/drawingml/2006/main">
              <a:ext uri="{FF2B5EF4-FFF2-40B4-BE49-F238E27FC236}">
                <a16:creationId xmlns:a16="http://schemas.microsoft.com/office/drawing/2014/main" id="{FDF0C0BD-AE02-40F2-8207-BCEB86ABF6A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24 / 50</a:t>
            </a:r>
          </a:p>
        </p:txBody>
      </p:sp>
    </p:spTree>
    <p:extLst>
      <p:ext uri="{BB962C8B-B14F-4D97-AF65-F5344CB8AC3E}">
        <p14:creationId xmlns:p14="http://schemas.microsoft.com/office/powerpoint/2010/main" val="1468533998"/>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5-0">
            <a:extLst xmlns:a="http://schemas.openxmlformats.org/drawingml/2006/main">
              <a:ext uri="{FF2B5EF4-FFF2-40B4-BE49-F238E27FC236}">
                <a16:creationId xmlns:a16="http://schemas.microsoft.com/office/drawing/2014/main" id="{03713C0D-7DCE-46B5-AF56-7F50C705EAE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Nástroje, API a oprávnenia</a:t>
            </a:r>
          </a:p>
        </p:txBody>
      </p:sp>
      <p:sp>
        <p:nvSpPr>
          <p:cNvPr id="2" name="text-25-1">
            <a:extLst xmlns:a="http://schemas.openxmlformats.org/drawingml/2006/main">
              <a:ext uri="{FF2B5EF4-FFF2-40B4-BE49-F238E27FC236}">
                <a16:creationId xmlns:a16="http://schemas.microsoft.com/office/drawing/2014/main" id="{6795B17A-A35E-435D-97EC-0D5150B2A54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Argumenty nástroja a povolené ciele</a:t>
            </a:r>
          </a:p>
        </p:txBody>
      </p:sp>
      <p:sp>
        <p:nvSpPr>
          <p:cNvPr id="3" name="text-25-2">
            <a:extLst xmlns:a="http://schemas.openxmlformats.org/drawingml/2006/main">
              <a:ext uri="{FF2B5EF4-FFF2-40B4-BE49-F238E27FC236}">
                <a16:creationId xmlns:a16="http://schemas.microsoft.com/office/drawing/2014/main" id="{D4EDDB53-242A-4F35-B715-E2E559050954}"/>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Validujte typ aj rozsah</a:t>
            </a:r>
          </a:p>
        </p:txBody>
      </p:sp>
      <p:sp>
        <p:nvSpPr>
          <p:cNvPr id="4" name="text-25-3">
            <a:extLst xmlns:a="http://schemas.openxmlformats.org/drawingml/2006/main">
              <a:ext uri="{FF2B5EF4-FFF2-40B4-BE49-F238E27FC236}">
                <a16:creationId xmlns:a16="http://schemas.microsoft.com/office/drawing/2014/main" id="{F81148F1-7755-41D4-B7D6-72C806AC2DF6}"/>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Obmedzte externé adresy</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695325">
                <a:tc>
                  <a:txBody>
                    <a:bodyPr/>
                    <a:lstStyle/>
                    <a:p>
                      <a:r>
                        <a:rPr sz="1800" b="1">
                          <a:solidFill>
                            <a:srgbClr val="10263B"/>
                          </a:solidFill>
                          <a:latin typeface="Arial"/>
                          <a:ea typeface="Arial"/>
                          <a:cs typeface="Arial"/>
                        </a:rPr>
                        <a:t>Argument</a:t>
                      </a:r>
                    </a:p>
                  </a:txBody>
                  <a:tcPr marL="91440" marR="91440" marT="45720" marB="45720">
                    <a:solidFill>
                      <a:srgbClr val="EAF4F0"/>
                    </a:solidFill>
                  </a:tcPr>
                </a:tc>
                <a:tc>
                  <a:txBody>
                    <a:bodyPr/>
                    <a:lstStyle/>
                    <a:p>
                      <a:r>
                        <a:rPr sz="1800" b="1">
                          <a:solidFill>
                            <a:srgbClr val="10263B"/>
                          </a:solidFill>
                          <a:latin typeface="Arial"/>
                          <a:ea typeface="Arial"/>
                          <a:cs typeface="Arial"/>
                        </a:rPr>
                        <a:t>Kontrola</a:t>
                      </a:r>
                    </a:p>
                  </a:txBody>
                  <a:tcPr marL="91440" marR="91440" marT="45720" marB="45720">
                    <a:solidFill>
                      <a:srgbClr val="EAF4F0"/>
                    </a:solidFill>
                  </a:tcPr>
                </a:tc>
                <a:tc>
                  <a:txBody>
                    <a:bodyPr/>
                    <a:lstStyle/>
                    <a:p>
                      <a:r>
                        <a:rPr sz="1800" b="1">
                          <a:solidFill>
                            <a:srgbClr val="10263B"/>
                          </a:solidFill>
                          <a:latin typeface="Arial"/>
                          <a:ea typeface="Arial"/>
                          <a:cs typeface="Arial"/>
                        </a:rPr>
                        <a:t>Zakázaná vetva</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Externá URL</a:t>
                      </a:r>
                    </a:p>
                  </a:txBody>
                  <a:tcPr marL="91440" marR="91440" marT="45720" marB="45720">
                    <a:solidFill>
                      <a:srgbClr val="FFFFFF"/>
                    </a:solidFill>
                  </a:tcPr>
                </a:tc>
                <a:tc>
                  <a:txBody>
                    <a:bodyPr/>
                    <a:lstStyle/>
                    <a:p>
                      <a:r>
                        <a:rPr sz="1800" b="0">
                          <a:solidFill>
                            <a:srgbClr val="10263B"/>
                          </a:solidFill>
                          <a:latin typeface="Arial"/>
                          <a:ea typeface="Arial"/>
                          <a:cs typeface="Arial"/>
                        </a:rPr>
                        <a:t>Povolený cieľ a presmerovanie</a:t>
                      </a:r>
                    </a:p>
                  </a:txBody>
                  <a:tcPr marL="91440" marR="91440" marT="45720" marB="45720">
                    <a:solidFill>
                      <a:srgbClr val="FFFFFF"/>
                    </a:solidFill>
                  </a:tcPr>
                </a:tc>
                <a:tc>
                  <a:txBody>
                    <a:bodyPr/>
                    <a:lstStyle/>
                    <a:p>
                      <a:r>
                        <a:rPr sz="1800" b="0">
                          <a:solidFill>
                            <a:srgbClr val="10263B"/>
                          </a:solidFill>
                          <a:latin typeface="Arial"/>
                          <a:ea typeface="Arial"/>
                          <a:cs typeface="Arial"/>
                        </a:rPr>
                        <a:t>Interné metadata</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Cesta súboru</a:t>
                      </a:r>
                    </a:p>
                  </a:txBody>
                  <a:tcPr marL="91440" marR="91440" marT="45720" marB="45720">
                    <a:solidFill>
                      <a:srgbClr val="FFFFFF"/>
                    </a:solidFill>
                  </a:tcPr>
                </a:tc>
                <a:tc>
                  <a:txBody>
                    <a:bodyPr/>
                    <a:lstStyle/>
                    <a:p>
                      <a:r>
                        <a:rPr sz="1800" b="0">
                          <a:solidFill>
                            <a:srgbClr val="10263B"/>
                          </a:solidFill>
                          <a:latin typeface="Arial"/>
                          <a:ea typeface="Arial"/>
                          <a:cs typeface="Arial"/>
                        </a:rPr>
                        <a:t>Schválený pracovný priestor</a:t>
                      </a:r>
                    </a:p>
                  </a:txBody>
                  <a:tcPr marL="91440" marR="91440" marT="45720" marB="45720">
                    <a:solidFill>
                      <a:srgbClr val="FFFFFF"/>
                    </a:solidFill>
                  </a:tcPr>
                </a:tc>
                <a:tc>
                  <a:txBody>
                    <a:bodyPr/>
                    <a:lstStyle/>
                    <a:p>
                      <a:r>
                        <a:rPr sz="1800" b="0">
                          <a:solidFill>
                            <a:srgbClr val="10263B"/>
                          </a:solidFill>
                          <a:latin typeface="Arial"/>
                          <a:ea typeface="Arial"/>
                          <a:cs typeface="Arial"/>
                        </a:rPr>
                        <a:t>Čítanie mimo rozsahu</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case_id</a:t>
                      </a:r>
                    </a:p>
                  </a:txBody>
                  <a:tcPr marL="91440" marR="91440" marT="45720" marB="45720">
                    <a:solidFill>
                      <a:srgbClr val="FFFFFF"/>
                    </a:solidFill>
                  </a:tcPr>
                </a:tc>
                <a:tc>
                  <a:txBody>
                    <a:bodyPr/>
                    <a:lstStyle/>
                    <a:p>
                      <a:r>
                        <a:rPr sz="1800" b="0">
                          <a:solidFill>
                            <a:srgbClr val="10263B"/>
                          </a:solidFill>
                          <a:latin typeface="Arial"/>
                          <a:ea typeface="Arial"/>
                          <a:cs typeface="Arial"/>
                        </a:rPr>
                        <a:t>Oprávnenie na konkrétny zdroj</a:t>
                      </a:r>
                    </a:p>
                  </a:txBody>
                  <a:tcPr marL="91440" marR="91440" marT="45720" marB="45720">
                    <a:solidFill>
                      <a:srgbClr val="FFFFFF"/>
                    </a:solidFill>
                  </a:tcPr>
                </a:tc>
                <a:tc>
                  <a:txBody>
                    <a:bodyPr/>
                    <a:lstStyle/>
                    <a:p>
                      <a:r>
                        <a:rPr sz="1800" b="0">
                          <a:solidFill>
                            <a:srgbClr val="10263B"/>
                          </a:solidFill>
                          <a:latin typeface="Arial"/>
                          <a:ea typeface="Arial"/>
                          <a:cs typeface="Arial"/>
                        </a:rPr>
                        <a:t>Cudzí prípad</a:t>
                      </a:r>
                    </a:p>
                  </a:txBody>
                  <a:tcPr marL="91440" marR="91440" marT="45720" marB="45720">
                    <a:solidFill>
                      <a:srgbClr val="FFFFFF"/>
                    </a:solidFill>
                  </a:tcPr>
                </a:tc>
              </a:tr>
            </a:tbl>
          </a:graphicData>
        </a:graphic>
      </p:graphicFrame>
      <p:sp>
        <p:nvSpPr>
          <p:cNvPr id="6" name="text-25-4">
            <a:extLst xmlns:a="http://schemas.openxmlformats.org/drawingml/2006/main">
              <a:ext uri="{FF2B5EF4-FFF2-40B4-BE49-F238E27FC236}">
                <a16:creationId xmlns:a16="http://schemas.microsoft.com/office/drawing/2014/main" id="{AB5504C8-322D-4DC4-99C0-2E9F2557FD5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5-5">
            <a:extLst xmlns:a="http://schemas.openxmlformats.org/drawingml/2006/main">
              <a:ext uri="{FF2B5EF4-FFF2-40B4-BE49-F238E27FC236}">
                <a16:creationId xmlns:a16="http://schemas.microsoft.com/office/drawing/2014/main" id="{2178E93C-83D1-4536-B9A2-8F3A9EC49EA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nástroj dostane adresu interného metadata servera. Validácia ju zablokuje pred sieťovou požiadavkou.</a:t>
            </a:r>
          </a:p>
        </p:txBody>
      </p:sp>
      <p:sp>
        <p:nvSpPr>
          <p:cNvPr id="8" name="text-25-6">
            <a:extLst xmlns:a="http://schemas.openxmlformats.org/drawingml/2006/main">
              <a:ext uri="{FF2B5EF4-FFF2-40B4-BE49-F238E27FC236}">
                <a16:creationId xmlns:a16="http://schemas.microsoft.com/office/drawing/2014/main" id="{82C5EEF3-3CB8-42C5-91EE-794CF59F4F3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5-7">
            <a:extLst xmlns:a="http://schemas.openxmlformats.org/drawingml/2006/main">
              <a:ext uri="{FF2B5EF4-FFF2-40B4-BE49-F238E27FC236}">
                <a16:creationId xmlns:a16="http://schemas.microsoft.com/office/drawing/2014/main" id="{2C65FBD0-BB6F-4139-9409-71BF39838AD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25 / 50</a:t>
            </a:r>
          </a:p>
        </p:txBody>
      </p:sp>
    </p:spTree>
    <p:extLst>
      <p:ext uri="{BB962C8B-B14F-4D97-AF65-F5344CB8AC3E}">
        <p14:creationId xmlns:p14="http://schemas.microsoft.com/office/powerpoint/2010/main" val="1600587966"/>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6-0">
            <a:extLst xmlns:a="http://schemas.openxmlformats.org/drawingml/2006/main">
              <a:ext uri="{FF2B5EF4-FFF2-40B4-BE49-F238E27FC236}">
                <a16:creationId xmlns:a16="http://schemas.microsoft.com/office/drawing/2014/main" id="{CB83A743-0AE9-4337-9C59-906DCAE63F5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Nástroje, API a oprávnenia</a:t>
            </a:r>
          </a:p>
        </p:txBody>
      </p:sp>
      <p:sp>
        <p:nvSpPr>
          <p:cNvPr id="2" name="text-26-1">
            <a:extLst xmlns:a="http://schemas.openxmlformats.org/drawingml/2006/main">
              <a:ext uri="{FF2B5EF4-FFF2-40B4-BE49-F238E27FC236}">
                <a16:creationId xmlns:a16="http://schemas.microsoft.com/office/drawing/2014/main" id="{978D3D1C-1009-4C5D-8730-215E1E6ADEC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Tajomstvá mimo modelového kontextu</a:t>
            </a:r>
          </a:p>
        </p:txBody>
      </p:sp>
      <p:sp>
        <p:nvSpPr>
          <p:cNvPr id="3" name="text-26-2">
            <a:extLst xmlns:a="http://schemas.openxmlformats.org/drawingml/2006/main">
              <a:ext uri="{FF2B5EF4-FFF2-40B4-BE49-F238E27FC236}">
                <a16:creationId xmlns:a16="http://schemas.microsoft.com/office/drawing/2014/main" id="{E9059711-CB28-4D31-BD14-C0C7034ADA4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Držte kľúče v správe tajomstiev</a:t>
            </a:r>
          </a:p>
        </p:txBody>
      </p:sp>
      <p:sp>
        <p:nvSpPr>
          <p:cNvPr id="4" name="text-26-3">
            <a:extLst xmlns:a="http://schemas.openxmlformats.org/drawingml/2006/main">
              <a:ext uri="{FF2B5EF4-FFF2-40B4-BE49-F238E27FC236}">
                <a16:creationId xmlns:a16="http://schemas.microsoft.com/office/drawing/2014/main" id="{DD90E08B-7409-4210-A544-5C7D3712C58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Nelogujte autentifikačné údaje</a:t>
            </a:r>
          </a:p>
        </p:txBody>
      </p:sp>
      <p:sp>
        <p:nvSpPr>
          <p:cNvPr id="5" name="text-26-4">
            <a:extLst xmlns:a="http://schemas.openxmlformats.org/drawingml/2006/main">
              <a:ext uri="{FF2B5EF4-FFF2-40B4-BE49-F238E27FC236}">
                <a16:creationId xmlns:a16="http://schemas.microsoft.com/office/drawing/2014/main" id="{5834FBD2-5B09-4A95-BE42-2F988D16DA4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6-5">
            <a:extLst xmlns:a="http://schemas.openxmlformats.org/drawingml/2006/main">
              <a:ext uri="{FF2B5EF4-FFF2-40B4-BE49-F238E27FC236}">
                <a16:creationId xmlns:a16="http://schemas.microsoft.com/office/drawing/2014/main" id="{7C1AE6F9-431C-4A11-BB2C-21725A42D6C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chybová správa obsahuje token. Opravte logovanie a navrhnite postup odobratia vystaveného oprávnenia.</a:t>
            </a:r>
          </a:p>
        </p:txBody>
      </p:sp>
      <p:sp>
        <p:nvSpPr>
          <p:cNvPr id="7" name="text-26-6">
            <a:extLst xmlns:a="http://schemas.openxmlformats.org/drawingml/2006/main">
              <a:ext uri="{FF2B5EF4-FFF2-40B4-BE49-F238E27FC236}">
                <a16:creationId xmlns:a16="http://schemas.microsoft.com/office/drawing/2014/main" id="{65B4498D-F4B9-4530-A40D-A094640A89F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6-7">
            <a:extLst xmlns:a="http://schemas.openxmlformats.org/drawingml/2006/main">
              <a:ext uri="{FF2B5EF4-FFF2-40B4-BE49-F238E27FC236}">
                <a16:creationId xmlns:a16="http://schemas.microsoft.com/office/drawing/2014/main" id="{1E8B9771-2935-4EF2-9BF3-F15F7D95660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26 / 50</a:t>
            </a:r>
          </a:p>
        </p:txBody>
      </p:sp>
    </p:spTree>
    <p:extLst>
      <p:ext uri="{BB962C8B-B14F-4D97-AF65-F5344CB8AC3E}">
        <p14:creationId xmlns:p14="http://schemas.microsoft.com/office/powerpoint/2010/main" val="584077396"/>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7-0">
            <a:extLst xmlns:a="http://schemas.openxmlformats.org/drawingml/2006/main">
              <a:ext uri="{FF2B5EF4-FFF2-40B4-BE49-F238E27FC236}">
                <a16:creationId xmlns:a16="http://schemas.microsoft.com/office/drawing/2014/main" id="{FEDDB9F2-FC01-4F5F-862F-FD48A158ACA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Nástroje, API a oprávnenia</a:t>
            </a:r>
          </a:p>
        </p:txBody>
      </p:sp>
      <p:sp>
        <p:nvSpPr>
          <p:cNvPr id="2" name="text-27-1">
            <a:extLst xmlns:a="http://schemas.openxmlformats.org/drawingml/2006/main">
              <a:ext uri="{FF2B5EF4-FFF2-40B4-BE49-F238E27FC236}">
                <a16:creationId xmlns:a16="http://schemas.microsoft.com/office/drawing/2014/main" id="{A78A17D2-1485-4FE1-B290-DC7E6061240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Ľudské potvrdenie zápisu</a:t>
            </a:r>
          </a:p>
        </p:txBody>
      </p:sp>
      <p:sp>
        <p:nvSpPr>
          <p:cNvPr id="3" name="text-27-2">
            <a:extLst xmlns:a="http://schemas.openxmlformats.org/drawingml/2006/main">
              <a:ext uri="{FF2B5EF4-FFF2-40B4-BE49-F238E27FC236}">
                <a16:creationId xmlns:a16="http://schemas.microsoft.com/office/drawing/2014/main" id="{E59FDC14-9CB3-412C-97B0-4C5686490EA4}"/>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Ukážte presnú akciu a cieľ</a:t>
            </a:r>
          </a:p>
        </p:txBody>
      </p:sp>
      <p:sp>
        <p:nvSpPr>
          <p:cNvPr id="4" name="text-27-3">
            <a:extLst xmlns:a="http://schemas.openxmlformats.org/drawingml/2006/main">
              <a:ext uri="{FF2B5EF4-FFF2-40B4-BE49-F238E27FC236}">
                <a16:creationId xmlns:a16="http://schemas.microsoft.com/office/drawing/2014/main" id="{FDA998D8-856B-4581-8182-A2889F8FDC2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Schválenie viažte na verziu</a:t>
            </a:r>
          </a:p>
        </p:txBody>
      </p:sp>
      <p:sp>
        <p:nvSpPr>
          <p:cNvPr id="5" name="text-27-4">
            <a:extLst xmlns:a="http://schemas.openxmlformats.org/drawingml/2006/main">
              <a:ext uri="{FF2B5EF4-FFF2-40B4-BE49-F238E27FC236}">
                <a16:creationId xmlns:a16="http://schemas.microsoft.com/office/drawing/2014/main" id="{18C1D9DB-F5CC-4F3A-90EC-CC124A2BB77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7-5">
            <a:extLst xmlns:a="http://schemas.openxmlformats.org/drawingml/2006/main">
              <a:ext uri="{FF2B5EF4-FFF2-40B4-BE49-F238E27FC236}">
                <a16:creationId xmlns:a16="http://schemas.microsoft.com/office/drawing/2014/main" id="{363DC583-709F-4DEF-AF88-9EC48922101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systém pripraví ponuku. Človek skontroluje adresáta, sumu a prílohu; zmena sumy vyžaduje nové potvrdenie.</a:t>
            </a:r>
          </a:p>
        </p:txBody>
      </p:sp>
      <p:sp>
        <p:nvSpPr>
          <p:cNvPr id="7" name="text-27-6">
            <a:extLst xmlns:a="http://schemas.openxmlformats.org/drawingml/2006/main">
              <a:ext uri="{FF2B5EF4-FFF2-40B4-BE49-F238E27FC236}">
                <a16:creationId xmlns:a16="http://schemas.microsoft.com/office/drawing/2014/main" id="{101BF627-46CD-4CF4-AF34-EAFBBCED9EF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7-7">
            <a:extLst xmlns:a="http://schemas.openxmlformats.org/drawingml/2006/main">
              <a:ext uri="{FF2B5EF4-FFF2-40B4-BE49-F238E27FC236}">
                <a16:creationId xmlns:a16="http://schemas.microsoft.com/office/drawing/2014/main" id="{4E0C0641-B08A-4068-BBF2-8D2E9FC44A8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27 / 50</a:t>
            </a:r>
          </a:p>
        </p:txBody>
      </p:sp>
    </p:spTree>
    <p:extLst>
      <p:ext uri="{BB962C8B-B14F-4D97-AF65-F5344CB8AC3E}">
        <p14:creationId xmlns:p14="http://schemas.microsoft.com/office/powerpoint/2010/main" val="383894742"/>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8-0">
            <a:extLst xmlns:a="http://schemas.openxmlformats.org/drawingml/2006/main">
              <a:ext uri="{FF2B5EF4-FFF2-40B4-BE49-F238E27FC236}">
                <a16:creationId xmlns:a16="http://schemas.microsoft.com/office/drawing/2014/main" id="{9D5BF32D-BA47-424C-86A3-43FDD495606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Nástroje, API a oprávnenia</a:t>
            </a:r>
          </a:p>
        </p:txBody>
      </p:sp>
      <p:sp>
        <p:nvSpPr>
          <p:cNvPr id="2" name="text-28-1">
            <a:extLst xmlns:a="http://schemas.openxmlformats.org/drawingml/2006/main">
              <a:ext uri="{FF2B5EF4-FFF2-40B4-BE49-F238E27FC236}">
                <a16:creationId xmlns:a16="http://schemas.microsoft.com/office/drawing/2014/main" id="{D356F098-EC14-4182-AAE7-001D55DA03A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Idempotencia a opakovanie</a:t>
            </a:r>
          </a:p>
        </p:txBody>
      </p:sp>
      <p:sp>
        <p:nvSpPr>
          <p:cNvPr id="3" name="text-28-2">
            <a:extLst xmlns:a="http://schemas.openxmlformats.org/drawingml/2006/main">
              <a:ext uri="{FF2B5EF4-FFF2-40B4-BE49-F238E27FC236}">
                <a16:creationId xmlns:a16="http://schemas.microsoft.com/office/drawing/2014/main" id="{019E4AFA-8B8D-463E-9F50-26FF2DFC5109}"/>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Zabráňte duplicitnej akcii</a:t>
            </a:r>
          </a:p>
        </p:txBody>
      </p:sp>
      <p:sp>
        <p:nvSpPr>
          <p:cNvPr id="4" name="text-28-3">
            <a:extLst xmlns:a="http://schemas.openxmlformats.org/drawingml/2006/main">
              <a:ext uri="{FF2B5EF4-FFF2-40B4-BE49-F238E27FC236}">
                <a16:creationId xmlns:a16="http://schemas.microsoft.com/office/drawing/2014/main" id="{FFBF6977-8F45-4F09-9347-A27B898677C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Rozlišujte retry od nového prípadu</a:t>
            </a:r>
          </a:p>
        </p:txBody>
      </p:sp>
      <p:sp>
        <p:nvSpPr>
          <p:cNvPr id="5" name="text-28-4">
            <a:extLst xmlns:a="http://schemas.openxmlformats.org/drawingml/2006/main">
              <a:ext uri="{FF2B5EF4-FFF2-40B4-BE49-F238E27FC236}">
                <a16:creationId xmlns:a16="http://schemas.microsoft.com/office/drawing/2014/main" id="{CDF05378-4F15-4D11-8555-58B38492FD3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8-5">
            <a:extLst xmlns:a="http://schemas.openxmlformats.org/drawingml/2006/main">
              <a:ext uri="{FF2B5EF4-FFF2-40B4-BE49-F238E27FC236}">
                <a16:creationId xmlns:a16="http://schemas.microsoft.com/office/drawing/2014/main" id="{295A6DB4-9909-4DB5-AB2F-F5C29352528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odoslanie sa skončilo timeoutom. Pred retry overte stav podľa action_id namiesto okamžitého druhého odoslania.</a:t>
            </a:r>
          </a:p>
        </p:txBody>
      </p:sp>
      <p:sp>
        <p:nvSpPr>
          <p:cNvPr id="7" name="text-28-6">
            <a:extLst xmlns:a="http://schemas.openxmlformats.org/drawingml/2006/main">
              <a:ext uri="{FF2B5EF4-FFF2-40B4-BE49-F238E27FC236}">
                <a16:creationId xmlns:a16="http://schemas.microsoft.com/office/drawing/2014/main" id="{1A07FE4C-00BF-41B7-B6FE-B505C690C20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8-7">
            <a:extLst xmlns:a="http://schemas.openxmlformats.org/drawingml/2006/main">
              <a:ext uri="{FF2B5EF4-FFF2-40B4-BE49-F238E27FC236}">
                <a16:creationId xmlns:a16="http://schemas.microsoft.com/office/drawing/2014/main" id="{C43C202E-846E-4B8B-B5EE-49B41A05F26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28 / 50</a:t>
            </a:r>
          </a:p>
        </p:txBody>
      </p:sp>
    </p:spTree>
    <p:extLst>
      <p:ext uri="{BB962C8B-B14F-4D97-AF65-F5344CB8AC3E}">
        <p14:creationId xmlns:p14="http://schemas.microsoft.com/office/powerpoint/2010/main" val="102916964"/>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9-0">
            <a:extLst xmlns:a="http://schemas.openxmlformats.org/drawingml/2006/main">
              <a:ext uri="{FF2B5EF4-FFF2-40B4-BE49-F238E27FC236}">
                <a16:creationId xmlns:a16="http://schemas.microsoft.com/office/drawing/2014/main" id="{695BEBCA-067A-42A3-AE6E-E53722A6033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Nástroje, API a oprávnenia</a:t>
            </a:r>
          </a:p>
        </p:txBody>
      </p:sp>
      <p:sp>
        <p:nvSpPr>
          <p:cNvPr id="2" name="text-29-1">
            <a:extLst xmlns:a="http://schemas.openxmlformats.org/drawingml/2006/main">
              <a:ext uri="{FF2B5EF4-FFF2-40B4-BE49-F238E27FC236}">
                <a16:creationId xmlns:a16="http://schemas.microsoft.com/office/drawing/2014/main" id="{771979DB-3249-47B8-B7D8-CB509E59008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Prompt injection v celom toku</a:t>
            </a:r>
          </a:p>
        </p:txBody>
      </p:sp>
      <p:sp>
        <p:nvSpPr>
          <p:cNvPr id="3" name="text-29-2">
            <a:extLst xmlns:a="http://schemas.openxmlformats.org/drawingml/2006/main">
              <a:ext uri="{FF2B5EF4-FFF2-40B4-BE49-F238E27FC236}">
                <a16:creationId xmlns:a16="http://schemas.microsoft.com/office/drawing/2014/main" id="{830D50D8-CED9-4FC2-8860-1ECA85DAE00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Nedôverujte ani vyhľadanému textu</a:t>
            </a:r>
          </a:p>
        </p:txBody>
      </p:sp>
      <p:sp>
        <p:nvSpPr>
          <p:cNvPr id="4" name="text-29-3">
            <a:extLst xmlns:a="http://schemas.openxmlformats.org/drawingml/2006/main">
              <a:ext uri="{FF2B5EF4-FFF2-40B4-BE49-F238E27FC236}">
                <a16:creationId xmlns:a16="http://schemas.microsoft.com/office/drawing/2014/main" id="{BDD34530-A819-47EC-8821-C9CC65C8CCFB}"/>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Vynucujte hranice mimo modelu</a:t>
            </a:r>
          </a:p>
        </p:txBody>
      </p:sp>
      <p:sp>
        <p:nvSpPr>
          <p:cNvPr id="5" name="text-29-4">
            <a:extLst xmlns:a="http://schemas.openxmlformats.org/drawingml/2006/main">
              <a:ext uri="{FF2B5EF4-FFF2-40B4-BE49-F238E27FC236}">
                <a16:creationId xmlns:a16="http://schemas.microsoft.com/office/drawing/2014/main" id="{E61F9377-C509-419A-97BD-4A8B4AF1406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9-5">
            <a:extLst xmlns:a="http://schemas.openxmlformats.org/drawingml/2006/main">
              <a:ext uri="{FF2B5EF4-FFF2-40B4-BE49-F238E27FC236}">
                <a16:creationId xmlns:a16="http://schemas.microsoft.com/office/drawing/2014/main" id="{886F6B5A-7BBA-475D-A366-ED762679DFC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vyhľadaný text žiada poslať archív konkurencii. Návrh akcie ostáva blokovaný v autorizačnej vrstve.</a:t>
            </a:r>
          </a:p>
        </p:txBody>
      </p:sp>
      <p:sp>
        <p:nvSpPr>
          <p:cNvPr id="7" name="text-29-6">
            <a:extLst xmlns:a="http://schemas.openxmlformats.org/drawingml/2006/main">
              <a:ext uri="{FF2B5EF4-FFF2-40B4-BE49-F238E27FC236}">
                <a16:creationId xmlns:a16="http://schemas.microsoft.com/office/drawing/2014/main" id="{04DDAFA3-9206-48A5-9543-A23439C1CCE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9-7">
            <a:extLst xmlns:a="http://schemas.openxmlformats.org/drawingml/2006/main">
              <a:ext uri="{FF2B5EF4-FFF2-40B4-BE49-F238E27FC236}">
                <a16:creationId xmlns:a16="http://schemas.microsoft.com/office/drawing/2014/main" id="{66D62428-5A55-482C-ADBC-74155A27FB1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29 / 50</a:t>
            </a:r>
          </a:p>
        </p:txBody>
      </p:sp>
    </p:spTree>
    <p:extLst>
      <p:ext uri="{BB962C8B-B14F-4D97-AF65-F5344CB8AC3E}">
        <p14:creationId xmlns:p14="http://schemas.microsoft.com/office/powerpoint/2010/main" val="520591391"/>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30-0">
            <a:extLst xmlns:a="http://schemas.openxmlformats.org/drawingml/2006/main">
              <a:ext uri="{FF2B5EF4-FFF2-40B4-BE49-F238E27FC236}">
                <a16:creationId xmlns:a16="http://schemas.microsoft.com/office/drawing/2014/main" id="{58B77AF3-C415-4A34-97D6-23B381159C8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Nástroje, API a oprávnenia</a:t>
            </a:r>
          </a:p>
        </p:txBody>
      </p:sp>
      <p:sp>
        <p:nvSpPr>
          <p:cNvPr id="2" name="text-30-1">
            <a:extLst xmlns:a="http://schemas.openxmlformats.org/drawingml/2006/main">
              <a:ext uri="{FF2B5EF4-FFF2-40B4-BE49-F238E27FC236}">
                <a16:creationId xmlns:a16="http://schemas.microsoft.com/office/drawing/2014/main" id="{8446DCC8-F54C-49D6-A932-65B33415F5C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Threat model integrácie</a:t>
            </a:r>
          </a:p>
        </p:txBody>
      </p:sp>
      <p:sp>
        <p:nvSpPr>
          <p:cNvPr id="3" name="text-30-2">
            <a:extLst xmlns:a="http://schemas.openxmlformats.org/drawingml/2006/main">
              <a:ext uri="{FF2B5EF4-FFF2-40B4-BE49-F238E27FC236}">
                <a16:creationId xmlns:a16="http://schemas.microsoft.com/office/drawing/2014/main" id="{7BC68D1F-9CFD-494F-A3B7-45E6CB9395CC}"/>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Zmapujte aktíva a hranice</a:t>
            </a:r>
          </a:p>
        </p:txBody>
      </p:sp>
      <p:sp>
        <p:nvSpPr>
          <p:cNvPr id="4" name="text-30-3">
            <a:extLst xmlns:a="http://schemas.openxmlformats.org/drawingml/2006/main">
              <a:ext uri="{FF2B5EF4-FFF2-40B4-BE49-F238E27FC236}">
                <a16:creationId xmlns:a16="http://schemas.microsoft.com/office/drawing/2014/main" id="{0ACEEF12-4C73-415A-B2D5-41FB61ED2421}"/>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Ku hrozbe priraďte kontrolu</a:t>
            </a:r>
          </a:p>
        </p:txBody>
      </p:sp>
      <p:sp>
        <p:nvSpPr>
          <p:cNvPr id="5" name="diagram-node-30-0">
            <a:extLst xmlns:a="http://schemas.openxmlformats.org/drawingml/2006/main">
              <a:ext uri="{FF2B5EF4-FFF2-40B4-BE49-F238E27FC236}">
                <a16:creationId xmlns:a16="http://schemas.microsoft.com/office/drawing/2014/main" id="{CC53C23C-E1E5-4727-A4EB-80D104DD814B}"/>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Aktívum</a:t>
            </a:r>
          </a:p>
        </p:txBody>
      </p:sp>
      <p:sp>
        <p:nvSpPr>
          <p:cNvPr id="6" name="diagram-node-30-1">
            <a:extLst xmlns:a="http://schemas.openxmlformats.org/drawingml/2006/main">
              <a:ext uri="{FF2B5EF4-FFF2-40B4-BE49-F238E27FC236}">
                <a16:creationId xmlns:a16="http://schemas.microsoft.com/office/drawing/2014/main" id="{B06D53DC-9158-442D-B174-2B8F30994D47}"/>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Hranica dôvery</a:t>
            </a:r>
          </a:p>
        </p:txBody>
      </p:sp>
      <p:sp>
        <p:nvSpPr>
          <p:cNvPr id="7" name="diagram-node-30-2">
            <a:extLst xmlns:a="http://schemas.openxmlformats.org/drawingml/2006/main">
              <a:ext uri="{FF2B5EF4-FFF2-40B4-BE49-F238E27FC236}">
                <a16:creationId xmlns:a16="http://schemas.microsoft.com/office/drawing/2014/main" id="{973C822E-38F3-4511-AE69-6D4AE7B676F0}"/>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Hrozba</a:t>
            </a:r>
          </a:p>
        </p:txBody>
      </p:sp>
      <p:sp>
        <p:nvSpPr>
          <p:cNvPr id="8" name="diagram-node-30-3">
            <a:extLst xmlns:a="http://schemas.openxmlformats.org/drawingml/2006/main">
              <a:ext uri="{FF2B5EF4-FFF2-40B4-BE49-F238E27FC236}">
                <a16:creationId xmlns:a16="http://schemas.microsoft.com/office/drawing/2014/main" id="{E324B7AB-0D37-4054-9473-20F5A58E256A}"/>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Prevencia a detekcia</a:t>
            </a:r>
          </a:p>
        </p:txBody>
      </p:sp>
      <p:sp>
        <p:nvSpPr>
          <p:cNvPr id="9" name="diagram-node-30-4">
            <a:extLst xmlns:a="http://schemas.openxmlformats.org/drawingml/2006/main">
              <a:ext uri="{FF2B5EF4-FFF2-40B4-BE49-F238E27FC236}">
                <a16:creationId xmlns:a16="http://schemas.microsoft.com/office/drawing/2014/main" id="{0020A307-1C8A-4703-98E5-71968538C00E}"/>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Bezpečná reakcia</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30-13">
            <a:extLst xmlns:a="http://schemas.openxmlformats.org/drawingml/2006/main">
              <a:ext uri="{FF2B5EF4-FFF2-40B4-BE49-F238E27FC236}">
                <a16:creationId xmlns:a16="http://schemas.microsoft.com/office/drawing/2014/main" id="{ED4A945A-F04A-4C03-A2B8-89BA4315093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30-14">
            <a:extLst xmlns:a="http://schemas.openxmlformats.org/drawingml/2006/main">
              <a:ext uri="{FF2B5EF4-FFF2-40B4-BE49-F238E27FC236}">
                <a16:creationId xmlns:a16="http://schemas.microsoft.com/office/drawing/2014/main" id="{7F946EB3-EAD1-46F1-B133-41C3335ACDE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integrácia číta FAQ a tvorí koncept. Zmapujte únik zdroja, cudzí prípad a neoprávnené odoslanie s príslušnými kontrolami.</a:t>
            </a:r>
          </a:p>
        </p:txBody>
      </p:sp>
      <p:sp>
        <p:nvSpPr>
          <p:cNvPr id="16" name="text-30-15">
            <a:extLst xmlns:a="http://schemas.openxmlformats.org/drawingml/2006/main">
              <a:ext uri="{FF2B5EF4-FFF2-40B4-BE49-F238E27FC236}">
                <a16:creationId xmlns:a16="http://schemas.microsoft.com/office/drawing/2014/main" id="{318A749C-7461-4296-AC04-68EF4BE5671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30-16">
            <a:extLst xmlns:a="http://schemas.openxmlformats.org/drawingml/2006/main">
              <a:ext uri="{FF2B5EF4-FFF2-40B4-BE49-F238E27FC236}">
                <a16:creationId xmlns:a16="http://schemas.microsoft.com/office/drawing/2014/main" id="{6B1F18F5-7D0C-4E06-B851-3A38F36DC05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30 / 50</a:t>
            </a:r>
          </a:p>
        </p:txBody>
      </p:sp>
    </p:spTree>
    <p:extLst>
      <p:ext uri="{BB962C8B-B14F-4D97-AF65-F5344CB8AC3E}">
        <p14:creationId xmlns:p14="http://schemas.microsoft.com/office/powerpoint/2010/main" val="642270590"/>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f5164e95c232427d"/>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31-0">
            <a:extLst xmlns:a="http://schemas.openxmlformats.org/drawingml/2006/main">
              <a:ext uri="{FF2B5EF4-FFF2-40B4-BE49-F238E27FC236}">
                <a16:creationId xmlns:a16="http://schemas.microsoft.com/office/drawing/2014/main" id="{2BD79A07-DB5A-4A10-A04A-72B6FD4E58E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Evaly, regresia a release gate</a:t>
            </a:r>
          </a:p>
        </p:txBody>
      </p:sp>
      <p:sp>
        <p:nvSpPr>
          <p:cNvPr id="3" name="text-31-1">
            <a:extLst xmlns:a="http://schemas.openxmlformats.org/drawingml/2006/main">
              <a:ext uri="{FF2B5EF4-FFF2-40B4-BE49-F238E27FC236}">
                <a16:creationId xmlns:a16="http://schemas.microsoft.com/office/drawing/2014/main" id="{7F8243DC-A297-412E-821B-66655A86D72D}"/>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Golden set ako verzovaný dôkaz</a:t>
            </a:r>
          </a:p>
        </p:txBody>
      </p:sp>
      <p:sp>
        <p:nvSpPr>
          <p:cNvPr id="4" name="text-31-2">
            <a:extLst xmlns:a="http://schemas.openxmlformats.org/drawingml/2006/main">
              <a:ext uri="{FF2B5EF4-FFF2-40B4-BE49-F238E27FC236}">
                <a16:creationId xmlns:a16="http://schemas.microsoft.com/office/drawing/2014/main" id="{ADBACC16-3815-4A59-9ED0-E6E27F262F54}"/>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Pripravte reprezentatívne prípady</a:t>
            </a:r>
          </a:p>
        </p:txBody>
      </p:sp>
      <p:sp>
        <p:nvSpPr>
          <p:cNvPr id="5" name="text-31-3">
            <a:extLst xmlns:a="http://schemas.openxmlformats.org/drawingml/2006/main">
              <a:ext uri="{FF2B5EF4-FFF2-40B4-BE49-F238E27FC236}">
                <a16:creationId xmlns:a16="http://schemas.microsoft.com/office/drawing/2014/main" id="{E5B3D029-C80C-4BE0-910A-D934F0E4F778}"/>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Definujte očakávanie pred testom</a:t>
            </a:r>
          </a:p>
        </p:txBody>
      </p:sp>
      <p:sp>
        <p:nvSpPr>
          <p:cNvPr id="6" name="text-31-4">
            <a:extLst xmlns:a="http://schemas.openxmlformats.org/drawingml/2006/main">
              <a:ext uri="{FF2B5EF4-FFF2-40B4-BE49-F238E27FC236}">
                <a16:creationId xmlns:a16="http://schemas.microsoft.com/office/drawing/2014/main" id="{3106E639-2764-4788-A5BB-CD7EBCE117C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1-5">
            <a:extLst xmlns:a="http://schemas.openxmlformats.org/drawingml/2006/main">
              <a:ext uri="{FF2B5EF4-FFF2-40B4-BE49-F238E27FC236}">
                <a16:creationId xmlns:a16="http://schemas.microsoft.com/office/drawing/2014/main" id="{67E06B19-4FD7-41FC-ACC6-7F6396436F4A}"/>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sada dopytov obsahuje úplný, neúplný a rozporný prípad s vopred stanovenými povinnými poľami.</a:t>
            </a:r>
          </a:p>
        </p:txBody>
      </p:sp>
      <p:sp>
        <p:nvSpPr>
          <p:cNvPr id="8" name="text-31-6">
            <a:extLst xmlns:a="http://schemas.openxmlformats.org/drawingml/2006/main">
              <a:ext uri="{FF2B5EF4-FFF2-40B4-BE49-F238E27FC236}">
                <a16:creationId xmlns:a16="http://schemas.microsoft.com/office/drawing/2014/main" id="{6C567CE9-64A1-4F68-9B80-EC81983B17B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1-7">
            <a:extLst xmlns:a="http://schemas.openxmlformats.org/drawingml/2006/main">
              <a:ext uri="{FF2B5EF4-FFF2-40B4-BE49-F238E27FC236}">
                <a16:creationId xmlns:a16="http://schemas.microsoft.com/office/drawing/2014/main" id="{DA10F8AD-4571-48B4-A32F-049D0846D8D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31 / 50</a:t>
            </a:r>
          </a:p>
        </p:txBody>
      </p:sp>
    </p:spTree>
    <p:extLst>
      <p:ext uri="{BB962C8B-B14F-4D97-AF65-F5344CB8AC3E}">
        <p14:creationId xmlns:p14="http://schemas.microsoft.com/office/powerpoint/2010/main" val="1132773365"/>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32-0">
            <a:extLst xmlns:a="http://schemas.openxmlformats.org/drawingml/2006/main">
              <a:ext uri="{FF2B5EF4-FFF2-40B4-BE49-F238E27FC236}">
                <a16:creationId xmlns:a16="http://schemas.microsoft.com/office/drawing/2014/main" id="{9A96F9C6-5787-4054-B292-0FCD591C712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Evaly, regresia a release gate</a:t>
            </a:r>
          </a:p>
        </p:txBody>
      </p:sp>
      <p:sp>
        <p:nvSpPr>
          <p:cNvPr id="2" name="text-32-1">
            <a:extLst xmlns:a="http://schemas.openxmlformats.org/drawingml/2006/main">
              <a:ext uri="{FF2B5EF4-FFF2-40B4-BE49-F238E27FC236}">
                <a16:creationId xmlns:a16="http://schemas.microsoft.com/office/drawing/2014/main" id="{FF5DB6B4-190D-42A4-9221-C662C5B69A9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Rubrika kvality pracovného výstupu</a:t>
            </a:r>
          </a:p>
        </p:txBody>
      </p:sp>
      <p:sp>
        <p:nvSpPr>
          <p:cNvPr id="3" name="text-32-2">
            <a:extLst xmlns:a="http://schemas.openxmlformats.org/drawingml/2006/main">
              <a:ext uri="{FF2B5EF4-FFF2-40B4-BE49-F238E27FC236}">
                <a16:creationId xmlns:a16="http://schemas.microsoft.com/office/drawing/2014/main" id="{A4582691-97A1-4216-BFF2-C438FCF1F84B}"/>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Hodnoťte správnosť a použiteľnosť</a:t>
            </a:r>
          </a:p>
        </p:txBody>
      </p:sp>
      <p:sp>
        <p:nvSpPr>
          <p:cNvPr id="4" name="text-32-3">
            <a:extLst xmlns:a="http://schemas.openxmlformats.org/drawingml/2006/main">
              <a:ext uri="{FF2B5EF4-FFF2-40B4-BE49-F238E27FC236}">
                <a16:creationId xmlns:a16="http://schemas.microsoft.com/office/drawing/2014/main" id="{6ACD4566-42D1-4808-ACC3-7A98596710FA}"/>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Bezpečnostná chyba blokuje release</a:t>
            </a:r>
          </a:p>
        </p:txBody>
      </p:sp>
      <p:sp>
        <p:nvSpPr>
          <p:cNvPr id="5" name="diagram-node-32-0">
            <a:extLst xmlns:a="http://schemas.openxmlformats.org/drawingml/2006/main">
              <a:ext uri="{FF2B5EF4-FFF2-40B4-BE49-F238E27FC236}">
                <a16:creationId xmlns:a16="http://schemas.microsoft.com/office/drawing/2014/main" id="{1478ABB4-A81E-40A0-A91C-7CA8DD6F7790}"/>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Zdrojový fakt</a:t>
            </a:r>
          </a:p>
        </p:txBody>
      </p:sp>
      <p:sp>
        <p:nvSpPr>
          <p:cNvPr id="6" name="diagram-node-32-1">
            <a:extLst xmlns:a="http://schemas.openxmlformats.org/drawingml/2006/main">
              <a:ext uri="{FF2B5EF4-FFF2-40B4-BE49-F238E27FC236}">
                <a16:creationId xmlns:a16="http://schemas.microsoft.com/office/drawing/2014/main" id="{3568D7E4-0E3A-481E-8B86-98DE3D31029B}"/>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Výstup</a:t>
            </a:r>
          </a:p>
        </p:txBody>
      </p:sp>
      <p:sp>
        <p:nvSpPr>
          <p:cNvPr id="7" name="diagram-node-32-2">
            <a:extLst xmlns:a="http://schemas.openxmlformats.org/drawingml/2006/main">
              <a:ext uri="{FF2B5EF4-FFF2-40B4-BE49-F238E27FC236}">
                <a16:creationId xmlns:a16="http://schemas.microsoft.com/office/drawing/2014/main" id="{6D5886E1-62AA-4322-AB58-85FC488C4BD4}"/>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Rubrika</a:t>
            </a:r>
          </a:p>
        </p:txBody>
      </p:sp>
      <p:sp>
        <p:nvSpPr>
          <p:cNvPr id="8" name="diagram-node-32-3">
            <a:extLst xmlns:a="http://schemas.openxmlformats.org/drawingml/2006/main">
              <a:ext uri="{FF2B5EF4-FFF2-40B4-BE49-F238E27FC236}">
                <a16:creationId xmlns:a16="http://schemas.microsoft.com/office/drawing/2014/main" id="{D31782C2-4154-46E0-A56A-1D1447721C2C}"/>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Kritická chyba</a:t>
            </a:r>
          </a:p>
        </p:txBody>
      </p:sp>
      <p:sp>
        <p:nvSpPr>
          <p:cNvPr id="9" name="diagram-node-32-4">
            <a:extLst xmlns:a="http://schemas.openxmlformats.org/drawingml/2006/main">
              <a:ext uri="{FF2B5EF4-FFF2-40B4-BE49-F238E27FC236}">
                <a16:creationId xmlns:a16="http://schemas.microsoft.com/office/drawing/2014/main" id="{5B95F7F0-37C2-43D4-A450-BBE2506AEE40}"/>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Release rozhodnutie</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32-13">
            <a:extLst xmlns:a="http://schemas.openxmlformats.org/drawingml/2006/main">
              <a:ext uri="{FF2B5EF4-FFF2-40B4-BE49-F238E27FC236}">
                <a16:creationId xmlns:a16="http://schemas.microsoft.com/office/drawing/2014/main" id="{8B00167D-728F-4C63-8587-A9BA1597B9F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32-14">
            <a:extLst xmlns:a="http://schemas.openxmlformats.org/drawingml/2006/main">
              <a:ext uri="{FF2B5EF4-FFF2-40B4-BE49-F238E27FC236}">
                <a16:creationId xmlns:a16="http://schemas.microsoft.com/office/drawing/2014/main" id="{508F4934-E9A4-4C5F-B3D0-BBFF8889CA9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výstup má dobrý text, ale cudzí kontakt. Release je zablokovaný bez ohľadu na ostatné body.</a:t>
            </a:r>
          </a:p>
        </p:txBody>
      </p:sp>
      <p:sp>
        <p:nvSpPr>
          <p:cNvPr id="16" name="text-32-15">
            <a:extLst xmlns:a="http://schemas.openxmlformats.org/drawingml/2006/main">
              <a:ext uri="{FF2B5EF4-FFF2-40B4-BE49-F238E27FC236}">
                <a16:creationId xmlns:a16="http://schemas.microsoft.com/office/drawing/2014/main" id="{B5770208-F235-4E1E-9F22-FCF9E1A8BA3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32-16">
            <a:extLst xmlns:a="http://schemas.openxmlformats.org/drawingml/2006/main">
              <a:ext uri="{FF2B5EF4-FFF2-40B4-BE49-F238E27FC236}">
                <a16:creationId xmlns:a16="http://schemas.microsoft.com/office/drawing/2014/main" id="{637993B5-B1CB-4CC2-A0D0-FF604889631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32 / 50</a:t>
            </a:r>
          </a:p>
        </p:txBody>
      </p:sp>
    </p:spTree>
    <p:extLst>
      <p:ext uri="{BB962C8B-B14F-4D97-AF65-F5344CB8AC3E}">
        <p14:creationId xmlns:p14="http://schemas.microsoft.com/office/powerpoint/2010/main" val="1209797723"/>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3-0">
            <a:extLst xmlns:a="http://schemas.openxmlformats.org/drawingml/2006/main">
              <a:ext uri="{FF2B5EF4-FFF2-40B4-BE49-F238E27FC236}">
                <a16:creationId xmlns:a16="http://schemas.microsoft.com/office/drawing/2014/main" id="{08E869B4-8398-419B-BDF7-2F90D873321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Evaly, regresia a release gate</a:t>
            </a:r>
          </a:p>
        </p:txBody>
      </p:sp>
      <p:sp>
        <p:nvSpPr>
          <p:cNvPr id="2" name="text-33-1">
            <a:extLst xmlns:a="http://schemas.openxmlformats.org/drawingml/2006/main">
              <a:ext uri="{FF2B5EF4-FFF2-40B4-BE49-F238E27FC236}">
                <a16:creationId xmlns:a16="http://schemas.microsoft.com/office/drawing/2014/main" id="{31BC45A3-B3C7-466A-90E7-AE7B6660AD0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Negatívne scenáre</a:t>
            </a:r>
          </a:p>
        </p:txBody>
      </p:sp>
      <p:sp>
        <p:nvSpPr>
          <p:cNvPr id="3" name="text-33-2">
            <a:extLst xmlns:a="http://schemas.openxmlformats.org/drawingml/2006/main">
              <a:ext uri="{FF2B5EF4-FFF2-40B4-BE49-F238E27FC236}">
                <a16:creationId xmlns:a16="http://schemas.microsoft.com/office/drawing/2014/main" id="{ED63A334-FD0F-4FE8-992F-AE94B32AF5A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Testujte odmietnutie a výnimku</a:t>
            </a:r>
          </a:p>
        </p:txBody>
      </p:sp>
      <p:sp>
        <p:nvSpPr>
          <p:cNvPr id="4" name="text-33-3">
            <a:extLst xmlns:a="http://schemas.openxmlformats.org/drawingml/2006/main">
              <a:ext uri="{FF2B5EF4-FFF2-40B4-BE49-F238E27FC236}">
                <a16:creationId xmlns:a16="http://schemas.microsoft.com/office/drawing/2014/main" id="{6871E40A-F019-4EEB-B8A4-0EB48477A26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Pridajte poškodený vstup</a:t>
            </a:r>
          </a:p>
        </p:txBody>
      </p:sp>
      <p:sp>
        <p:nvSpPr>
          <p:cNvPr id="5" name="text-33-4">
            <a:extLst xmlns:a="http://schemas.openxmlformats.org/drawingml/2006/main">
              <a:ext uri="{FF2B5EF4-FFF2-40B4-BE49-F238E27FC236}">
                <a16:creationId xmlns:a16="http://schemas.microsoft.com/office/drawing/2014/main" id="{1BE997A7-54A9-49BC-BF9B-EF11C7C0F58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3-5">
            <a:extLst xmlns:a="http://schemas.openxmlformats.org/drawingml/2006/main">
              <a:ext uri="{FF2B5EF4-FFF2-40B4-BE49-F238E27FC236}">
                <a16:creationId xmlns:a16="http://schemas.microsoft.com/office/drawing/2014/main" id="{13BD5531-3808-4A4B-82B4-26CCECE0812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dopyt žiada zaručenú cenu bez cenníka. Očakávajte otázku na podklad a žiadny záväzný údaj.</a:t>
            </a:r>
          </a:p>
        </p:txBody>
      </p:sp>
      <p:sp>
        <p:nvSpPr>
          <p:cNvPr id="7" name="text-33-6">
            <a:extLst xmlns:a="http://schemas.openxmlformats.org/drawingml/2006/main">
              <a:ext uri="{FF2B5EF4-FFF2-40B4-BE49-F238E27FC236}">
                <a16:creationId xmlns:a16="http://schemas.microsoft.com/office/drawing/2014/main" id="{AF07A423-31F6-418F-81F3-CA9C514FDD9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3-7">
            <a:extLst xmlns:a="http://schemas.openxmlformats.org/drawingml/2006/main">
              <a:ext uri="{FF2B5EF4-FFF2-40B4-BE49-F238E27FC236}">
                <a16:creationId xmlns:a16="http://schemas.microsoft.com/office/drawing/2014/main" id="{D49B3DF0-3602-4084-A05F-A57250D29AF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33 / 50</a:t>
            </a:r>
          </a:p>
        </p:txBody>
      </p:sp>
    </p:spTree>
    <p:extLst>
      <p:ext uri="{BB962C8B-B14F-4D97-AF65-F5344CB8AC3E}">
        <p14:creationId xmlns:p14="http://schemas.microsoft.com/office/powerpoint/2010/main" val="1964110332"/>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4-0">
            <a:extLst xmlns:a="http://schemas.openxmlformats.org/drawingml/2006/main">
              <a:ext uri="{FF2B5EF4-FFF2-40B4-BE49-F238E27FC236}">
                <a16:creationId xmlns:a16="http://schemas.microsoft.com/office/drawing/2014/main" id="{969BE476-A2A5-48DE-9B0E-A737B5EA5F4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Evaly, regresia a release gate</a:t>
            </a:r>
          </a:p>
        </p:txBody>
      </p:sp>
      <p:sp>
        <p:nvSpPr>
          <p:cNvPr id="2" name="text-34-1">
            <a:extLst xmlns:a="http://schemas.openxmlformats.org/drawingml/2006/main">
              <a:ext uri="{FF2B5EF4-FFF2-40B4-BE49-F238E27FC236}">
                <a16:creationId xmlns:a16="http://schemas.microsoft.com/office/drawing/2014/main" id="{DB08082E-D227-4C6E-95EE-B7D51D12505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Slovenský jazyk a lokálny formát</a:t>
            </a:r>
          </a:p>
        </p:txBody>
      </p:sp>
      <p:sp>
        <p:nvSpPr>
          <p:cNvPr id="3" name="text-34-2">
            <a:extLst xmlns:a="http://schemas.openxmlformats.org/drawingml/2006/main">
              <a:ext uri="{FF2B5EF4-FFF2-40B4-BE49-F238E27FC236}">
                <a16:creationId xmlns:a16="http://schemas.microsoft.com/office/drawing/2014/main" id="{28016B46-EB89-49F0-9C57-6B6E117E8D3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Testujte diakritiku a čísla</a:t>
            </a:r>
          </a:p>
        </p:txBody>
      </p:sp>
      <p:sp>
        <p:nvSpPr>
          <p:cNvPr id="4" name="text-34-3">
            <a:extLst xmlns:a="http://schemas.openxmlformats.org/drawingml/2006/main">
              <a:ext uri="{FF2B5EF4-FFF2-40B4-BE49-F238E27FC236}">
                <a16:creationId xmlns:a16="http://schemas.microsoft.com/office/drawing/2014/main" id="{C61532E4-C191-48F9-8A33-3A036CF14AA3}"/>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Nepredpokladajte anglické zvyklosti</a:t>
            </a:r>
          </a:p>
        </p:txBody>
      </p:sp>
      <p:sp>
        <p:nvSpPr>
          <p:cNvPr id="5" name="text-34-4">
            <a:extLst xmlns:a="http://schemas.openxmlformats.org/drawingml/2006/main">
              <a:ext uri="{FF2B5EF4-FFF2-40B4-BE49-F238E27FC236}">
                <a16:creationId xmlns:a16="http://schemas.microsoft.com/office/drawing/2014/main" id="{76B37E45-13CA-4634-A2E2-9C08E64184E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4-5">
            <a:extLst xmlns:a="http://schemas.openxmlformats.org/drawingml/2006/main">
              <a:ext uri="{FF2B5EF4-FFF2-40B4-BE49-F238E27FC236}">
                <a16:creationId xmlns:a16="http://schemas.microsoft.com/office/drawing/2014/main" id="{8D5FD03B-5354-41AF-9D32-B34A9DC2E50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vstup obsahuje 1 250,50 EUR a dátum 03/04. Sumu spracujte kontrolovane a pri dátume vyžiadajte formát.</a:t>
            </a:r>
          </a:p>
        </p:txBody>
      </p:sp>
      <p:sp>
        <p:nvSpPr>
          <p:cNvPr id="7" name="text-34-6">
            <a:extLst xmlns:a="http://schemas.openxmlformats.org/drawingml/2006/main">
              <a:ext uri="{FF2B5EF4-FFF2-40B4-BE49-F238E27FC236}">
                <a16:creationId xmlns:a16="http://schemas.microsoft.com/office/drawing/2014/main" id="{F54B9515-E67D-4D90-BA8F-8BD1262A70D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4-7">
            <a:extLst xmlns:a="http://schemas.openxmlformats.org/drawingml/2006/main">
              <a:ext uri="{FF2B5EF4-FFF2-40B4-BE49-F238E27FC236}">
                <a16:creationId xmlns:a16="http://schemas.microsoft.com/office/drawing/2014/main" id="{F6BA9738-0CA1-4733-9187-F42C6612A23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34 / 50</a:t>
            </a:r>
          </a:p>
        </p:txBody>
      </p:sp>
    </p:spTree>
    <p:extLst>
      <p:ext uri="{BB962C8B-B14F-4D97-AF65-F5344CB8AC3E}">
        <p14:creationId xmlns:p14="http://schemas.microsoft.com/office/powerpoint/2010/main" val="1225486823"/>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5-0">
            <a:extLst xmlns:a="http://schemas.openxmlformats.org/drawingml/2006/main">
              <a:ext uri="{FF2B5EF4-FFF2-40B4-BE49-F238E27FC236}">
                <a16:creationId xmlns:a16="http://schemas.microsoft.com/office/drawing/2014/main" id="{A7D0E010-AB5C-4523-A409-1518C1BB019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Evaly, regresia a release gate</a:t>
            </a:r>
          </a:p>
        </p:txBody>
      </p:sp>
      <p:sp>
        <p:nvSpPr>
          <p:cNvPr id="2" name="text-35-1">
            <a:extLst xmlns:a="http://schemas.openxmlformats.org/drawingml/2006/main">
              <a:ext uri="{FF2B5EF4-FFF2-40B4-BE49-F238E27FC236}">
                <a16:creationId xmlns:a16="http://schemas.microsoft.com/office/drawing/2014/main" id="{EEAAECEE-B91F-4127-9D2F-E1E4434ED53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Opakovateľnosť pravdepodobnostného systému</a:t>
            </a:r>
          </a:p>
        </p:txBody>
      </p:sp>
      <p:sp>
        <p:nvSpPr>
          <p:cNvPr id="3" name="text-35-2">
            <a:extLst xmlns:a="http://schemas.openxmlformats.org/drawingml/2006/main">
              <a:ext uri="{FF2B5EF4-FFF2-40B4-BE49-F238E27FC236}">
                <a16:creationId xmlns:a16="http://schemas.microsoft.com/office/drawing/2014/main" id="{8833F1AD-8D5A-4607-B9B3-5E74BB369FCA}"/>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Sledujte variabilitu výsledkov</a:t>
            </a:r>
          </a:p>
        </p:txBody>
      </p:sp>
      <p:sp>
        <p:nvSpPr>
          <p:cNvPr id="4" name="text-35-3">
            <a:extLst xmlns:a="http://schemas.openxmlformats.org/drawingml/2006/main">
              <a:ext uri="{FF2B5EF4-FFF2-40B4-BE49-F238E27FC236}">
                <a16:creationId xmlns:a16="http://schemas.microsoft.com/office/drawing/2014/main" id="{5502F42E-6715-4AD6-ABFC-35471ABA16C3}"/>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Neporovnávajte len jedno volanie</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695325">
                <a:tc>
                  <a:txBody>
                    <a:bodyPr/>
                    <a:lstStyle/>
                    <a:p>
                      <a:r>
                        <a:rPr sz="1800" b="1">
                          <a:solidFill>
                            <a:srgbClr val="10263B"/>
                          </a:solidFill>
                          <a:latin typeface="Arial"/>
                          <a:ea typeface="Arial"/>
                          <a:cs typeface="Arial"/>
                        </a:rPr>
                        <a:t>Opakovanie</a:t>
                      </a:r>
                    </a:p>
                  </a:txBody>
                  <a:tcPr marL="91440" marR="91440" marT="45720" marB="45720">
                    <a:solidFill>
                      <a:srgbClr val="EAF4F0"/>
                    </a:solidFill>
                  </a:tcPr>
                </a:tc>
                <a:tc>
                  <a:txBody>
                    <a:bodyPr/>
                    <a:lstStyle/>
                    <a:p>
                      <a:r>
                        <a:rPr sz="1800" b="1">
                          <a:solidFill>
                            <a:srgbClr val="10263B"/>
                          </a:solidFill>
                          <a:latin typeface="Arial"/>
                          <a:ea typeface="Arial"/>
                          <a:cs typeface="Arial"/>
                        </a:rPr>
                        <a:t>Kontrolovať</a:t>
                      </a:r>
                    </a:p>
                  </a:txBody>
                  <a:tcPr marL="91440" marR="91440" marT="45720" marB="45720">
                    <a:solidFill>
                      <a:srgbClr val="EAF4F0"/>
                    </a:solidFill>
                  </a:tcPr>
                </a:tc>
                <a:tc>
                  <a:txBody>
                    <a:bodyPr/>
                    <a:lstStyle/>
                    <a:p>
                      <a:r>
                        <a:rPr sz="1800" b="1">
                          <a:solidFill>
                            <a:srgbClr val="10263B"/>
                          </a:solidFill>
                          <a:latin typeface="Arial"/>
                          <a:ea typeface="Arial"/>
                          <a:cs typeface="Arial"/>
                        </a:rPr>
                        <a:t>Nevyžadovať automaticky</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Rovnaký vstup</a:t>
                      </a:r>
                    </a:p>
                  </a:txBody>
                  <a:tcPr marL="91440" marR="91440" marT="45720" marB="45720">
                    <a:solidFill>
                      <a:srgbClr val="FFFFFF"/>
                    </a:solidFill>
                  </a:tcPr>
                </a:tc>
                <a:tc>
                  <a:txBody>
                    <a:bodyPr/>
                    <a:lstStyle/>
                    <a:p>
                      <a:r>
                        <a:rPr sz="1800" b="0">
                          <a:solidFill>
                            <a:srgbClr val="10263B"/>
                          </a:solidFill>
                          <a:latin typeface="Arial"/>
                          <a:ea typeface="Arial"/>
                          <a:cs typeface="Arial"/>
                        </a:rPr>
                        <a:t>Rovnaké fakty a status</a:t>
                      </a:r>
                    </a:p>
                  </a:txBody>
                  <a:tcPr marL="91440" marR="91440" marT="45720" marB="45720">
                    <a:solidFill>
                      <a:srgbClr val="FFFFFF"/>
                    </a:solidFill>
                  </a:tcPr>
                </a:tc>
                <a:tc>
                  <a:txBody>
                    <a:bodyPr/>
                    <a:lstStyle/>
                    <a:p>
                      <a:r>
                        <a:rPr sz="1800" b="0">
                          <a:solidFill>
                            <a:srgbClr val="10263B"/>
                          </a:solidFill>
                          <a:latin typeface="Arial"/>
                          <a:ea typeface="Arial"/>
                          <a:cs typeface="Arial"/>
                        </a:rPr>
                        <a:t>Identický slovosled</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Neúplný vstup</a:t>
                      </a:r>
                    </a:p>
                  </a:txBody>
                  <a:tcPr marL="91440" marR="91440" marT="45720" marB="45720">
                    <a:solidFill>
                      <a:srgbClr val="FFFFFF"/>
                    </a:solidFill>
                  </a:tcPr>
                </a:tc>
                <a:tc>
                  <a:txBody>
                    <a:bodyPr/>
                    <a:lstStyle/>
                    <a:p>
                      <a:r>
                        <a:rPr sz="1800" b="0">
                          <a:solidFill>
                            <a:srgbClr val="10263B"/>
                          </a:solidFill>
                          <a:latin typeface="Arial"/>
                          <a:ea typeface="Arial"/>
                          <a:cs typeface="Arial"/>
                        </a:rPr>
                        <a:t>Konzistentnú neistotu</a:t>
                      </a:r>
                    </a:p>
                  </a:txBody>
                  <a:tcPr marL="91440" marR="91440" marT="45720" marB="45720">
                    <a:solidFill>
                      <a:srgbClr val="FFFFFF"/>
                    </a:solidFill>
                  </a:tcPr>
                </a:tc>
                <a:tc>
                  <a:txBody>
                    <a:bodyPr/>
                    <a:lstStyle/>
                    <a:p>
                      <a:r>
                        <a:rPr sz="1800" b="0">
                          <a:solidFill>
                            <a:srgbClr val="10263B"/>
                          </a:solidFill>
                          <a:latin typeface="Arial"/>
                          <a:ea typeface="Arial"/>
                          <a:cs typeface="Arial"/>
                        </a:rPr>
                        <a:t>Hotový výsledok</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Nepovolená akcia</a:t>
                      </a:r>
                    </a:p>
                  </a:txBody>
                  <a:tcPr marL="91440" marR="91440" marT="45720" marB="45720">
                    <a:solidFill>
                      <a:srgbClr val="FFFFFF"/>
                    </a:solidFill>
                  </a:tcPr>
                </a:tc>
                <a:tc>
                  <a:txBody>
                    <a:bodyPr/>
                    <a:lstStyle/>
                    <a:p>
                      <a:r>
                        <a:rPr sz="1800" b="0">
                          <a:solidFill>
                            <a:srgbClr val="10263B"/>
                          </a:solidFill>
                          <a:latin typeface="Arial"/>
                          <a:ea typeface="Arial"/>
                          <a:cs typeface="Arial"/>
                        </a:rPr>
                        <a:t>Konzistentné odmietnutie</a:t>
                      </a:r>
                    </a:p>
                  </a:txBody>
                  <a:tcPr marL="91440" marR="91440" marT="45720" marB="45720">
                    <a:solidFill>
                      <a:srgbClr val="FFFFFF"/>
                    </a:solidFill>
                  </a:tcPr>
                </a:tc>
                <a:tc>
                  <a:txBody>
                    <a:bodyPr/>
                    <a:lstStyle/>
                    <a:p>
                      <a:r>
                        <a:rPr sz="1800" b="0">
                          <a:solidFill>
                            <a:srgbClr val="10263B"/>
                          </a:solidFill>
                          <a:latin typeface="Arial"/>
                          <a:ea typeface="Arial"/>
                          <a:cs typeface="Arial"/>
                        </a:rPr>
                        <a:t>Modelové výnimky z oprávnenia</a:t>
                      </a:r>
                    </a:p>
                  </a:txBody>
                  <a:tcPr marL="91440" marR="91440" marT="45720" marB="45720">
                    <a:solidFill>
                      <a:srgbClr val="FFFFFF"/>
                    </a:solidFill>
                  </a:tcPr>
                </a:tc>
              </a:tr>
            </a:tbl>
          </a:graphicData>
        </a:graphic>
      </p:graphicFrame>
      <p:sp>
        <p:nvSpPr>
          <p:cNvPr id="6" name="text-35-4">
            <a:extLst xmlns:a="http://schemas.openxmlformats.org/drawingml/2006/main">
              <a:ext uri="{FF2B5EF4-FFF2-40B4-BE49-F238E27FC236}">
                <a16:creationId xmlns:a16="http://schemas.microsoft.com/office/drawing/2014/main" id="{47BCD496-7D37-4FA8-96E8-597405D3DF1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5-5">
            <a:extLst xmlns:a="http://schemas.openxmlformats.org/drawingml/2006/main">
              <a:ext uri="{FF2B5EF4-FFF2-40B4-BE49-F238E27FC236}">
                <a16:creationId xmlns:a16="http://schemas.microsoft.com/office/drawing/2014/main" id="{FE32A0FC-2F58-4A06-8CC5-79FA8837894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extraktor trikrát spracuje rovnakú zákazku. Porovnajte status a fakty, nie iba zhodu slov.</a:t>
            </a:r>
          </a:p>
        </p:txBody>
      </p:sp>
      <p:sp>
        <p:nvSpPr>
          <p:cNvPr id="8" name="text-35-6">
            <a:extLst xmlns:a="http://schemas.openxmlformats.org/drawingml/2006/main">
              <a:ext uri="{FF2B5EF4-FFF2-40B4-BE49-F238E27FC236}">
                <a16:creationId xmlns:a16="http://schemas.microsoft.com/office/drawing/2014/main" id="{AC492D4B-5E9A-4D3F-B1DD-2D661C704B2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5-7">
            <a:extLst xmlns:a="http://schemas.openxmlformats.org/drawingml/2006/main">
              <a:ext uri="{FF2B5EF4-FFF2-40B4-BE49-F238E27FC236}">
                <a16:creationId xmlns:a16="http://schemas.microsoft.com/office/drawing/2014/main" id="{FADC61C0-72BF-4C48-8DEE-B8C561998EE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35 / 50</a:t>
            </a:r>
          </a:p>
        </p:txBody>
      </p:sp>
    </p:spTree>
    <p:extLst>
      <p:ext uri="{BB962C8B-B14F-4D97-AF65-F5344CB8AC3E}">
        <p14:creationId xmlns:p14="http://schemas.microsoft.com/office/powerpoint/2010/main" val="1239681003"/>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6-0">
            <a:extLst xmlns:a="http://schemas.openxmlformats.org/drawingml/2006/main">
              <a:ext uri="{FF2B5EF4-FFF2-40B4-BE49-F238E27FC236}">
                <a16:creationId xmlns:a16="http://schemas.microsoft.com/office/drawing/2014/main" id="{8DBB0BB3-D8CC-43D2-8D99-A90329869F9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Evaly, regresia a release gate</a:t>
            </a:r>
          </a:p>
        </p:txBody>
      </p:sp>
      <p:sp>
        <p:nvSpPr>
          <p:cNvPr id="2" name="text-36-1">
            <a:extLst xmlns:a="http://schemas.openxmlformats.org/drawingml/2006/main">
              <a:ext uri="{FF2B5EF4-FFF2-40B4-BE49-F238E27FC236}">
                <a16:creationId xmlns:a16="http://schemas.microsoft.com/office/drawing/2014/main" id="{A69DD048-E76E-4FAD-BF1F-A3064321A51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Kontrola modelom má hranice</a:t>
            </a:r>
          </a:p>
        </p:txBody>
      </p:sp>
      <p:sp>
        <p:nvSpPr>
          <p:cNvPr id="3" name="text-36-2">
            <a:extLst xmlns:a="http://schemas.openxmlformats.org/drawingml/2006/main">
              <a:ext uri="{FF2B5EF4-FFF2-40B4-BE49-F238E27FC236}">
                <a16:creationId xmlns:a16="http://schemas.microsoft.com/office/drawing/2014/main" id="{852C4C9C-3A27-4CDA-AC96-2DF90282974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Automatický sudca nie je autorita</a:t>
            </a:r>
          </a:p>
        </p:txBody>
      </p:sp>
      <p:sp>
        <p:nvSpPr>
          <p:cNvPr id="4" name="text-36-3">
            <a:extLst xmlns:a="http://schemas.openxmlformats.org/drawingml/2006/main">
              <a:ext uri="{FF2B5EF4-FFF2-40B4-BE49-F238E27FC236}">
                <a16:creationId xmlns:a16="http://schemas.microsoft.com/office/drawing/2014/main" id="{B7198C27-B94D-472A-9717-265ECD82171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Kalibrujte na ľudskej vzorke</a:t>
            </a:r>
          </a:p>
        </p:txBody>
      </p:sp>
      <p:sp>
        <p:nvSpPr>
          <p:cNvPr id="5" name="text-36-4">
            <a:extLst xmlns:a="http://schemas.openxmlformats.org/drawingml/2006/main">
              <a:ext uri="{FF2B5EF4-FFF2-40B4-BE49-F238E27FC236}">
                <a16:creationId xmlns:a16="http://schemas.microsoft.com/office/drawing/2014/main" id="{22E8BB61-3B1D-44DD-83E0-324A2464872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6-5">
            <a:extLst xmlns:a="http://schemas.openxmlformats.org/drawingml/2006/main">
              <a:ext uri="{FF2B5EF4-FFF2-40B4-BE49-F238E27FC236}">
                <a16:creationId xmlns:a16="http://schemas.microsoft.com/office/drawing/2014/main" id="{99BDC186-AE19-4889-A844-1012F59C414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sudca oceňuje vymyslenú citáciu pre jej presvedčivosť. Ľudská kontrola ju označí ako kritickú a upraví eval.</a:t>
            </a:r>
          </a:p>
        </p:txBody>
      </p:sp>
      <p:sp>
        <p:nvSpPr>
          <p:cNvPr id="7" name="text-36-6">
            <a:extLst xmlns:a="http://schemas.openxmlformats.org/drawingml/2006/main">
              <a:ext uri="{FF2B5EF4-FFF2-40B4-BE49-F238E27FC236}">
                <a16:creationId xmlns:a16="http://schemas.microsoft.com/office/drawing/2014/main" id="{2E83DB34-CF60-47C4-962F-FA6746C6BF4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6-7">
            <a:extLst xmlns:a="http://schemas.openxmlformats.org/drawingml/2006/main">
              <a:ext uri="{FF2B5EF4-FFF2-40B4-BE49-F238E27FC236}">
                <a16:creationId xmlns:a16="http://schemas.microsoft.com/office/drawing/2014/main" id="{B367C072-102E-48EA-A4B8-23E8D1F304B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36 / 50</a:t>
            </a:r>
          </a:p>
        </p:txBody>
      </p:sp>
    </p:spTree>
    <p:extLst>
      <p:ext uri="{BB962C8B-B14F-4D97-AF65-F5344CB8AC3E}">
        <p14:creationId xmlns:p14="http://schemas.microsoft.com/office/powerpoint/2010/main" val="293561378"/>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7-0">
            <a:extLst xmlns:a="http://schemas.openxmlformats.org/drawingml/2006/main">
              <a:ext uri="{FF2B5EF4-FFF2-40B4-BE49-F238E27FC236}">
                <a16:creationId xmlns:a16="http://schemas.microsoft.com/office/drawing/2014/main" id="{E87381E9-9D9E-46A7-846D-A5AF423A706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Evaly, regresia a release gate</a:t>
            </a:r>
          </a:p>
        </p:txBody>
      </p:sp>
      <p:sp>
        <p:nvSpPr>
          <p:cNvPr id="2" name="text-37-1">
            <a:extLst xmlns:a="http://schemas.openxmlformats.org/drawingml/2006/main">
              <a:ext uri="{FF2B5EF4-FFF2-40B4-BE49-F238E27FC236}">
                <a16:creationId xmlns:a16="http://schemas.microsoft.com/office/drawing/2014/main" id="{A5975197-E703-4427-ADFC-219CDF0F19A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Porovnanie dvoch verzií</a:t>
            </a:r>
          </a:p>
        </p:txBody>
      </p:sp>
      <p:sp>
        <p:nvSpPr>
          <p:cNvPr id="3" name="text-37-2">
            <a:extLst xmlns:a="http://schemas.openxmlformats.org/drawingml/2006/main">
              <a:ext uri="{FF2B5EF4-FFF2-40B4-BE49-F238E27FC236}">
                <a16:creationId xmlns:a16="http://schemas.microsoft.com/office/drawing/2014/main" id="{246554DD-54D7-4B1B-B9CD-331F4557513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Držte rovnakú sadu a rubriku</a:t>
            </a:r>
          </a:p>
        </p:txBody>
      </p:sp>
      <p:sp>
        <p:nvSpPr>
          <p:cNvPr id="4" name="text-37-3">
            <a:extLst xmlns:a="http://schemas.openxmlformats.org/drawingml/2006/main">
              <a:ext uri="{FF2B5EF4-FFF2-40B4-BE49-F238E27FC236}">
                <a16:creationId xmlns:a16="http://schemas.microsoft.com/office/drawing/2014/main" id="{A2FF2553-6A10-4876-861B-1DCCD4AECF7C}"/>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Zaznamenajte novú regresiu</a:t>
            </a:r>
          </a:p>
        </p:txBody>
      </p:sp>
      <p:sp>
        <p:nvSpPr>
          <p:cNvPr id="5" name="text-37-4">
            <a:extLst xmlns:a="http://schemas.openxmlformats.org/drawingml/2006/main">
              <a:ext uri="{FF2B5EF4-FFF2-40B4-BE49-F238E27FC236}">
                <a16:creationId xmlns:a16="http://schemas.microsoft.com/office/drawing/2014/main" id="{0FB6A18E-5F0C-43E7-833B-999EFB71059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7-5">
            <a:extLst xmlns:a="http://schemas.openxmlformats.org/drawingml/2006/main">
              <a:ext uri="{FF2B5EF4-FFF2-40B4-BE49-F238E27FC236}">
                <a16:creationId xmlns:a16="http://schemas.microsoft.com/office/drawing/2014/main" id="{5DB58502-BBC1-4255-ABFC-0097C9EB918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verzia zlepšila štýl, ale začala dopĺňať chýbajúce termíny. Označte regresiu a release neuvoľnite.</a:t>
            </a:r>
          </a:p>
        </p:txBody>
      </p:sp>
      <p:sp>
        <p:nvSpPr>
          <p:cNvPr id="7" name="text-37-6">
            <a:extLst xmlns:a="http://schemas.openxmlformats.org/drawingml/2006/main">
              <a:ext uri="{FF2B5EF4-FFF2-40B4-BE49-F238E27FC236}">
                <a16:creationId xmlns:a16="http://schemas.microsoft.com/office/drawing/2014/main" id="{20A4F169-22EF-49CC-9F18-93226209449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7-7">
            <a:extLst xmlns:a="http://schemas.openxmlformats.org/drawingml/2006/main">
              <a:ext uri="{FF2B5EF4-FFF2-40B4-BE49-F238E27FC236}">
                <a16:creationId xmlns:a16="http://schemas.microsoft.com/office/drawing/2014/main" id="{6E1E676E-1FAB-40D2-82D7-F68BFC60F49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37 / 50</a:t>
            </a:r>
          </a:p>
        </p:txBody>
      </p:sp>
    </p:spTree>
    <p:extLst>
      <p:ext uri="{BB962C8B-B14F-4D97-AF65-F5344CB8AC3E}">
        <p14:creationId xmlns:p14="http://schemas.microsoft.com/office/powerpoint/2010/main" val="753182952"/>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8-0">
            <a:extLst xmlns:a="http://schemas.openxmlformats.org/drawingml/2006/main">
              <a:ext uri="{FF2B5EF4-FFF2-40B4-BE49-F238E27FC236}">
                <a16:creationId xmlns:a16="http://schemas.microsoft.com/office/drawing/2014/main" id="{C6E389D3-4DD6-423C-BADE-13B6BA53D22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Evaly, regresia a release gate</a:t>
            </a:r>
          </a:p>
        </p:txBody>
      </p:sp>
      <p:sp>
        <p:nvSpPr>
          <p:cNvPr id="2" name="text-38-1">
            <a:extLst xmlns:a="http://schemas.openxmlformats.org/drawingml/2006/main">
              <a:ext uri="{FF2B5EF4-FFF2-40B4-BE49-F238E27FC236}">
                <a16:creationId xmlns:a16="http://schemas.microsoft.com/office/drawing/2014/main" id="{7ACE027F-1C2F-4653-800F-7841F184FC5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Náklad a latencia celého toku</a:t>
            </a:r>
          </a:p>
        </p:txBody>
      </p:sp>
      <p:sp>
        <p:nvSpPr>
          <p:cNvPr id="3" name="text-38-2">
            <a:extLst xmlns:a="http://schemas.openxmlformats.org/drawingml/2006/main">
              <a:ext uri="{FF2B5EF4-FFF2-40B4-BE49-F238E27FC236}">
                <a16:creationId xmlns:a16="http://schemas.microsoft.com/office/drawing/2014/main" id="{CA10D870-1E2A-4D5C-B079-AE83E1D8E6CB}"/>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Počítajte retry aj retrieval</a:t>
            </a:r>
          </a:p>
        </p:txBody>
      </p:sp>
      <p:sp>
        <p:nvSpPr>
          <p:cNvPr id="4" name="text-38-3">
            <a:extLst xmlns:a="http://schemas.openxmlformats.org/drawingml/2006/main">
              <a:ext uri="{FF2B5EF4-FFF2-40B4-BE49-F238E27FC236}">
                <a16:creationId xmlns:a16="http://schemas.microsoft.com/office/drawing/2014/main" id="{D1078DA3-7471-4208-B4B7-1614F5A3ED23}"/>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Merajte čas vrátane kontroly</a:t>
            </a:r>
          </a:p>
        </p:txBody>
      </p:sp>
      <p:sp>
        <p:nvSpPr>
          <p:cNvPr id="5" name="text-38-4">
            <a:extLst xmlns:a="http://schemas.openxmlformats.org/drawingml/2006/main">
              <a:ext uri="{FF2B5EF4-FFF2-40B4-BE49-F238E27FC236}">
                <a16:creationId xmlns:a16="http://schemas.microsoft.com/office/drawing/2014/main" id="{CA56F779-13E5-4D5D-BAAC-4DBF57D7C68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8-5">
            <a:extLst xmlns:a="http://schemas.openxmlformats.org/drawingml/2006/main">
              <a:ext uri="{FF2B5EF4-FFF2-40B4-BE49-F238E27FC236}">
                <a16:creationId xmlns:a16="http://schemas.microsoft.com/office/drawing/2014/main" id="{0401CFA5-65B6-4D24-96E1-A445804EB92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tok má klasifikáciu, syntézu a validáciu. Zostavte nákladový hárok bez tvrdenia, že každá úloha stojí rovnako.</a:t>
            </a:r>
          </a:p>
        </p:txBody>
      </p:sp>
      <p:sp>
        <p:nvSpPr>
          <p:cNvPr id="7" name="text-38-6">
            <a:extLst xmlns:a="http://schemas.openxmlformats.org/drawingml/2006/main">
              <a:ext uri="{FF2B5EF4-FFF2-40B4-BE49-F238E27FC236}">
                <a16:creationId xmlns:a16="http://schemas.microsoft.com/office/drawing/2014/main" id="{6C864D49-B7C7-41BD-9048-093534C1A86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8-7">
            <a:extLst xmlns:a="http://schemas.openxmlformats.org/drawingml/2006/main">
              <a:ext uri="{FF2B5EF4-FFF2-40B4-BE49-F238E27FC236}">
                <a16:creationId xmlns:a16="http://schemas.microsoft.com/office/drawing/2014/main" id="{5F57AD14-82A5-45AD-A55E-1F5C7133EDF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38 / 50</a:t>
            </a:r>
          </a:p>
        </p:txBody>
      </p:sp>
    </p:spTree>
    <p:extLst>
      <p:ext uri="{BB962C8B-B14F-4D97-AF65-F5344CB8AC3E}">
        <p14:creationId xmlns:p14="http://schemas.microsoft.com/office/powerpoint/2010/main" val="34566527"/>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9-0">
            <a:extLst xmlns:a="http://schemas.openxmlformats.org/drawingml/2006/main">
              <a:ext uri="{FF2B5EF4-FFF2-40B4-BE49-F238E27FC236}">
                <a16:creationId xmlns:a16="http://schemas.microsoft.com/office/drawing/2014/main" id="{AE50BD46-9B2A-499C-AC41-378D365A7B4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Evaly, regresia a release gate</a:t>
            </a:r>
          </a:p>
        </p:txBody>
      </p:sp>
      <p:sp>
        <p:nvSpPr>
          <p:cNvPr id="2" name="text-39-1">
            <a:extLst xmlns:a="http://schemas.openxmlformats.org/drawingml/2006/main">
              <a:ext uri="{FF2B5EF4-FFF2-40B4-BE49-F238E27FC236}">
                <a16:creationId xmlns:a16="http://schemas.microsoft.com/office/drawing/2014/main" id="{DB681AD5-069E-4064-B02A-B4867BC5612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Release gate prototypu</a:t>
            </a:r>
          </a:p>
        </p:txBody>
      </p:sp>
      <p:sp>
        <p:nvSpPr>
          <p:cNvPr id="3" name="text-39-2">
            <a:extLst xmlns:a="http://schemas.openxmlformats.org/drawingml/2006/main">
              <a:ext uri="{FF2B5EF4-FFF2-40B4-BE49-F238E27FC236}">
                <a16:creationId xmlns:a16="http://schemas.microsoft.com/office/drawing/2014/main" id="{D8D153BA-C50C-44D9-8E99-84EBF7DB08F5}"/>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Vyžadujte prechod povinných testov</a:t>
            </a:r>
          </a:p>
        </p:txBody>
      </p:sp>
      <p:sp>
        <p:nvSpPr>
          <p:cNvPr id="4" name="text-39-3">
            <a:extLst xmlns:a="http://schemas.openxmlformats.org/drawingml/2006/main">
              <a:ext uri="{FF2B5EF4-FFF2-40B4-BE49-F238E27FC236}">
                <a16:creationId xmlns:a16="http://schemas.microsoft.com/office/drawing/2014/main" id="{B98A9F03-C204-44F6-AAD3-B570B1D49909}"/>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Zachovajte rollback balík</a:t>
            </a:r>
          </a:p>
        </p:txBody>
      </p:sp>
      <p:sp>
        <p:nvSpPr>
          <p:cNvPr id="5" name="text-39-4">
            <a:extLst xmlns:a="http://schemas.openxmlformats.org/drawingml/2006/main">
              <a:ext uri="{FF2B5EF4-FFF2-40B4-BE49-F238E27FC236}">
                <a16:creationId xmlns:a16="http://schemas.microsoft.com/office/drawing/2014/main" id="{78E2C2A6-59AF-412C-91B0-8DFC75FF908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9-5">
            <a:extLst xmlns:a="http://schemas.openxmlformats.org/drawingml/2006/main">
              <a:ext uri="{FF2B5EF4-FFF2-40B4-BE49-F238E27FC236}">
                <a16:creationId xmlns:a16="http://schemas.microsoft.com/office/drawing/2014/main" id="{B64BC4FD-BB25-48D8-9DDA-6CD69E513EC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prototyp má funkčné odpovede, ale chýba test izolácie. Nasadenie ostáva zablokované do jeho vyriešenia.</a:t>
            </a:r>
          </a:p>
        </p:txBody>
      </p:sp>
      <p:sp>
        <p:nvSpPr>
          <p:cNvPr id="7" name="text-39-6">
            <a:extLst xmlns:a="http://schemas.openxmlformats.org/drawingml/2006/main">
              <a:ext uri="{FF2B5EF4-FFF2-40B4-BE49-F238E27FC236}">
                <a16:creationId xmlns:a16="http://schemas.microsoft.com/office/drawing/2014/main" id="{7B5665B8-343F-4F43-B798-D1749306098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9-7">
            <a:extLst xmlns:a="http://schemas.openxmlformats.org/drawingml/2006/main">
              <a:ext uri="{FF2B5EF4-FFF2-40B4-BE49-F238E27FC236}">
                <a16:creationId xmlns:a16="http://schemas.microsoft.com/office/drawing/2014/main" id="{92272B51-140A-43A8-A606-5645C140104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39 / 50</a:t>
            </a:r>
          </a:p>
        </p:txBody>
      </p:sp>
    </p:spTree>
    <p:extLst>
      <p:ext uri="{BB962C8B-B14F-4D97-AF65-F5344CB8AC3E}">
        <p14:creationId xmlns:p14="http://schemas.microsoft.com/office/powerpoint/2010/main" val="335207545"/>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40-0">
            <a:extLst xmlns:a="http://schemas.openxmlformats.org/drawingml/2006/main">
              <a:ext uri="{FF2B5EF4-FFF2-40B4-BE49-F238E27FC236}">
                <a16:creationId xmlns:a16="http://schemas.microsoft.com/office/drawing/2014/main" id="{272B6840-BCA9-4204-8E65-50B8CA4499C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Evaly, regresia a release gate</a:t>
            </a:r>
          </a:p>
        </p:txBody>
      </p:sp>
      <p:sp>
        <p:nvSpPr>
          <p:cNvPr id="2" name="text-40-1">
            <a:extLst xmlns:a="http://schemas.openxmlformats.org/drawingml/2006/main">
              <a:ext uri="{FF2B5EF4-FFF2-40B4-BE49-F238E27FC236}">
                <a16:creationId xmlns:a16="http://schemas.microsoft.com/office/drawing/2014/main" id="{160C2ED0-92A9-40C4-ACD0-70E2EEEA495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Dokumentácia testov a obmedzení</a:t>
            </a:r>
          </a:p>
        </p:txBody>
      </p:sp>
      <p:sp>
        <p:nvSpPr>
          <p:cNvPr id="3" name="text-40-2">
            <a:extLst xmlns:a="http://schemas.openxmlformats.org/drawingml/2006/main">
              <a:ext uri="{FF2B5EF4-FFF2-40B4-BE49-F238E27FC236}">
                <a16:creationId xmlns:a16="http://schemas.microsoft.com/office/drawing/2014/main" id="{D1285631-261E-4C6E-B042-F301CCE67173}"/>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Priložte skutočné výsledky</a:t>
            </a:r>
          </a:p>
        </p:txBody>
      </p:sp>
      <p:sp>
        <p:nvSpPr>
          <p:cNvPr id="4" name="text-40-3">
            <a:extLst xmlns:a="http://schemas.openxmlformats.org/drawingml/2006/main">
              <a:ext uri="{FF2B5EF4-FFF2-40B4-BE49-F238E27FC236}">
                <a16:creationId xmlns:a16="http://schemas.microsoft.com/office/drawing/2014/main" id="{6222189B-780A-462C-9A5B-920ECF8251BF}"/>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Oddeľte plán a vykonaný test</a:t>
            </a:r>
          </a:p>
        </p:txBody>
      </p:sp>
      <p:sp>
        <p:nvSpPr>
          <p:cNvPr id="5" name="diagram-node-40-0">
            <a:extLst xmlns:a="http://schemas.openxmlformats.org/drawingml/2006/main">
              <a:ext uri="{FF2B5EF4-FFF2-40B4-BE49-F238E27FC236}">
                <a16:creationId xmlns:a16="http://schemas.microsoft.com/office/drawing/2014/main" id="{0B9D3B36-CACD-4835-BE61-41B1733D2A9C}"/>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Verzia systému</a:t>
            </a:r>
          </a:p>
        </p:txBody>
      </p:sp>
      <p:sp>
        <p:nvSpPr>
          <p:cNvPr id="6" name="diagram-node-40-1">
            <a:extLst xmlns:a="http://schemas.openxmlformats.org/drawingml/2006/main">
              <a:ext uri="{FF2B5EF4-FFF2-40B4-BE49-F238E27FC236}">
                <a16:creationId xmlns:a16="http://schemas.microsoft.com/office/drawing/2014/main" id="{D4F316BD-5A52-468E-9C67-450BF2AE5D5C}"/>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Verzia sady</a:t>
            </a:r>
          </a:p>
        </p:txBody>
      </p:sp>
      <p:sp>
        <p:nvSpPr>
          <p:cNvPr id="7" name="diagram-node-40-2">
            <a:extLst xmlns:a="http://schemas.openxmlformats.org/drawingml/2006/main">
              <a:ext uri="{FF2B5EF4-FFF2-40B4-BE49-F238E27FC236}">
                <a16:creationId xmlns:a16="http://schemas.microsoft.com/office/drawing/2014/main" id="{D91D533E-F50B-4A8D-A45A-51C3141F59F2}"/>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Skutočný výsledok</a:t>
            </a:r>
          </a:p>
        </p:txBody>
      </p:sp>
      <p:sp>
        <p:nvSpPr>
          <p:cNvPr id="8" name="diagram-node-40-3">
            <a:extLst xmlns:a="http://schemas.openxmlformats.org/drawingml/2006/main">
              <a:ext uri="{FF2B5EF4-FFF2-40B4-BE49-F238E27FC236}">
                <a16:creationId xmlns:a16="http://schemas.microsoft.com/office/drawing/2014/main" id="{5391A086-3B5E-43EC-A293-961698F3EEB8}"/>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Nájdená chyba</a:t>
            </a:r>
          </a:p>
        </p:txBody>
      </p:sp>
      <p:sp>
        <p:nvSpPr>
          <p:cNvPr id="9" name="diagram-node-40-4">
            <a:extLst xmlns:a="http://schemas.openxmlformats.org/drawingml/2006/main">
              <a:ext uri="{FF2B5EF4-FFF2-40B4-BE49-F238E27FC236}">
                <a16:creationId xmlns:a16="http://schemas.microsoft.com/office/drawing/2014/main" id="{7B6CBA5E-D6A9-4BD1-87AA-5F5AE6D57FB4}"/>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Oprava a retest</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40-13">
            <a:extLst xmlns:a="http://schemas.openxmlformats.org/drawingml/2006/main">
              <a:ext uri="{FF2B5EF4-FFF2-40B4-BE49-F238E27FC236}">
                <a16:creationId xmlns:a16="http://schemas.microsoft.com/office/drawing/2014/main" id="{5BE31F91-BB2C-4A9E-AC0C-451067C941A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40-14">
            <a:extLst xmlns:a="http://schemas.openxmlformats.org/drawingml/2006/main">
              <a:ext uri="{FF2B5EF4-FFF2-40B4-BE49-F238E27FC236}">
                <a16:creationId xmlns:a16="http://schemas.microsoft.com/office/drawing/2014/main" id="{F1C6A978-0873-4071-95E5-E2ED84C821B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report má návrh testu cache, ale žiadny výsledok. Označte kontrolu ako nevykonanú a neuznajte ju za úspešnú.</a:t>
            </a:r>
          </a:p>
        </p:txBody>
      </p:sp>
      <p:sp>
        <p:nvSpPr>
          <p:cNvPr id="16" name="text-40-15">
            <a:extLst xmlns:a="http://schemas.openxmlformats.org/drawingml/2006/main">
              <a:ext uri="{FF2B5EF4-FFF2-40B4-BE49-F238E27FC236}">
                <a16:creationId xmlns:a16="http://schemas.microsoft.com/office/drawing/2014/main" id="{F6188F3B-AB83-41C1-963E-EC6EFE9B5E9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40-16">
            <a:extLst xmlns:a="http://schemas.openxmlformats.org/drawingml/2006/main">
              <a:ext uri="{FF2B5EF4-FFF2-40B4-BE49-F238E27FC236}">
                <a16:creationId xmlns:a16="http://schemas.microsoft.com/office/drawing/2014/main" id="{FCE96FDB-7E84-4119-8020-CE7B69CE470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40 / 50</a:t>
            </a:r>
          </a:p>
        </p:txBody>
      </p:sp>
    </p:spTree>
    <p:extLst>
      <p:ext uri="{BB962C8B-B14F-4D97-AF65-F5344CB8AC3E}">
        <p14:creationId xmlns:p14="http://schemas.microsoft.com/office/powerpoint/2010/main" val="981102934"/>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1684712494dc4e9d"/>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41-0">
            <a:extLst xmlns:a="http://schemas.openxmlformats.org/drawingml/2006/main">
              <a:ext uri="{FF2B5EF4-FFF2-40B4-BE49-F238E27FC236}">
                <a16:creationId xmlns:a16="http://schemas.microsoft.com/office/drawing/2014/main" id="{AAC2E41A-7FDB-462A-B7E9-C6AB55DA9D9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Prevádzka, návrat verzie a technické odovzdanie</a:t>
            </a:r>
          </a:p>
        </p:txBody>
      </p:sp>
      <p:sp>
        <p:nvSpPr>
          <p:cNvPr id="3" name="text-41-1">
            <a:extLst xmlns:a="http://schemas.openxmlformats.org/drawingml/2006/main">
              <a:ext uri="{FF2B5EF4-FFF2-40B4-BE49-F238E27FC236}">
                <a16:creationId xmlns:a16="http://schemas.microsoft.com/office/drawing/2014/main" id="{F11444AE-14B1-4117-A59C-218F11172CBD}"/>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Observabilita bez úniku obsahu</a:t>
            </a:r>
          </a:p>
        </p:txBody>
      </p:sp>
      <p:sp>
        <p:nvSpPr>
          <p:cNvPr id="4" name="text-41-2">
            <a:extLst xmlns:a="http://schemas.openxmlformats.org/drawingml/2006/main">
              <a:ext uri="{FF2B5EF4-FFF2-40B4-BE49-F238E27FC236}">
                <a16:creationId xmlns:a16="http://schemas.microsoft.com/office/drawing/2014/main" id="{710A591D-C42C-4591-9F82-B142D268E55D}"/>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Logujte stav a identifikátor</a:t>
            </a:r>
          </a:p>
        </p:txBody>
      </p:sp>
      <p:sp>
        <p:nvSpPr>
          <p:cNvPr id="5" name="text-41-3">
            <a:extLst xmlns:a="http://schemas.openxmlformats.org/drawingml/2006/main">
              <a:ext uri="{FF2B5EF4-FFF2-40B4-BE49-F238E27FC236}">
                <a16:creationId xmlns:a16="http://schemas.microsoft.com/office/drawing/2014/main" id="{B3ECDC6B-80D9-4091-A223-C2D15D1F88FF}"/>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Redigujte citlivé hodnoty</a:t>
            </a:r>
          </a:p>
        </p:txBody>
      </p:sp>
      <p:sp>
        <p:nvSpPr>
          <p:cNvPr id="6" name="text-41-4">
            <a:extLst xmlns:a="http://schemas.openxmlformats.org/drawingml/2006/main">
              <a:ext uri="{FF2B5EF4-FFF2-40B4-BE49-F238E27FC236}">
                <a16:creationId xmlns:a16="http://schemas.microsoft.com/office/drawing/2014/main" id="{48C6F571-D9E9-4ABC-A2CE-63BBAC6D3EE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1-5">
            <a:extLst xmlns:a="http://schemas.openxmlformats.org/drawingml/2006/main">
              <a:ext uri="{FF2B5EF4-FFF2-40B4-BE49-F238E27FC236}">
                <a16:creationId xmlns:a16="http://schemas.microsoft.com/office/drawing/2014/main" id="{FF403192-28DF-49F1-999D-B11835783586}"/>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timeout log obsahuje iba case_id, krok a kód chyby, bez promptu, tokenu alebo klientskych osobných údajov.</a:t>
            </a:r>
          </a:p>
        </p:txBody>
      </p:sp>
      <p:sp>
        <p:nvSpPr>
          <p:cNvPr id="8" name="text-41-6">
            <a:extLst xmlns:a="http://schemas.openxmlformats.org/drawingml/2006/main">
              <a:ext uri="{FF2B5EF4-FFF2-40B4-BE49-F238E27FC236}">
                <a16:creationId xmlns:a16="http://schemas.microsoft.com/office/drawing/2014/main" id="{22985510-F3BF-4874-BE75-99E07064C03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1-7">
            <a:extLst xmlns:a="http://schemas.openxmlformats.org/drawingml/2006/main">
              <a:ext uri="{FF2B5EF4-FFF2-40B4-BE49-F238E27FC236}">
                <a16:creationId xmlns:a16="http://schemas.microsoft.com/office/drawing/2014/main" id="{26D13082-F0B6-443E-AEA0-C71FD1E8916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41 / 50</a:t>
            </a:r>
          </a:p>
        </p:txBody>
      </p:sp>
    </p:spTree>
    <p:extLst>
      <p:ext uri="{BB962C8B-B14F-4D97-AF65-F5344CB8AC3E}">
        <p14:creationId xmlns:p14="http://schemas.microsoft.com/office/powerpoint/2010/main" val="682019073"/>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42-0">
            <a:extLst xmlns:a="http://schemas.openxmlformats.org/drawingml/2006/main">
              <a:ext uri="{FF2B5EF4-FFF2-40B4-BE49-F238E27FC236}">
                <a16:creationId xmlns:a16="http://schemas.microsoft.com/office/drawing/2014/main" id="{68915D85-FDFE-418B-81B6-ED855C37462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Prevádzka, návrat verzie a technické odovzdanie</a:t>
            </a:r>
          </a:p>
        </p:txBody>
      </p:sp>
      <p:sp>
        <p:nvSpPr>
          <p:cNvPr id="2" name="text-42-1">
            <a:extLst xmlns:a="http://schemas.openxmlformats.org/drawingml/2006/main">
              <a:ext uri="{FF2B5EF4-FFF2-40B4-BE49-F238E27FC236}">
                <a16:creationId xmlns:a16="http://schemas.microsoft.com/office/drawing/2014/main" id="{E503242B-E575-4940-AAC9-5EC7FC546AF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Limity a ochrana rozpočtu</a:t>
            </a:r>
          </a:p>
        </p:txBody>
      </p:sp>
      <p:sp>
        <p:nvSpPr>
          <p:cNvPr id="3" name="text-42-2">
            <a:extLst xmlns:a="http://schemas.openxmlformats.org/drawingml/2006/main">
              <a:ext uri="{FF2B5EF4-FFF2-40B4-BE49-F238E27FC236}">
                <a16:creationId xmlns:a16="http://schemas.microsoft.com/office/drawing/2014/main" id="{4CBE35C0-C254-41C9-9A98-409ACD272699}"/>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Nastavte kvótu a maximá</a:t>
            </a:r>
          </a:p>
        </p:txBody>
      </p:sp>
      <p:sp>
        <p:nvSpPr>
          <p:cNvPr id="4" name="text-42-3">
            <a:extLst xmlns:a="http://schemas.openxmlformats.org/drawingml/2006/main">
              <a:ext uri="{FF2B5EF4-FFF2-40B4-BE49-F238E27FC236}">
                <a16:creationId xmlns:a16="http://schemas.microsoft.com/office/drawing/2014/main" id="{21B06E1D-22C7-447C-8273-AB976876E43B}"/>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Neobnovujte nekonečne</a:t>
            </a:r>
          </a:p>
        </p:txBody>
      </p:sp>
      <p:sp>
        <p:nvSpPr>
          <p:cNvPr id="5" name="diagram-node-42-0">
            <a:extLst xmlns:a="http://schemas.openxmlformats.org/drawingml/2006/main">
              <a:ext uri="{FF2B5EF4-FFF2-40B4-BE49-F238E27FC236}">
                <a16:creationId xmlns:a16="http://schemas.microsoft.com/office/drawing/2014/main" id="{89A2DE70-A346-4E8F-BBD7-4D5258ABE6FB}"/>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Limit vstupu</a:t>
            </a:r>
          </a:p>
        </p:txBody>
      </p:sp>
      <p:sp>
        <p:nvSpPr>
          <p:cNvPr id="6" name="diagram-node-42-1">
            <a:extLst xmlns:a="http://schemas.openxmlformats.org/drawingml/2006/main">
              <a:ext uri="{FF2B5EF4-FFF2-40B4-BE49-F238E27FC236}">
                <a16:creationId xmlns:a16="http://schemas.microsoft.com/office/drawing/2014/main" id="{18561760-3D19-40D1-B728-FB882B036F92}"/>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Rozpočtová kvóta</a:t>
            </a:r>
          </a:p>
        </p:txBody>
      </p:sp>
      <p:sp>
        <p:nvSpPr>
          <p:cNvPr id="7" name="diagram-node-42-2">
            <a:extLst xmlns:a="http://schemas.openxmlformats.org/drawingml/2006/main">
              <a:ext uri="{FF2B5EF4-FFF2-40B4-BE49-F238E27FC236}">
                <a16:creationId xmlns:a16="http://schemas.microsoft.com/office/drawing/2014/main" id="{3E0A740F-7236-44CC-95BE-9C38B24830D7}"/>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Povolené pokusy</a:t>
            </a:r>
          </a:p>
        </p:txBody>
      </p:sp>
      <p:sp>
        <p:nvSpPr>
          <p:cNvPr id="8" name="diagram-node-42-3">
            <a:extLst xmlns:a="http://schemas.openxmlformats.org/drawingml/2006/main">
              <a:ext uri="{FF2B5EF4-FFF2-40B4-BE49-F238E27FC236}">
                <a16:creationId xmlns:a16="http://schemas.microsoft.com/office/drawing/2014/main" id="{FC19CFF0-984B-4BC8-BC67-F9A3D5C9D999}"/>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Bezpečné zastavenie</a:t>
            </a:r>
          </a:p>
        </p:txBody>
      </p:sp>
      <p:cxnSp>
        <p:nvCxnSpPr>
          <p:cNvPr id="24" name=""/>
          <p:cNvCxnSpPr>
            <a:stCxn xmlns:a="http://schemas.openxmlformats.org/drawingml/2006/main" id="5" idx="3"/>
            <a:endCxn xmlns:a="http://schemas.openxmlformats.org/drawingml/2006/main" id="6"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6" name=""/>
          <p:cNvCxnSpPr>
            <a:stCxn xmlns:a="http://schemas.openxmlformats.org/drawingml/2006/main" id="7" idx="3"/>
            <a:endCxn xmlns:a="http://schemas.openxmlformats.org/drawingml/2006/main" id="8"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2" name="text-42-11">
            <a:extLst xmlns:a="http://schemas.openxmlformats.org/drawingml/2006/main">
              <a:ext uri="{FF2B5EF4-FFF2-40B4-BE49-F238E27FC236}">
                <a16:creationId xmlns:a16="http://schemas.microsoft.com/office/drawing/2014/main" id="{052E40E7-0659-4E44-9CFE-574DFD94679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3" name="text-42-12">
            <a:extLst xmlns:a="http://schemas.openxmlformats.org/drawingml/2006/main">
              <a:ext uri="{FF2B5EF4-FFF2-40B4-BE49-F238E27FC236}">
                <a16:creationId xmlns:a16="http://schemas.microsoft.com/office/drawing/2014/main" id="{2543A0EC-7C19-4090-BBCE-21D29FAFDE4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poškodený vstup opakovane zlyháva. Po povolených pokusoch zastavte tok a vyžiadajte opravu dokumentu.</a:t>
            </a:r>
          </a:p>
        </p:txBody>
      </p:sp>
      <p:sp>
        <p:nvSpPr>
          <p:cNvPr id="14" name="text-42-13">
            <a:extLst xmlns:a="http://schemas.openxmlformats.org/drawingml/2006/main">
              <a:ext uri="{FF2B5EF4-FFF2-40B4-BE49-F238E27FC236}">
                <a16:creationId xmlns:a16="http://schemas.microsoft.com/office/drawing/2014/main" id="{286F159F-7225-4820-923A-7686668CEDC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5" name="text-42-14">
            <a:extLst xmlns:a="http://schemas.openxmlformats.org/drawingml/2006/main">
              <a:ext uri="{FF2B5EF4-FFF2-40B4-BE49-F238E27FC236}">
                <a16:creationId xmlns:a16="http://schemas.microsoft.com/office/drawing/2014/main" id="{7BD07BC3-E65B-4C6F-95AD-EB0C3A05C21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42 / 50</a:t>
            </a:r>
          </a:p>
        </p:txBody>
      </p:sp>
    </p:spTree>
    <p:extLst>
      <p:ext uri="{BB962C8B-B14F-4D97-AF65-F5344CB8AC3E}">
        <p14:creationId xmlns:p14="http://schemas.microsoft.com/office/powerpoint/2010/main" val="417382420"/>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3-0">
            <a:extLst xmlns:a="http://schemas.openxmlformats.org/drawingml/2006/main">
              <a:ext uri="{FF2B5EF4-FFF2-40B4-BE49-F238E27FC236}">
                <a16:creationId xmlns:a16="http://schemas.microsoft.com/office/drawing/2014/main" id="{CAABE79E-BCE2-4021-9005-C1F9F404F6F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Prevádzka, návrat verzie a technické odovzdanie</a:t>
            </a:r>
          </a:p>
        </p:txBody>
      </p:sp>
      <p:sp>
        <p:nvSpPr>
          <p:cNvPr id="2" name="text-43-1">
            <a:extLst xmlns:a="http://schemas.openxmlformats.org/drawingml/2006/main">
              <a:ext uri="{FF2B5EF4-FFF2-40B4-BE49-F238E27FC236}">
                <a16:creationId xmlns:a16="http://schemas.microsoft.com/office/drawing/2014/main" id="{1C7020D2-038E-4048-9B20-9649A87B576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Cache a izolácia prípadov</a:t>
            </a:r>
          </a:p>
        </p:txBody>
      </p:sp>
      <p:sp>
        <p:nvSpPr>
          <p:cNvPr id="3" name="text-43-2">
            <a:extLst xmlns:a="http://schemas.openxmlformats.org/drawingml/2006/main">
              <a:ext uri="{FF2B5EF4-FFF2-40B4-BE49-F238E27FC236}">
                <a16:creationId xmlns:a16="http://schemas.microsoft.com/office/drawing/2014/main" id="{03B88A0F-6561-4590-BB12-FAB545D8247B}"/>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Nemiešajte firmy a oprávnenia</a:t>
            </a:r>
          </a:p>
        </p:txBody>
      </p:sp>
      <p:sp>
        <p:nvSpPr>
          <p:cNvPr id="4" name="text-43-3">
            <a:extLst xmlns:a="http://schemas.openxmlformats.org/drawingml/2006/main">
              <a:ext uri="{FF2B5EF4-FFF2-40B4-BE49-F238E27FC236}">
                <a16:creationId xmlns:a16="http://schemas.microsoft.com/office/drawing/2014/main" id="{8DA1ED9A-4193-46FF-8950-26BDBDD47B8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Zneplatnite staré zdroje</a:t>
            </a:r>
          </a:p>
        </p:txBody>
      </p:sp>
      <p:sp>
        <p:nvSpPr>
          <p:cNvPr id="5" name="text-43-4">
            <a:extLst xmlns:a="http://schemas.openxmlformats.org/drawingml/2006/main">
              <a:ext uri="{FF2B5EF4-FFF2-40B4-BE49-F238E27FC236}">
                <a16:creationId xmlns:a16="http://schemas.microsoft.com/office/drawing/2014/main" id="{0D8852DF-50E1-400C-9441-62B66556338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3-5">
            <a:extLst xmlns:a="http://schemas.openxmlformats.org/drawingml/2006/main">
              <a:ext uri="{FF2B5EF4-FFF2-40B4-BE49-F238E27FC236}">
                <a16:creationId xmlns:a16="http://schemas.microsoft.com/office/drawing/2014/main" id="{DCA2095A-00C3-49AE-AAB6-E43CDBCD3B5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dve firmy položia rovnakú otázku na interné FAQ. Test preukáže oddelené výsledky a žiadny prenos medzi firmami.</a:t>
            </a:r>
          </a:p>
        </p:txBody>
      </p:sp>
      <p:sp>
        <p:nvSpPr>
          <p:cNvPr id="7" name="text-43-6">
            <a:extLst xmlns:a="http://schemas.openxmlformats.org/drawingml/2006/main">
              <a:ext uri="{FF2B5EF4-FFF2-40B4-BE49-F238E27FC236}">
                <a16:creationId xmlns:a16="http://schemas.microsoft.com/office/drawing/2014/main" id="{9733BB8C-266D-4CCB-94A8-1F16ECF3ED3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3-7">
            <a:extLst xmlns:a="http://schemas.openxmlformats.org/drawingml/2006/main">
              <a:ext uri="{FF2B5EF4-FFF2-40B4-BE49-F238E27FC236}">
                <a16:creationId xmlns:a16="http://schemas.microsoft.com/office/drawing/2014/main" id="{A9C8560C-0CFF-4638-BC69-CAE862EA62F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43 / 50</a:t>
            </a:r>
          </a:p>
        </p:txBody>
      </p:sp>
    </p:spTree>
    <p:extLst>
      <p:ext uri="{BB962C8B-B14F-4D97-AF65-F5344CB8AC3E}">
        <p14:creationId xmlns:p14="http://schemas.microsoft.com/office/powerpoint/2010/main" val="711083059"/>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4-0">
            <a:extLst xmlns:a="http://schemas.openxmlformats.org/drawingml/2006/main">
              <a:ext uri="{FF2B5EF4-FFF2-40B4-BE49-F238E27FC236}">
                <a16:creationId xmlns:a16="http://schemas.microsoft.com/office/drawing/2014/main" id="{9BC24E97-DE36-42BA-B38D-18D64D5D98B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Prevádzka, návrat verzie a technické odovzdanie</a:t>
            </a:r>
          </a:p>
        </p:txBody>
      </p:sp>
      <p:sp>
        <p:nvSpPr>
          <p:cNvPr id="2" name="text-44-1">
            <a:extLst xmlns:a="http://schemas.openxmlformats.org/drawingml/2006/main">
              <a:ext uri="{FF2B5EF4-FFF2-40B4-BE49-F238E27FC236}">
                <a16:creationId xmlns:a16="http://schemas.microsoft.com/office/drawing/2014/main" id="{F98598C2-FD09-4FD4-94BC-9D68950B44A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Asynchrónny stav a používateľský zážitok</a:t>
            </a:r>
          </a:p>
        </p:txBody>
      </p:sp>
      <p:sp>
        <p:nvSpPr>
          <p:cNvPr id="3" name="text-44-2">
            <a:extLst xmlns:a="http://schemas.openxmlformats.org/drawingml/2006/main">
              <a:ext uri="{FF2B5EF4-FFF2-40B4-BE49-F238E27FC236}">
                <a16:creationId xmlns:a16="http://schemas.microsoft.com/office/drawing/2014/main" id="{2F0A13E9-7581-4576-8EAA-9F97E0C4820E}"/>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Ukážte priebeh a výsledok</a:t>
            </a:r>
          </a:p>
        </p:txBody>
      </p:sp>
      <p:sp>
        <p:nvSpPr>
          <p:cNvPr id="4" name="text-44-3">
            <a:extLst xmlns:a="http://schemas.openxmlformats.org/drawingml/2006/main">
              <a:ext uri="{FF2B5EF4-FFF2-40B4-BE49-F238E27FC236}">
                <a16:creationId xmlns:a16="http://schemas.microsoft.com/office/drawing/2014/main" id="{5D466E9B-7341-4D69-960E-F2F5B7FAFE46}"/>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Neoznačte job za hotový predčasne</a:t>
            </a:r>
          </a:p>
        </p:txBody>
      </p:sp>
      <p:sp>
        <p:nvSpPr>
          <p:cNvPr id="5" name="text-44-4">
            <a:extLst xmlns:a="http://schemas.openxmlformats.org/drawingml/2006/main">
              <a:ext uri="{FF2B5EF4-FFF2-40B4-BE49-F238E27FC236}">
                <a16:creationId xmlns:a16="http://schemas.microsoft.com/office/drawing/2014/main" id="{0952F12F-7A4A-4496-97FC-4BD2048827A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4-5">
            <a:extLst xmlns:a="http://schemas.openxmlformats.org/drawingml/2006/main">
              <a:ext uri="{FF2B5EF4-FFF2-40B4-BE49-F238E27FC236}">
                <a16:creationId xmlns:a16="http://schemas.microsoft.com/office/drawing/2014/main" id="{269F9B2C-3D24-4145-9DC2-CBCF19DC02B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report je vo fronte. Rozhranie ukáže prebiehajúci stav a neponúkne prázdny export ako hotový súbor.</a:t>
            </a:r>
          </a:p>
        </p:txBody>
      </p:sp>
      <p:sp>
        <p:nvSpPr>
          <p:cNvPr id="7" name="text-44-6">
            <a:extLst xmlns:a="http://schemas.openxmlformats.org/drawingml/2006/main">
              <a:ext uri="{FF2B5EF4-FFF2-40B4-BE49-F238E27FC236}">
                <a16:creationId xmlns:a16="http://schemas.microsoft.com/office/drawing/2014/main" id="{1051396A-7472-4E1D-B478-5E77E58B963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4-7">
            <a:extLst xmlns:a="http://schemas.openxmlformats.org/drawingml/2006/main">
              <a:ext uri="{FF2B5EF4-FFF2-40B4-BE49-F238E27FC236}">
                <a16:creationId xmlns:a16="http://schemas.microsoft.com/office/drawing/2014/main" id="{B64357F6-3290-4CC7-8198-3DB6B1C7AA1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44 / 50</a:t>
            </a:r>
          </a:p>
        </p:txBody>
      </p:sp>
    </p:spTree>
    <p:extLst>
      <p:ext uri="{BB962C8B-B14F-4D97-AF65-F5344CB8AC3E}">
        <p14:creationId xmlns:p14="http://schemas.microsoft.com/office/powerpoint/2010/main" val="703851318"/>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5-0">
            <a:extLst xmlns:a="http://schemas.openxmlformats.org/drawingml/2006/main">
              <a:ext uri="{FF2B5EF4-FFF2-40B4-BE49-F238E27FC236}">
                <a16:creationId xmlns:a16="http://schemas.microsoft.com/office/drawing/2014/main" id="{C6ECE1DC-5FB4-4F61-8B0F-0DB0097A01B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Prevádzka, návrat verzie a technické odovzdanie</a:t>
            </a:r>
          </a:p>
        </p:txBody>
      </p:sp>
      <p:sp>
        <p:nvSpPr>
          <p:cNvPr id="2" name="text-45-1">
            <a:extLst xmlns:a="http://schemas.openxmlformats.org/drawingml/2006/main">
              <a:ext uri="{FF2B5EF4-FFF2-40B4-BE49-F238E27FC236}">
                <a16:creationId xmlns:a16="http://schemas.microsoft.com/office/drawing/2014/main" id="{18A8766F-C433-4F4A-8376-4B508FEEBB0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Kill switch a incident</a:t>
            </a:r>
          </a:p>
        </p:txBody>
      </p:sp>
      <p:sp>
        <p:nvSpPr>
          <p:cNvPr id="3" name="text-45-2">
            <a:extLst xmlns:a="http://schemas.openxmlformats.org/drawingml/2006/main">
              <a:ext uri="{FF2B5EF4-FFF2-40B4-BE49-F238E27FC236}">
                <a16:creationId xmlns:a16="http://schemas.microsoft.com/office/drawing/2014/main" id="{6A6FABD6-C360-419E-BE26-D414BAD5A23E}"/>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Pozastavte model aj nástroje</a:t>
            </a:r>
          </a:p>
        </p:txBody>
      </p:sp>
      <p:sp>
        <p:nvSpPr>
          <p:cNvPr id="4" name="text-45-3">
            <a:extLst xmlns:a="http://schemas.openxmlformats.org/drawingml/2006/main">
              <a:ext uri="{FF2B5EF4-FFF2-40B4-BE49-F238E27FC236}">
                <a16:creationId xmlns:a16="http://schemas.microsoft.com/office/drawing/2014/main" id="{C143E0B1-67DF-4040-8791-25FA58B79EA8}"/>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Povoľte bezpečný ručný postup</a:t>
            </a:r>
          </a:p>
        </p:txBody>
      </p:sp>
      <p:graphicFrame>
        <p:nvGraphicFramePr>
          <p:cNvPr id="14"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695325">
                <a:tc>
                  <a:txBody>
                    <a:bodyPr/>
                    <a:lstStyle/>
                    <a:p>
                      <a:r>
                        <a:rPr sz="1800" b="1">
                          <a:solidFill>
                            <a:srgbClr val="10263B"/>
                          </a:solidFill>
                          <a:latin typeface="Arial"/>
                          <a:ea typeface="Arial"/>
                          <a:cs typeface="Arial"/>
                        </a:rPr>
                        <a:t>Vrstva vypínača</a:t>
                      </a:r>
                    </a:p>
                  </a:txBody>
                  <a:tcPr marL="91440" marR="91440" marT="45720" marB="45720">
                    <a:solidFill>
                      <a:srgbClr val="EAF4F0"/>
                    </a:solidFill>
                  </a:tcPr>
                </a:tc>
                <a:tc>
                  <a:txBody>
                    <a:bodyPr/>
                    <a:lstStyle/>
                    <a:p>
                      <a:r>
                        <a:rPr sz="1800" b="1">
                          <a:solidFill>
                            <a:srgbClr val="10263B"/>
                          </a:solidFill>
                          <a:latin typeface="Arial"/>
                          <a:ea typeface="Arial"/>
                          <a:cs typeface="Arial"/>
                        </a:rPr>
                        <a:t>Čo zastaviť</a:t>
                      </a:r>
                    </a:p>
                  </a:txBody>
                  <a:tcPr marL="91440" marR="91440" marT="45720" marB="45720">
                    <a:solidFill>
                      <a:srgbClr val="EAF4F0"/>
                    </a:solidFill>
                  </a:tcPr>
                </a:tc>
                <a:tc>
                  <a:txBody>
                    <a:bodyPr/>
                    <a:lstStyle/>
                    <a:p>
                      <a:r>
                        <a:rPr sz="1800" b="1">
                          <a:solidFill>
                            <a:srgbClr val="10263B"/>
                          </a:solidFill>
                          <a:latin typeface="Arial"/>
                          <a:ea typeface="Arial"/>
                          <a:cs typeface="Arial"/>
                        </a:rPr>
                        <a:t>Bezpečný následok</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Príjem</a:t>
                      </a:r>
                    </a:p>
                  </a:txBody>
                  <a:tcPr marL="91440" marR="91440" marT="45720" marB="45720">
                    <a:solidFill>
                      <a:srgbClr val="FFFFFF"/>
                    </a:solidFill>
                  </a:tcPr>
                </a:tc>
                <a:tc>
                  <a:txBody>
                    <a:bodyPr/>
                    <a:lstStyle/>
                    <a:p>
                      <a:r>
                        <a:rPr sz="1800" b="0">
                          <a:solidFill>
                            <a:srgbClr val="10263B"/>
                          </a:solidFill>
                          <a:latin typeface="Arial"/>
                          <a:ea typeface="Arial"/>
                          <a:cs typeface="Arial"/>
                        </a:rPr>
                        <a:t>Nové rizikové požiadavky</a:t>
                      </a:r>
                    </a:p>
                  </a:txBody>
                  <a:tcPr marL="91440" marR="91440" marT="45720" marB="45720">
                    <a:solidFill>
                      <a:srgbClr val="FFFFFF"/>
                    </a:solidFill>
                  </a:tcPr>
                </a:tc>
                <a:tc>
                  <a:txBody>
                    <a:bodyPr/>
                    <a:lstStyle/>
                    <a:p>
                      <a:r>
                        <a:rPr sz="1800" b="0">
                          <a:solidFill>
                            <a:srgbClr val="10263B"/>
                          </a:solidFill>
                          <a:latin typeface="Arial"/>
                          <a:ea typeface="Arial"/>
                          <a:cs typeface="Arial"/>
                        </a:rPr>
                        <a:t>Viditeľný neaktívny stav</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Front</a:t>
                      </a:r>
                    </a:p>
                  </a:txBody>
                  <a:tcPr marL="91440" marR="91440" marT="45720" marB="45720">
                    <a:solidFill>
                      <a:srgbClr val="FFFFFF"/>
                    </a:solidFill>
                  </a:tcPr>
                </a:tc>
                <a:tc>
                  <a:txBody>
                    <a:bodyPr/>
                    <a:lstStyle/>
                    <a:p>
                      <a:r>
                        <a:rPr sz="1800" b="0">
                          <a:solidFill>
                            <a:srgbClr val="10263B"/>
                          </a:solidFill>
                          <a:latin typeface="Arial"/>
                          <a:ea typeface="Arial"/>
                          <a:cs typeface="Arial"/>
                        </a:rPr>
                        <a:t>Čakajúce nástrojové akcie</a:t>
                      </a:r>
                    </a:p>
                  </a:txBody>
                  <a:tcPr marL="91440" marR="91440" marT="45720" marB="45720">
                    <a:solidFill>
                      <a:srgbClr val="FFFFFF"/>
                    </a:solidFill>
                  </a:tcPr>
                </a:tc>
                <a:tc>
                  <a:txBody>
                    <a:bodyPr/>
                    <a:lstStyle/>
                    <a:p>
                      <a:r>
                        <a:rPr sz="1800" b="0">
                          <a:solidFill>
                            <a:srgbClr val="10263B"/>
                          </a:solidFill>
                          <a:latin typeface="Arial"/>
                          <a:ea typeface="Arial"/>
                          <a:cs typeface="Arial"/>
                        </a:rPr>
                        <a:t>Žiadny tichý zápis</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Export</a:t>
                      </a:r>
                    </a:p>
                  </a:txBody>
                  <a:tcPr marL="91440" marR="91440" marT="45720" marB="45720">
                    <a:solidFill>
                      <a:srgbClr val="FFFFFF"/>
                    </a:solidFill>
                  </a:tcPr>
                </a:tc>
                <a:tc>
                  <a:txBody>
                    <a:bodyPr/>
                    <a:lstStyle/>
                    <a:p>
                      <a:r>
                        <a:rPr sz="1800" b="0">
                          <a:solidFill>
                            <a:srgbClr val="10263B"/>
                          </a:solidFill>
                          <a:latin typeface="Arial"/>
                          <a:ea typeface="Arial"/>
                          <a:cs typeface="Arial"/>
                        </a:rPr>
                        <a:t>Zdieľanie chybných výsledkov</a:t>
                      </a:r>
                    </a:p>
                  </a:txBody>
                  <a:tcPr marL="91440" marR="91440" marT="45720" marB="45720">
                    <a:solidFill>
                      <a:srgbClr val="FFFFFF"/>
                    </a:solidFill>
                  </a:tcPr>
                </a:tc>
                <a:tc>
                  <a:txBody>
                    <a:bodyPr/>
                    <a:lstStyle/>
                    <a:p>
                      <a:r>
                        <a:rPr sz="1800" b="0">
                          <a:solidFill>
                            <a:srgbClr val="10263B"/>
                          </a:solidFill>
                          <a:latin typeface="Arial"/>
                          <a:ea typeface="Arial"/>
                          <a:cs typeface="Arial"/>
                        </a:rPr>
                        <a:t>Kontrolovaný ručný postup</a:t>
                      </a:r>
                    </a:p>
                  </a:txBody>
                  <a:tcPr marL="91440" marR="91440" marT="45720" marB="45720">
                    <a:solidFill>
                      <a:srgbClr val="FFFFFF"/>
                    </a:solidFill>
                  </a:tcPr>
                </a:tc>
              </a:tr>
            </a:tbl>
          </a:graphicData>
        </a:graphic>
      </p:graphicFrame>
      <p:sp>
        <p:nvSpPr>
          <p:cNvPr id="6" name="text-45-4">
            <a:extLst xmlns:a="http://schemas.openxmlformats.org/drawingml/2006/main">
              <a:ext uri="{FF2B5EF4-FFF2-40B4-BE49-F238E27FC236}">
                <a16:creationId xmlns:a16="http://schemas.microsoft.com/office/drawing/2014/main" id="{DFD0538A-6C6C-48F1-9532-4D6421BCB72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5-5">
            <a:extLst xmlns:a="http://schemas.openxmlformats.org/drawingml/2006/main">
              <a:ext uri="{FF2B5EF4-FFF2-40B4-BE49-F238E27FC236}">
                <a16:creationId xmlns:a16="http://schemas.microsoft.com/office/drawing/2014/main" id="{8A98FFB9-9CE6-4FBA-B659-4308F5E7FE6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regresia zverejňuje cudzie citácie. Pozastavte tok, front aj export a aktivujte kontrolovaný ručný postup.</a:t>
            </a:r>
          </a:p>
        </p:txBody>
      </p:sp>
      <p:sp>
        <p:nvSpPr>
          <p:cNvPr id="8" name="text-45-6">
            <a:extLst xmlns:a="http://schemas.openxmlformats.org/drawingml/2006/main">
              <a:ext uri="{FF2B5EF4-FFF2-40B4-BE49-F238E27FC236}">
                <a16:creationId xmlns:a16="http://schemas.microsoft.com/office/drawing/2014/main" id="{B2191F50-7457-4403-95D9-0BC2A48EC8F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5-7">
            <a:extLst xmlns:a="http://schemas.openxmlformats.org/drawingml/2006/main">
              <a:ext uri="{FF2B5EF4-FFF2-40B4-BE49-F238E27FC236}">
                <a16:creationId xmlns:a16="http://schemas.microsoft.com/office/drawing/2014/main" id="{A9F7683B-C269-4875-AA67-07581DB3849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45 / 50</a:t>
            </a:r>
          </a:p>
        </p:txBody>
      </p:sp>
    </p:spTree>
    <p:extLst>
      <p:ext uri="{BB962C8B-B14F-4D97-AF65-F5344CB8AC3E}">
        <p14:creationId xmlns:p14="http://schemas.microsoft.com/office/powerpoint/2010/main" val="2111873275"/>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6-0">
            <a:extLst xmlns:a="http://schemas.openxmlformats.org/drawingml/2006/main">
              <a:ext uri="{FF2B5EF4-FFF2-40B4-BE49-F238E27FC236}">
                <a16:creationId xmlns:a16="http://schemas.microsoft.com/office/drawing/2014/main" id="{2BBCD177-6032-4CCF-821D-E3D27349AFF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Prevádzka, návrat verzie a technické odovzdanie</a:t>
            </a:r>
          </a:p>
        </p:txBody>
      </p:sp>
      <p:sp>
        <p:nvSpPr>
          <p:cNvPr id="2" name="text-46-1">
            <a:extLst xmlns:a="http://schemas.openxmlformats.org/drawingml/2006/main">
              <a:ext uri="{FF2B5EF4-FFF2-40B4-BE49-F238E27FC236}">
                <a16:creationId xmlns:a16="http://schemas.microsoft.com/office/drawing/2014/main" id="{FEDC6CE3-3CB6-453B-A7CD-5D8ECE61C73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Rollback a migrácia dát</a:t>
            </a:r>
          </a:p>
        </p:txBody>
      </p:sp>
      <p:sp>
        <p:nvSpPr>
          <p:cNvPr id="3" name="text-46-2">
            <a:extLst xmlns:a="http://schemas.openxmlformats.org/drawingml/2006/main">
              <a:ext uri="{FF2B5EF4-FFF2-40B4-BE49-F238E27FC236}">
                <a16:creationId xmlns:a16="http://schemas.microsoft.com/office/drawing/2014/main" id="{29858761-C202-4577-A68B-B1FC02062D2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Vráťte kompatibilnú verziu</a:t>
            </a:r>
          </a:p>
        </p:txBody>
      </p:sp>
      <p:sp>
        <p:nvSpPr>
          <p:cNvPr id="4" name="text-46-3">
            <a:extLst xmlns:a="http://schemas.openxmlformats.org/drawingml/2006/main">
              <a:ext uri="{FF2B5EF4-FFF2-40B4-BE49-F238E27FC236}">
                <a16:creationId xmlns:a16="http://schemas.microsoft.com/office/drawing/2014/main" id="{3111B644-1A81-44B8-B7B6-379F35A810BA}"/>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Otestujte návrat pred release</a:t>
            </a:r>
          </a:p>
        </p:txBody>
      </p:sp>
      <p:sp>
        <p:nvSpPr>
          <p:cNvPr id="5" name="text-46-4">
            <a:extLst xmlns:a="http://schemas.openxmlformats.org/drawingml/2006/main">
              <a:ext uri="{FF2B5EF4-FFF2-40B4-BE49-F238E27FC236}">
                <a16:creationId xmlns:a16="http://schemas.microsoft.com/office/drawing/2014/main" id="{63F2617A-1F21-4893-A538-2A8B5DE2813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6-5">
            <a:extLst xmlns:a="http://schemas.openxmlformats.org/drawingml/2006/main">
              <a:ext uri="{FF2B5EF4-FFF2-40B4-BE49-F238E27FC236}">
                <a16:creationId xmlns:a16="http://schemas.microsoft.com/office/drawing/2014/main" id="{6CD907CC-3695-4DAB-93D0-9AB9B2FF1B5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verzia zmenila statusy. Pred release vyskúšajte obnovu starej verzie bez straty rozpracovaných modelových prípadov.</a:t>
            </a:r>
          </a:p>
        </p:txBody>
      </p:sp>
      <p:sp>
        <p:nvSpPr>
          <p:cNvPr id="7" name="text-46-6">
            <a:extLst xmlns:a="http://schemas.openxmlformats.org/drawingml/2006/main">
              <a:ext uri="{FF2B5EF4-FFF2-40B4-BE49-F238E27FC236}">
                <a16:creationId xmlns:a16="http://schemas.microsoft.com/office/drawing/2014/main" id="{2C6E81CF-126C-4755-B37D-1A948C99C5D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6-7">
            <a:extLst xmlns:a="http://schemas.openxmlformats.org/drawingml/2006/main">
              <a:ext uri="{FF2B5EF4-FFF2-40B4-BE49-F238E27FC236}">
                <a16:creationId xmlns:a16="http://schemas.microsoft.com/office/drawing/2014/main" id="{B5EDF851-9611-4DD7-94DC-DB6CB5030D1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46 / 50</a:t>
            </a:r>
          </a:p>
        </p:txBody>
      </p:sp>
    </p:spTree>
    <p:extLst>
      <p:ext uri="{BB962C8B-B14F-4D97-AF65-F5344CB8AC3E}">
        <p14:creationId xmlns:p14="http://schemas.microsoft.com/office/powerpoint/2010/main" val="474757776"/>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7-0">
            <a:extLst xmlns:a="http://schemas.openxmlformats.org/drawingml/2006/main">
              <a:ext uri="{FF2B5EF4-FFF2-40B4-BE49-F238E27FC236}">
                <a16:creationId xmlns:a16="http://schemas.microsoft.com/office/drawing/2014/main" id="{49D6E255-37D4-4D57-9F2F-5445FCBC056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Prevádzka, návrat verzie a technické odovzdanie</a:t>
            </a:r>
          </a:p>
        </p:txBody>
      </p:sp>
      <p:sp>
        <p:nvSpPr>
          <p:cNvPr id="2" name="text-47-1">
            <a:extLst xmlns:a="http://schemas.openxmlformats.org/drawingml/2006/main">
              <a:ext uri="{FF2B5EF4-FFF2-40B4-BE49-F238E27FC236}">
                <a16:creationId xmlns:a16="http://schemas.microsoft.com/office/drawing/2014/main" id="{58C80C92-E454-47FA-BF8D-B55F3B789C1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Drift a zmeny závislostí</a:t>
            </a:r>
          </a:p>
        </p:txBody>
      </p:sp>
      <p:sp>
        <p:nvSpPr>
          <p:cNvPr id="3" name="text-47-2">
            <a:extLst xmlns:a="http://schemas.openxmlformats.org/drawingml/2006/main">
              <a:ext uri="{FF2B5EF4-FFF2-40B4-BE49-F238E27FC236}">
                <a16:creationId xmlns:a16="http://schemas.microsoft.com/office/drawing/2014/main" id="{84830FFA-C04C-4285-946C-AEFA04154159}"/>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Sledujte zhoršenie metriky</a:t>
            </a:r>
          </a:p>
        </p:txBody>
      </p:sp>
      <p:sp>
        <p:nvSpPr>
          <p:cNvPr id="4" name="text-47-3">
            <a:extLst xmlns:a="http://schemas.openxmlformats.org/drawingml/2006/main">
              <a:ext uri="{FF2B5EF4-FFF2-40B4-BE49-F238E27FC236}">
                <a16:creationId xmlns:a16="http://schemas.microsoft.com/office/drawing/2014/main" id="{C91CE4E1-0420-4C5A-B368-394DC7CC035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Opakujte test po podstatnej zmene</a:t>
            </a:r>
          </a:p>
        </p:txBody>
      </p:sp>
      <p:sp>
        <p:nvSpPr>
          <p:cNvPr id="5" name="text-47-4">
            <a:extLst xmlns:a="http://schemas.openxmlformats.org/drawingml/2006/main">
              <a:ext uri="{FF2B5EF4-FFF2-40B4-BE49-F238E27FC236}">
                <a16:creationId xmlns:a16="http://schemas.microsoft.com/office/drawing/2014/main" id="{CB58625B-38FC-4600-AFB5-EAD0D87C634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7-5">
            <a:extLst xmlns:a="http://schemas.openxmlformats.org/drawingml/2006/main">
              <a:ext uri="{FF2B5EF4-FFF2-40B4-BE49-F238E27FC236}">
                <a16:creationId xmlns:a16="http://schemas.microsoft.com/office/drawing/2014/main" id="{FCABBEC6-9C90-4C0E-85E5-847F4FCB4DA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dodávateľ aktualizoval model. Porovnajte citácie a odmietnutia na pôvodnej sade pred obnovením plnej prevádzky.</a:t>
            </a:r>
          </a:p>
        </p:txBody>
      </p:sp>
      <p:sp>
        <p:nvSpPr>
          <p:cNvPr id="7" name="text-47-6">
            <a:extLst xmlns:a="http://schemas.openxmlformats.org/drawingml/2006/main">
              <a:ext uri="{FF2B5EF4-FFF2-40B4-BE49-F238E27FC236}">
                <a16:creationId xmlns:a16="http://schemas.microsoft.com/office/drawing/2014/main" id="{1C69CB0C-E419-4E19-8F55-F7D53B89680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7-7">
            <a:extLst xmlns:a="http://schemas.openxmlformats.org/drawingml/2006/main">
              <a:ext uri="{FF2B5EF4-FFF2-40B4-BE49-F238E27FC236}">
                <a16:creationId xmlns:a16="http://schemas.microsoft.com/office/drawing/2014/main" id="{C46965D8-EA64-46A9-9897-44A4477E87F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47 / 50</a:t>
            </a:r>
          </a:p>
        </p:txBody>
      </p:sp>
    </p:spTree>
    <p:extLst>
      <p:ext uri="{BB962C8B-B14F-4D97-AF65-F5344CB8AC3E}">
        <p14:creationId xmlns:p14="http://schemas.microsoft.com/office/powerpoint/2010/main" val="222287833"/>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8-0">
            <a:extLst xmlns:a="http://schemas.openxmlformats.org/drawingml/2006/main">
              <a:ext uri="{FF2B5EF4-FFF2-40B4-BE49-F238E27FC236}">
                <a16:creationId xmlns:a16="http://schemas.microsoft.com/office/drawing/2014/main" id="{6D0CBA9F-7D40-439C-90E7-F995A090F8D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Prevádzka, návrat verzie a technické odovzdanie</a:t>
            </a:r>
          </a:p>
        </p:txBody>
      </p:sp>
      <p:sp>
        <p:nvSpPr>
          <p:cNvPr id="2" name="text-48-1">
            <a:extLst xmlns:a="http://schemas.openxmlformats.org/drawingml/2006/main">
              <a:ext uri="{FF2B5EF4-FFF2-40B4-BE49-F238E27FC236}">
                <a16:creationId xmlns:a16="http://schemas.microsoft.com/office/drawing/2014/main" id="{E903C1AE-FF98-41EC-9C7A-5294D73A719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Závislosti a prevádzková údržba</a:t>
            </a:r>
          </a:p>
        </p:txBody>
      </p:sp>
      <p:sp>
        <p:nvSpPr>
          <p:cNvPr id="3" name="text-48-2">
            <a:extLst xmlns:a="http://schemas.openxmlformats.org/drawingml/2006/main">
              <a:ext uri="{FF2B5EF4-FFF2-40B4-BE49-F238E27FC236}">
                <a16:creationId xmlns:a16="http://schemas.microsoft.com/office/drawing/2014/main" id="{0820DEF3-5E6F-4FE4-9388-6F47573C27F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Evidujte verziu a vlastníka</a:t>
            </a:r>
          </a:p>
        </p:txBody>
      </p:sp>
      <p:sp>
        <p:nvSpPr>
          <p:cNvPr id="4" name="text-48-3">
            <a:extLst xmlns:a="http://schemas.openxmlformats.org/drawingml/2006/main">
              <a:ext uri="{FF2B5EF4-FFF2-40B4-BE49-F238E27FC236}">
                <a16:creationId xmlns:a16="http://schemas.microsoft.com/office/drawing/2014/main" id="{F60B6124-4025-47C4-B115-40EF0DA8D8FC}"/>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Zmeny robte cez kontrolovaný release</a:t>
            </a:r>
          </a:p>
        </p:txBody>
      </p:sp>
      <p:sp>
        <p:nvSpPr>
          <p:cNvPr id="5" name="text-48-4">
            <a:extLst xmlns:a="http://schemas.openxmlformats.org/drawingml/2006/main">
              <a:ext uri="{FF2B5EF4-FFF2-40B4-BE49-F238E27FC236}">
                <a16:creationId xmlns:a16="http://schemas.microsoft.com/office/drawing/2014/main" id="{4CAB2BAC-1024-44B4-A401-64016D80813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8-5">
            <a:extLst xmlns:a="http://schemas.openxmlformats.org/drawingml/2006/main">
              <a:ext uri="{FF2B5EF4-FFF2-40B4-BE49-F238E27FC236}">
                <a16:creationId xmlns:a16="http://schemas.microsoft.com/office/drawing/2014/main" id="{784C75AC-07E3-4D78-95C7-53BB0ACEFF8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parser zmenil formát dátumu. Aktualizujte kontrakt alebo parser a vykonajte lokálnu regresiu modelových dokumentov.</a:t>
            </a:r>
          </a:p>
        </p:txBody>
      </p:sp>
      <p:sp>
        <p:nvSpPr>
          <p:cNvPr id="7" name="text-48-6">
            <a:extLst xmlns:a="http://schemas.openxmlformats.org/drawingml/2006/main">
              <a:ext uri="{FF2B5EF4-FFF2-40B4-BE49-F238E27FC236}">
                <a16:creationId xmlns:a16="http://schemas.microsoft.com/office/drawing/2014/main" id="{E823E6CC-EEEB-42BC-A468-58748401F5F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8-7">
            <a:extLst xmlns:a="http://schemas.openxmlformats.org/drawingml/2006/main">
              <a:ext uri="{FF2B5EF4-FFF2-40B4-BE49-F238E27FC236}">
                <a16:creationId xmlns:a16="http://schemas.microsoft.com/office/drawing/2014/main" id="{386F66C2-C245-487B-B794-57C8405E1DF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48 / 50</a:t>
            </a:r>
          </a:p>
        </p:txBody>
      </p:sp>
    </p:spTree>
    <p:extLst>
      <p:ext uri="{BB962C8B-B14F-4D97-AF65-F5344CB8AC3E}">
        <p14:creationId xmlns:p14="http://schemas.microsoft.com/office/powerpoint/2010/main" val="1711171048"/>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9-0">
            <a:extLst xmlns:a="http://schemas.openxmlformats.org/drawingml/2006/main">
              <a:ext uri="{FF2B5EF4-FFF2-40B4-BE49-F238E27FC236}">
                <a16:creationId xmlns:a16="http://schemas.microsoft.com/office/drawing/2014/main" id="{FAA04A82-41EC-41BE-B154-1ED44B5F9C1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Prevádzka, návrat verzie a technické odovzdanie</a:t>
            </a:r>
          </a:p>
        </p:txBody>
      </p:sp>
      <p:sp>
        <p:nvSpPr>
          <p:cNvPr id="2" name="text-49-1">
            <a:extLst xmlns:a="http://schemas.openxmlformats.org/drawingml/2006/main">
              <a:ext uri="{FF2B5EF4-FFF2-40B4-BE49-F238E27FC236}">
                <a16:creationId xmlns:a16="http://schemas.microsoft.com/office/drawing/2014/main" id="{E4E37FC2-1CD6-41BB-ABEE-ABFEF33EE59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Runbook a odovzdanie podpore</a:t>
            </a:r>
          </a:p>
        </p:txBody>
      </p:sp>
      <p:sp>
        <p:nvSpPr>
          <p:cNvPr id="3" name="text-49-2">
            <a:extLst xmlns:a="http://schemas.openxmlformats.org/drawingml/2006/main">
              <a:ext uri="{FF2B5EF4-FFF2-40B4-BE49-F238E27FC236}">
                <a16:creationId xmlns:a16="http://schemas.microsoft.com/office/drawing/2014/main" id="{9042E650-EAD2-425F-B452-80B534006350}"/>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Popíšte časté stavy a reakcie</a:t>
            </a:r>
          </a:p>
        </p:txBody>
      </p:sp>
      <p:sp>
        <p:nvSpPr>
          <p:cNvPr id="4" name="text-49-3">
            <a:extLst xmlns:a="http://schemas.openxmlformats.org/drawingml/2006/main">
              <a:ext uri="{FF2B5EF4-FFF2-40B4-BE49-F238E27FC236}">
                <a16:creationId xmlns:a16="http://schemas.microsoft.com/office/drawing/2014/main" id="{C1D6F194-4FC9-4657-BB12-FCCA46C4215A}"/>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Oddeľte právomoci podpory</a:t>
            </a:r>
          </a:p>
        </p:txBody>
      </p:sp>
      <p:sp>
        <p:nvSpPr>
          <p:cNvPr id="5" name="text-49-4">
            <a:extLst xmlns:a="http://schemas.openxmlformats.org/drawingml/2006/main">
              <a:ext uri="{FF2B5EF4-FFF2-40B4-BE49-F238E27FC236}">
                <a16:creationId xmlns:a16="http://schemas.microsoft.com/office/drawing/2014/main" id="{2B98178C-8F3B-4D27-9D57-0A511AE1EB6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9-5">
            <a:extLst xmlns:a="http://schemas.openxmlformats.org/drawingml/2006/main">
              <a:ext uri="{FF2B5EF4-FFF2-40B4-BE49-F238E27FC236}">
                <a16:creationId xmlns:a16="http://schemas.microsoft.com/office/drawing/2014/main" id="{0B830A28-E29B-4B40-A329-0B28F440120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klient hlási cudzí zdroj. Podpora pozastaví prípad a odovzdá obmedzený záznam správcom bez šírenia dokumentu.</a:t>
            </a:r>
          </a:p>
        </p:txBody>
      </p:sp>
      <p:sp>
        <p:nvSpPr>
          <p:cNvPr id="7" name="text-49-6">
            <a:extLst xmlns:a="http://schemas.openxmlformats.org/drawingml/2006/main">
              <a:ext uri="{FF2B5EF4-FFF2-40B4-BE49-F238E27FC236}">
                <a16:creationId xmlns:a16="http://schemas.microsoft.com/office/drawing/2014/main" id="{06480364-15AE-4C83-9EFB-D239A21D4FF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9-7">
            <a:extLst xmlns:a="http://schemas.openxmlformats.org/drawingml/2006/main">
              <a:ext uri="{FF2B5EF4-FFF2-40B4-BE49-F238E27FC236}">
                <a16:creationId xmlns:a16="http://schemas.microsoft.com/office/drawing/2014/main" id="{E947B0B5-AD4A-4BE6-BC5E-E03273C34C2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49 / 50</a:t>
            </a:r>
          </a:p>
        </p:txBody>
      </p:sp>
    </p:spTree>
    <p:extLst>
      <p:ext uri="{BB962C8B-B14F-4D97-AF65-F5344CB8AC3E}">
        <p14:creationId xmlns:p14="http://schemas.microsoft.com/office/powerpoint/2010/main" val="498681322"/>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50-0">
            <a:extLst xmlns:a="http://schemas.openxmlformats.org/drawingml/2006/main">
              <a:ext uri="{FF2B5EF4-FFF2-40B4-BE49-F238E27FC236}">
                <a16:creationId xmlns:a16="http://schemas.microsoft.com/office/drawing/2014/main" id="{8EDEC98D-F4D0-4CB8-8AA1-44D4E22EC72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Prevádzka, návrat verzie a technické odovzdanie</a:t>
            </a:r>
          </a:p>
        </p:txBody>
      </p:sp>
      <p:sp>
        <p:nvSpPr>
          <p:cNvPr id="2" name="text-50-1">
            <a:extLst xmlns:a="http://schemas.openxmlformats.org/drawingml/2006/main">
              <a:ext uri="{FF2B5EF4-FFF2-40B4-BE49-F238E27FC236}">
                <a16:creationId xmlns:a16="http://schemas.microsoft.com/office/drawing/2014/main" id="{90C259AC-DFEE-4A30-BAD2-BC31010EB1C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Samostatný bezpečný prototyp</a:t>
            </a:r>
          </a:p>
        </p:txBody>
      </p:sp>
      <p:sp>
        <p:nvSpPr>
          <p:cNvPr id="3" name="text-50-2">
            <a:extLst xmlns:a="http://schemas.openxmlformats.org/drawingml/2006/main">
              <a:ext uri="{FF2B5EF4-FFF2-40B4-BE49-F238E27FC236}">
                <a16:creationId xmlns:a16="http://schemas.microsoft.com/office/drawing/2014/main" id="{3762C1A5-6CE3-49A9-AFEB-8985F7F90827}"/>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Odovzdajte kód aj dôkazy</a:t>
            </a:r>
          </a:p>
        </p:txBody>
      </p:sp>
      <p:sp>
        <p:nvSpPr>
          <p:cNvPr id="4" name="text-50-3">
            <a:extLst xmlns:a="http://schemas.openxmlformats.org/drawingml/2006/main">
              <a:ext uri="{FF2B5EF4-FFF2-40B4-BE49-F238E27FC236}">
                <a16:creationId xmlns:a16="http://schemas.microsoft.com/office/drawing/2014/main" id="{A66C3C2E-C96C-4613-A1C6-9BE5581CA096}"/>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Priznajte neotestované hranice</a:t>
            </a:r>
          </a:p>
        </p:txBody>
      </p:sp>
      <p:sp>
        <p:nvSpPr>
          <p:cNvPr id="5" name="diagram-node-50-0">
            <a:extLst xmlns:a="http://schemas.openxmlformats.org/drawingml/2006/main">
              <a:ext uri="{FF2B5EF4-FFF2-40B4-BE49-F238E27FC236}">
                <a16:creationId xmlns:a16="http://schemas.microsoft.com/office/drawing/2014/main" id="{8A75D210-3FB1-4242-915B-53227C037151}"/>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Kontrakt</a:t>
            </a:r>
          </a:p>
        </p:txBody>
      </p:sp>
      <p:sp>
        <p:nvSpPr>
          <p:cNvPr id="6" name="diagram-node-50-1">
            <a:extLst xmlns:a="http://schemas.openxmlformats.org/drawingml/2006/main">
              <a:ext uri="{FF2B5EF4-FFF2-40B4-BE49-F238E27FC236}">
                <a16:creationId xmlns:a16="http://schemas.microsoft.com/office/drawing/2014/main" id="{8253B4BF-6B96-4344-9960-AF05FD24EFEE}"/>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Read-only prototyp</a:t>
            </a:r>
          </a:p>
        </p:txBody>
      </p:sp>
      <p:sp>
        <p:nvSpPr>
          <p:cNvPr id="7" name="diagram-node-50-2">
            <a:extLst xmlns:a="http://schemas.openxmlformats.org/drawingml/2006/main">
              <a:ext uri="{FF2B5EF4-FFF2-40B4-BE49-F238E27FC236}">
                <a16:creationId xmlns:a16="http://schemas.microsoft.com/office/drawing/2014/main" id="{07649C69-6C19-4509-9BAB-DC64605AE152}"/>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Bezpečnostné testy</a:t>
            </a:r>
          </a:p>
        </p:txBody>
      </p:sp>
      <p:sp>
        <p:nvSpPr>
          <p:cNvPr id="8" name="diagram-node-50-3">
            <a:extLst xmlns:a="http://schemas.openxmlformats.org/drawingml/2006/main">
              <a:ext uri="{FF2B5EF4-FFF2-40B4-BE49-F238E27FC236}">
                <a16:creationId xmlns:a16="http://schemas.microsoft.com/office/drawing/2014/main" id="{3A59A41D-90C3-4288-A2E6-2E2C9EF6613F}"/>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Prevádzkový plán</a:t>
            </a:r>
          </a:p>
        </p:txBody>
      </p:sp>
      <p:sp>
        <p:nvSpPr>
          <p:cNvPr id="9" name="diagram-node-50-4">
            <a:extLst xmlns:a="http://schemas.openxmlformats.org/drawingml/2006/main">
              <a:ext uri="{FF2B5EF4-FFF2-40B4-BE49-F238E27FC236}">
                <a16:creationId xmlns:a16="http://schemas.microsoft.com/office/drawing/2014/main" id="{4EEE0837-7407-4E42-848B-0EFC47300FC1}"/>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Technické odovzdanie</a:t>
            </a:r>
          </a:p>
        </p:txBody>
      </p:sp>
      <p:cxnSp>
        <p:nvCxnSpPr>
          <p:cNvPr id="27" name=""/>
          <p:cNvCxnSpPr>
            <a:stCxn xmlns:a="http://schemas.openxmlformats.org/drawingml/2006/main" id="5" idx="3"/>
            <a:endCxn xmlns:a="http://schemas.openxmlformats.org/drawingml/2006/main" id="6"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7"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9" name=""/>
          <p:cNvCxnSpPr>
            <a:stCxn xmlns:a="http://schemas.openxmlformats.org/drawingml/2006/main" id="7" idx="3"/>
            <a:endCxn xmlns:a="http://schemas.openxmlformats.org/drawingml/2006/main" id="8"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8" idx="3"/>
            <a:endCxn xmlns:a="http://schemas.openxmlformats.org/drawingml/2006/main" id="9"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4" name="text-50-13">
            <a:extLst xmlns:a="http://schemas.openxmlformats.org/drawingml/2006/main">
              <a:ext uri="{FF2B5EF4-FFF2-40B4-BE49-F238E27FC236}">
                <a16:creationId xmlns:a16="http://schemas.microsoft.com/office/drawing/2014/main" id="{C968DC73-8E87-4E86-A87A-65F74823CC1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5" name="text-50-14">
            <a:extLst xmlns:a="http://schemas.openxmlformats.org/drawingml/2006/main">
              <a:ext uri="{FF2B5EF4-FFF2-40B4-BE49-F238E27FC236}">
                <a16:creationId xmlns:a16="http://schemas.microsoft.com/office/drawing/2014/main" id="{86893355-DF07-426B-B2D7-0ABDA96D0AB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prototyp extrahuje dopyty read-only. Doložte neúplný vstup, prompt injection, cudzí prípad a bezpečné technické zlyhanie.</a:t>
            </a:r>
          </a:p>
        </p:txBody>
      </p:sp>
      <p:sp>
        <p:nvSpPr>
          <p:cNvPr id="16" name="text-50-15">
            <a:extLst xmlns:a="http://schemas.openxmlformats.org/drawingml/2006/main">
              <a:ext uri="{FF2B5EF4-FFF2-40B4-BE49-F238E27FC236}">
                <a16:creationId xmlns:a16="http://schemas.microsoft.com/office/drawing/2014/main" id="{120F5C49-F17A-4AC5-8284-1E73DDDAE45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7" name="text-50-16">
            <a:extLst xmlns:a="http://schemas.openxmlformats.org/drawingml/2006/main">
              <a:ext uri="{FF2B5EF4-FFF2-40B4-BE49-F238E27FC236}">
                <a16:creationId xmlns:a16="http://schemas.microsoft.com/office/drawing/2014/main" id="{802F197A-36BB-47FA-97C1-C52E608A2A4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50 / 50</a:t>
            </a:r>
          </a:p>
        </p:txBody>
      </p:sp>
    </p:spTree>
    <p:extLst>
      <p:ext uri="{BB962C8B-B14F-4D97-AF65-F5344CB8AC3E}">
        <p14:creationId xmlns:p14="http://schemas.microsoft.com/office/powerpoint/2010/main" val="14382665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2026-10-02T12:28:18.7680000Z</dcterms:created>
  <dcterms:modified xsi:type="dcterms:W3CDTF">2026-10-02T12:28:18.7680000Z</dcterms:modified>
</coreProperties>
</file>